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handoutMasterIdLst>
    <p:handoutMasterId r:id="rId113"/>
  </p:handoutMasterIdLst>
  <p:sldIdLst>
    <p:sldId id="515" r:id="rId2"/>
    <p:sldId id="259" r:id="rId3"/>
    <p:sldId id="257" r:id="rId4"/>
    <p:sldId id="267" r:id="rId5"/>
    <p:sldId id="260" r:id="rId6"/>
    <p:sldId id="262" r:id="rId7"/>
    <p:sldId id="264" r:id="rId8"/>
    <p:sldId id="256" r:id="rId9"/>
    <p:sldId id="261" r:id="rId10"/>
    <p:sldId id="287" r:id="rId11"/>
    <p:sldId id="284" r:id="rId12"/>
    <p:sldId id="285" r:id="rId13"/>
    <p:sldId id="279" r:id="rId14"/>
    <p:sldId id="286" r:id="rId15"/>
    <p:sldId id="291" r:id="rId16"/>
    <p:sldId id="292" r:id="rId17"/>
    <p:sldId id="289" r:id="rId18"/>
    <p:sldId id="294" r:id="rId19"/>
    <p:sldId id="288" r:id="rId20"/>
    <p:sldId id="280" r:id="rId21"/>
    <p:sldId id="314" r:id="rId22"/>
    <p:sldId id="281" r:id="rId23"/>
    <p:sldId id="282" r:id="rId24"/>
    <p:sldId id="283" r:id="rId25"/>
    <p:sldId id="293" r:id="rId26"/>
    <p:sldId id="290" r:id="rId27"/>
    <p:sldId id="301" r:id="rId28"/>
    <p:sldId id="470" r:id="rId29"/>
    <p:sldId id="295" r:id="rId30"/>
    <p:sldId id="297" r:id="rId31"/>
    <p:sldId id="298" r:id="rId32"/>
    <p:sldId id="299" r:id="rId33"/>
    <p:sldId id="300" r:id="rId34"/>
    <p:sldId id="296" r:id="rId35"/>
    <p:sldId id="313" r:id="rId36"/>
    <p:sldId id="302" r:id="rId37"/>
    <p:sldId id="303" r:id="rId38"/>
    <p:sldId id="304" r:id="rId39"/>
    <p:sldId id="305" r:id="rId40"/>
    <p:sldId id="306" r:id="rId41"/>
    <p:sldId id="307" r:id="rId42"/>
    <p:sldId id="308" r:id="rId43"/>
    <p:sldId id="309" r:id="rId44"/>
    <p:sldId id="310" r:id="rId45"/>
    <p:sldId id="312" r:id="rId46"/>
    <p:sldId id="311"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485" r:id="rId62"/>
    <p:sldId id="486" r:id="rId63"/>
    <p:sldId id="487" r:id="rId64"/>
    <p:sldId id="488" r:id="rId65"/>
    <p:sldId id="489" r:id="rId66"/>
    <p:sldId id="490" r:id="rId67"/>
    <p:sldId id="491" r:id="rId68"/>
    <p:sldId id="492" r:id="rId69"/>
    <p:sldId id="493" r:id="rId70"/>
    <p:sldId id="494" r:id="rId71"/>
    <p:sldId id="495" r:id="rId72"/>
    <p:sldId id="496" r:id="rId73"/>
    <p:sldId id="497" r:id="rId74"/>
    <p:sldId id="498" r:id="rId75"/>
    <p:sldId id="499" r:id="rId76"/>
    <p:sldId id="500" r:id="rId77"/>
    <p:sldId id="501" r:id="rId78"/>
    <p:sldId id="502" r:id="rId79"/>
    <p:sldId id="503" r:id="rId80"/>
    <p:sldId id="504" r:id="rId81"/>
    <p:sldId id="505" r:id="rId82"/>
    <p:sldId id="506" r:id="rId83"/>
    <p:sldId id="507" r:id="rId84"/>
    <p:sldId id="508" r:id="rId85"/>
    <p:sldId id="509" r:id="rId86"/>
    <p:sldId id="510" r:id="rId87"/>
    <p:sldId id="511" r:id="rId88"/>
    <p:sldId id="512" r:id="rId89"/>
    <p:sldId id="513" r:id="rId90"/>
    <p:sldId id="319" r:id="rId91"/>
    <p:sldId id="315" r:id="rId92"/>
    <p:sldId id="320" r:id="rId93"/>
    <p:sldId id="316" r:id="rId94"/>
    <p:sldId id="317" r:id="rId95"/>
    <p:sldId id="318" r:id="rId96"/>
    <p:sldId id="268" r:id="rId97"/>
    <p:sldId id="323" r:id="rId98"/>
    <p:sldId id="324" r:id="rId99"/>
    <p:sldId id="322" r:id="rId100"/>
    <p:sldId id="325" r:id="rId101"/>
    <p:sldId id="269" r:id="rId102"/>
    <p:sldId id="270" r:id="rId103"/>
    <p:sldId id="327" r:id="rId104"/>
    <p:sldId id="332" r:id="rId105"/>
    <p:sldId id="328" r:id="rId106"/>
    <p:sldId id="331" r:id="rId107"/>
    <p:sldId id="329" r:id="rId108"/>
    <p:sldId id="276" r:id="rId109"/>
    <p:sldId id="277" r:id="rId110"/>
    <p:sldId id="326" r:id="rId111"/>
  </p:sldIdLst>
  <p:sldSz cx="12192000" cy="6858000"/>
  <p:notesSz cx="7053263"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6" autoAdjust="0"/>
    <p:restoredTop sz="94414" autoAdjust="0"/>
  </p:normalViewPr>
  <p:slideViewPr>
    <p:cSldViewPr snapToGrid="0">
      <p:cViewPr varScale="1">
        <p:scale>
          <a:sx n="89" d="100"/>
          <a:sy n="89" d="100"/>
        </p:scale>
        <p:origin x="10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F397E2-37C8-4E78-816E-C8FF7C3F358A}" type="doc">
      <dgm:prSet loTypeId="urn:microsoft.com/office/officeart/2005/8/layout/orgChart1" loCatId="hierarchy" qsTypeId="urn:microsoft.com/office/officeart/2005/8/quickstyle/simple1" qsCatId="simple" csTypeId="urn:microsoft.com/office/officeart/2005/8/colors/accent1_2" csCatId="accent1" phldr="1"/>
      <dgm:spPr/>
    </dgm:pt>
    <dgm:pt modelId="{EFCB387F-BA16-45E9-A790-DD9403B0D476}">
      <dgm:prSet custT="1"/>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sng"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Cell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The basic unit of </a:t>
          </a:r>
          <a:r>
            <a:rPr kumimoji="0" lang="en-US" altLang="en-US" sz="2000" b="0" i="0" u="sng" strike="noStrike" cap="none" normalizeH="0" baseline="0" dirty="0">
              <a:ln>
                <a:noFill/>
              </a:ln>
              <a:solidFill>
                <a:schemeClr val="tx1"/>
              </a:solidFill>
              <a:effectLst/>
              <a:latin typeface="Arial Rounded MT Bold" panose="020F0704030504030204" pitchFamily="34" charset="0"/>
              <a:cs typeface="Arial" panose="020B0604020202020204" pitchFamily="34" charset="0"/>
            </a:rPr>
            <a:t>life</a:t>
          </a:r>
        </a:p>
      </dgm:t>
    </dgm:pt>
    <dgm:pt modelId="{11857AFB-2E4F-40FE-9864-2074BB08CFC3}" type="parTrans" cxnId="{976441CD-26AE-4BE2-B015-4B60D31AA36B}">
      <dgm:prSet/>
      <dgm:spPr/>
      <dgm:t>
        <a:bodyPr/>
        <a:lstStyle/>
        <a:p>
          <a:endParaRPr lang="en-US"/>
        </a:p>
      </dgm:t>
    </dgm:pt>
    <dgm:pt modelId="{A7B00977-AB1E-4A0C-84D1-DB1EFB8BBD5D}" type="sibTrans" cxnId="{976441CD-26AE-4BE2-B015-4B60D31AA36B}">
      <dgm:prSet/>
      <dgm:spPr/>
      <dgm:t>
        <a:bodyPr/>
        <a:lstStyle/>
        <a:p>
          <a:endParaRPr lang="en-US"/>
        </a:p>
      </dgm:t>
    </dgm:pt>
    <dgm:pt modelId="{70639055-1F60-4759-B4FC-6C40F49B61D1}">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sng" strike="noStrike" cap="none" normalizeH="0" baseline="0">
              <a:ln>
                <a:noFill/>
              </a:ln>
              <a:solidFill>
                <a:schemeClr val="tx1"/>
              </a:solidFill>
              <a:effectLst/>
              <a:latin typeface="Verdana" panose="020B0604030504040204" pitchFamily="34" charset="0"/>
              <a:cs typeface="Arial" panose="020B0604020202020204" pitchFamily="34" charset="0"/>
            </a:rPr>
            <a:t> </a:t>
          </a:r>
          <a:endParaRPr kumimoji="0" lang="en-US" altLang="en-US"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dgm:t>
    </dgm:pt>
    <dgm:pt modelId="{8A34AFBE-CA20-4FF1-A0AF-BC27BCC6691D}" type="parTrans" cxnId="{D71A98BE-EBEF-47E8-94F5-4F90FC673711}">
      <dgm:prSet/>
      <dgm:spPr/>
      <dgm:t>
        <a:bodyPr/>
        <a:lstStyle/>
        <a:p>
          <a:endParaRPr lang="en-US"/>
        </a:p>
      </dgm:t>
    </dgm:pt>
    <dgm:pt modelId="{50037632-61AD-418D-9CBD-C53A760447CB}" type="sibTrans" cxnId="{D71A98BE-EBEF-47E8-94F5-4F90FC673711}">
      <dgm:prSet/>
      <dgm:spPr/>
      <dgm:t>
        <a:bodyPr/>
        <a:lstStyle/>
        <a:p>
          <a:endParaRPr lang="en-US"/>
        </a:p>
      </dgm:t>
    </dgm:pt>
    <dgm:pt modelId="{EB1BB7A0-C3C3-4FA2-9F35-1FBB0473C81B}">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sng" strike="noStrike"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b="1" i="0" u="sng" strike="noStrike" cap="none" normalizeH="0" baseline="0">
              <a:ln>
                <a:noFill/>
              </a:ln>
              <a:solidFill>
                <a:schemeClr val="tx1"/>
              </a:solidFill>
              <a:effectLst/>
              <a:latin typeface="Verdana" panose="020B0604030504040204" pitchFamily="34" charset="0"/>
              <a:cs typeface="Arial" panose="020B0604020202020204" pitchFamily="34" charset="0"/>
            </a:rPr>
            <a:t> </a:t>
          </a:r>
          <a:endParaRPr kumimoji="0" lang="en-US" altLang="en-US"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dgm:t>
    </dgm:pt>
    <dgm:pt modelId="{D89A9B60-6C9B-4F1C-833F-3DCCA8264D43}" type="parTrans" cxnId="{F7BD99AA-C7AE-4294-BBC5-EE3857DF2C47}">
      <dgm:prSet/>
      <dgm:spPr/>
      <dgm:t>
        <a:bodyPr/>
        <a:lstStyle/>
        <a:p>
          <a:endParaRPr lang="en-US"/>
        </a:p>
      </dgm:t>
    </dgm:pt>
    <dgm:pt modelId="{4A0D51B0-C0AA-4A24-963E-B30A98E1D45E}" type="sibTrans" cxnId="{F7BD99AA-C7AE-4294-BBC5-EE3857DF2C47}">
      <dgm:prSet/>
      <dgm:spPr/>
      <dgm:t>
        <a:bodyPr/>
        <a:lstStyle/>
        <a:p>
          <a:endParaRPr lang="en-US"/>
        </a:p>
      </dgm:t>
    </dgm:pt>
    <dgm:pt modelId="{7EBDC633-05E1-4652-B0BB-2CB18E969250}">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dgm:t>
    </dgm:pt>
    <dgm:pt modelId="{114188D3-FF5F-48D5-8F34-9A952A987578}" type="parTrans" cxnId="{A3E2FEC1-9E51-447B-B0E0-CCB4660C2955}">
      <dgm:prSet/>
      <dgm:spPr/>
      <dgm:t>
        <a:bodyPr/>
        <a:lstStyle/>
        <a:p>
          <a:endParaRPr lang="en-US"/>
        </a:p>
      </dgm:t>
    </dgm:pt>
    <dgm:pt modelId="{E3F4F14A-A42A-4CE9-A74C-C34FC98768A4}" type="sibTrans" cxnId="{A3E2FEC1-9E51-447B-B0E0-CCB4660C2955}">
      <dgm:prSet/>
      <dgm:spPr/>
      <dgm:t>
        <a:bodyPr/>
        <a:lstStyle/>
        <a:p>
          <a:endParaRPr lang="en-US"/>
        </a:p>
      </dgm:t>
    </dgm:pt>
    <dgm:pt modelId="{FB88E74D-12F4-464F-A274-E0466324A8B9}">
      <dgm:prSet/>
      <dgm:spPr/>
      <dgm: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sng" strike="noStrike"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sng" strike="noStrike"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latin typeface="Verdana" panose="020B0604030504040204" pitchFamily="34" charset="0"/>
            <a:cs typeface="Arial" panose="020B0604020202020204" pitchFamily="34" charset="0"/>
          </a:endParaRPr>
        </a:p>
      </dgm:t>
    </dgm:pt>
    <dgm:pt modelId="{E225787B-6047-402B-A11C-D3F43DC006F9}" type="parTrans" cxnId="{FEB0654D-1F90-4066-9B7C-E324285EB8AB}">
      <dgm:prSet/>
      <dgm:spPr/>
      <dgm:t>
        <a:bodyPr/>
        <a:lstStyle/>
        <a:p>
          <a:endParaRPr lang="en-US"/>
        </a:p>
      </dgm:t>
    </dgm:pt>
    <dgm:pt modelId="{E59BFBBA-BCC0-4E32-86C4-4D331D9A11BA}" type="sibTrans" cxnId="{FEB0654D-1F90-4066-9B7C-E324285EB8AB}">
      <dgm:prSet/>
      <dgm:spPr/>
      <dgm:t>
        <a:bodyPr/>
        <a:lstStyle/>
        <a:p>
          <a:endParaRPr lang="en-US"/>
        </a:p>
      </dgm:t>
    </dgm:pt>
    <dgm:pt modelId="{F2538907-F354-4F43-91AB-694D47315367}" type="pres">
      <dgm:prSet presAssocID="{CDF397E2-37C8-4E78-816E-C8FF7C3F358A}" presName="hierChild1" presStyleCnt="0">
        <dgm:presLayoutVars>
          <dgm:orgChart val="1"/>
          <dgm:chPref val="1"/>
          <dgm:dir/>
          <dgm:animOne val="branch"/>
          <dgm:animLvl val="lvl"/>
          <dgm:resizeHandles/>
        </dgm:presLayoutVars>
      </dgm:prSet>
      <dgm:spPr/>
    </dgm:pt>
    <dgm:pt modelId="{90A7A1E2-AC44-4312-84A9-656072355398}" type="pres">
      <dgm:prSet presAssocID="{EFCB387F-BA16-45E9-A790-DD9403B0D476}" presName="hierRoot1" presStyleCnt="0">
        <dgm:presLayoutVars>
          <dgm:hierBranch val="r"/>
        </dgm:presLayoutVars>
      </dgm:prSet>
      <dgm:spPr/>
    </dgm:pt>
    <dgm:pt modelId="{7693CB41-8602-4CB2-8FD9-976B4ACF2F11}" type="pres">
      <dgm:prSet presAssocID="{EFCB387F-BA16-45E9-A790-DD9403B0D476}" presName="rootComposite1" presStyleCnt="0"/>
      <dgm:spPr/>
    </dgm:pt>
    <dgm:pt modelId="{44C9C234-4D67-4FC6-939B-01DF175B2D0C}" type="pres">
      <dgm:prSet presAssocID="{EFCB387F-BA16-45E9-A790-DD9403B0D476}" presName="rootText1" presStyleLbl="node0" presStyleIdx="0" presStyleCnt="1" custScaleX="296083" custLinFactNeighborX="30043" custLinFactNeighborY="4451">
        <dgm:presLayoutVars>
          <dgm:chPref val="3"/>
        </dgm:presLayoutVars>
      </dgm:prSet>
      <dgm:spPr/>
    </dgm:pt>
    <dgm:pt modelId="{2E88C827-DD92-4C06-A24F-51C8202D824B}" type="pres">
      <dgm:prSet presAssocID="{EFCB387F-BA16-45E9-A790-DD9403B0D476}" presName="rootConnector1" presStyleLbl="node1" presStyleIdx="0" presStyleCnt="0"/>
      <dgm:spPr/>
    </dgm:pt>
    <dgm:pt modelId="{0697C8B6-D47A-4677-A563-51527DADF5AB}" type="pres">
      <dgm:prSet presAssocID="{EFCB387F-BA16-45E9-A790-DD9403B0D476}" presName="hierChild2" presStyleCnt="0"/>
      <dgm:spPr/>
    </dgm:pt>
    <dgm:pt modelId="{E77E0F3C-AE23-4F7F-AAC1-CEA1FB31D253}" type="pres">
      <dgm:prSet presAssocID="{8A34AFBE-CA20-4FF1-A0AF-BC27BCC6691D}" presName="Name50" presStyleLbl="parChTrans1D2" presStyleIdx="0" presStyleCnt="4"/>
      <dgm:spPr/>
    </dgm:pt>
    <dgm:pt modelId="{E19A9B5A-55CD-4477-A9C7-4E2001DE7ACF}" type="pres">
      <dgm:prSet presAssocID="{70639055-1F60-4759-B4FC-6C40F49B61D1}" presName="hierRoot2" presStyleCnt="0">
        <dgm:presLayoutVars>
          <dgm:hierBranch/>
        </dgm:presLayoutVars>
      </dgm:prSet>
      <dgm:spPr/>
    </dgm:pt>
    <dgm:pt modelId="{DAF117EE-F78B-4036-991C-89EAC6E7D5B7}" type="pres">
      <dgm:prSet presAssocID="{70639055-1F60-4759-B4FC-6C40F49B61D1}" presName="rootComposite" presStyleCnt="0"/>
      <dgm:spPr/>
    </dgm:pt>
    <dgm:pt modelId="{52A26A0F-13B2-4E3C-9F46-742CCAF3AF41}" type="pres">
      <dgm:prSet presAssocID="{70639055-1F60-4759-B4FC-6C40F49B61D1}" presName="rootText" presStyleLbl="node2" presStyleIdx="0" presStyleCnt="4" custScaleX="467916">
        <dgm:presLayoutVars>
          <dgm:chPref val="3"/>
        </dgm:presLayoutVars>
      </dgm:prSet>
      <dgm:spPr/>
    </dgm:pt>
    <dgm:pt modelId="{833C021E-E6C1-4440-A124-E3CC9F8D251E}" type="pres">
      <dgm:prSet presAssocID="{70639055-1F60-4759-B4FC-6C40F49B61D1}" presName="rootConnector" presStyleLbl="node2" presStyleIdx="0" presStyleCnt="4"/>
      <dgm:spPr/>
    </dgm:pt>
    <dgm:pt modelId="{030BD250-5509-45FC-928D-93134E71E06C}" type="pres">
      <dgm:prSet presAssocID="{70639055-1F60-4759-B4FC-6C40F49B61D1}" presName="hierChild4" presStyleCnt="0"/>
      <dgm:spPr/>
    </dgm:pt>
    <dgm:pt modelId="{3E03037C-0B23-4CAE-A808-81CE6976CFF1}" type="pres">
      <dgm:prSet presAssocID="{70639055-1F60-4759-B4FC-6C40F49B61D1}" presName="hierChild5" presStyleCnt="0"/>
      <dgm:spPr/>
    </dgm:pt>
    <dgm:pt modelId="{BA875A53-C009-4F4A-9301-B641D483F3B6}" type="pres">
      <dgm:prSet presAssocID="{D89A9B60-6C9B-4F1C-833F-3DCCA8264D43}" presName="Name50" presStyleLbl="parChTrans1D2" presStyleIdx="1" presStyleCnt="4"/>
      <dgm:spPr/>
    </dgm:pt>
    <dgm:pt modelId="{BCD12388-6B6A-4A49-9E80-0DEEE9D64AD9}" type="pres">
      <dgm:prSet presAssocID="{EB1BB7A0-C3C3-4FA2-9F35-1FBB0473C81B}" presName="hierRoot2" presStyleCnt="0">
        <dgm:presLayoutVars>
          <dgm:hierBranch/>
        </dgm:presLayoutVars>
      </dgm:prSet>
      <dgm:spPr/>
    </dgm:pt>
    <dgm:pt modelId="{A353B243-B1C7-4D10-99B7-66617ABD1007}" type="pres">
      <dgm:prSet presAssocID="{EB1BB7A0-C3C3-4FA2-9F35-1FBB0473C81B}" presName="rootComposite" presStyleCnt="0"/>
      <dgm:spPr/>
    </dgm:pt>
    <dgm:pt modelId="{87DC6D20-706C-4731-9EB6-3FC464456F18}" type="pres">
      <dgm:prSet presAssocID="{EB1BB7A0-C3C3-4FA2-9F35-1FBB0473C81B}" presName="rootText" presStyleLbl="node2" presStyleIdx="1" presStyleCnt="4" custScaleX="507165">
        <dgm:presLayoutVars>
          <dgm:chPref val="3"/>
        </dgm:presLayoutVars>
      </dgm:prSet>
      <dgm:spPr/>
    </dgm:pt>
    <dgm:pt modelId="{60F53255-5E18-41C6-A020-E4F7A40CDA4C}" type="pres">
      <dgm:prSet presAssocID="{EB1BB7A0-C3C3-4FA2-9F35-1FBB0473C81B}" presName="rootConnector" presStyleLbl="node2" presStyleIdx="1" presStyleCnt="4"/>
      <dgm:spPr/>
    </dgm:pt>
    <dgm:pt modelId="{44BBD69A-9F1B-44C2-A342-5075E493A6E3}" type="pres">
      <dgm:prSet presAssocID="{EB1BB7A0-C3C3-4FA2-9F35-1FBB0473C81B}" presName="hierChild4" presStyleCnt="0"/>
      <dgm:spPr/>
    </dgm:pt>
    <dgm:pt modelId="{217D5D82-07FC-4ACB-B57C-27114B8FCE57}" type="pres">
      <dgm:prSet presAssocID="{EB1BB7A0-C3C3-4FA2-9F35-1FBB0473C81B}" presName="hierChild5" presStyleCnt="0"/>
      <dgm:spPr/>
    </dgm:pt>
    <dgm:pt modelId="{83B73CF1-ABE3-42C7-B5EE-2D4DD6847804}" type="pres">
      <dgm:prSet presAssocID="{114188D3-FF5F-48D5-8F34-9A952A987578}" presName="Name50" presStyleLbl="parChTrans1D2" presStyleIdx="2" presStyleCnt="4"/>
      <dgm:spPr/>
    </dgm:pt>
    <dgm:pt modelId="{22394CAE-1581-4918-BEBA-94723BDB5B9E}" type="pres">
      <dgm:prSet presAssocID="{7EBDC633-05E1-4652-B0BB-2CB18E969250}" presName="hierRoot2" presStyleCnt="0">
        <dgm:presLayoutVars>
          <dgm:hierBranch/>
        </dgm:presLayoutVars>
      </dgm:prSet>
      <dgm:spPr/>
    </dgm:pt>
    <dgm:pt modelId="{90203921-AA84-433C-9083-B6AEAC4CD48F}" type="pres">
      <dgm:prSet presAssocID="{7EBDC633-05E1-4652-B0BB-2CB18E969250}" presName="rootComposite" presStyleCnt="0"/>
      <dgm:spPr/>
    </dgm:pt>
    <dgm:pt modelId="{E42112D1-AD72-4E3E-B447-00601FA36320}" type="pres">
      <dgm:prSet presAssocID="{7EBDC633-05E1-4652-B0BB-2CB18E969250}" presName="rootText" presStyleLbl="node2" presStyleIdx="2" presStyleCnt="4" custScaleX="585212">
        <dgm:presLayoutVars>
          <dgm:chPref val="3"/>
        </dgm:presLayoutVars>
      </dgm:prSet>
      <dgm:spPr/>
    </dgm:pt>
    <dgm:pt modelId="{53DD8C64-5C4C-4D9F-8611-A7BE77F43721}" type="pres">
      <dgm:prSet presAssocID="{7EBDC633-05E1-4652-B0BB-2CB18E969250}" presName="rootConnector" presStyleLbl="node2" presStyleIdx="2" presStyleCnt="4"/>
      <dgm:spPr/>
    </dgm:pt>
    <dgm:pt modelId="{34CD0AAB-DF62-4941-AE66-22277B276C3F}" type="pres">
      <dgm:prSet presAssocID="{7EBDC633-05E1-4652-B0BB-2CB18E969250}" presName="hierChild4" presStyleCnt="0"/>
      <dgm:spPr/>
    </dgm:pt>
    <dgm:pt modelId="{10E80FC8-D168-4A4D-8EA4-2F60721C83DA}" type="pres">
      <dgm:prSet presAssocID="{7EBDC633-05E1-4652-B0BB-2CB18E969250}" presName="hierChild5" presStyleCnt="0"/>
      <dgm:spPr/>
    </dgm:pt>
    <dgm:pt modelId="{9A7E0E47-C942-4641-BC87-2B51940BF095}" type="pres">
      <dgm:prSet presAssocID="{E225787B-6047-402B-A11C-D3F43DC006F9}" presName="Name50" presStyleLbl="parChTrans1D2" presStyleIdx="3" presStyleCnt="4"/>
      <dgm:spPr/>
    </dgm:pt>
    <dgm:pt modelId="{BAE17E2D-9681-41F8-AABA-D0A1D0C6FE29}" type="pres">
      <dgm:prSet presAssocID="{FB88E74D-12F4-464F-A274-E0466324A8B9}" presName="hierRoot2" presStyleCnt="0">
        <dgm:presLayoutVars>
          <dgm:hierBranch/>
        </dgm:presLayoutVars>
      </dgm:prSet>
      <dgm:spPr/>
    </dgm:pt>
    <dgm:pt modelId="{77F3D360-66FA-4F81-A10F-B41DF9804AD1}" type="pres">
      <dgm:prSet presAssocID="{FB88E74D-12F4-464F-A274-E0466324A8B9}" presName="rootComposite" presStyleCnt="0"/>
      <dgm:spPr/>
    </dgm:pt>
    <dgm:pt modelId="{8B07519E-A50C-4EC9-8A41-78698AB1F9D4}" type="pres">
      <dgm:prSet presAssocID="{FB88E74D-12F4-464F-A274-E0466324A8B9}" presName="rootText" presStyleLbl="node2" presStyleIdx="3" presStyleCnt="4" custScaleX="609071">
        <dgm:presLayoutVars>
          <dgm:chPref val="3"/>
        </dgm:presLayoutVars>
      </dgm:prSet>
      <dgm:spPr/>
    </dgm:pt>
    <dgm:pt modelId="{62CFB4C2-B064-47EA-B9FD-FC2EBC1586BB}" type="pres">
      <dgm:prSet presAssocID="{FB88E74D-12F4-464F-A274-E0466324A8B9}" presName="rootConnector" presStyleLbl="node2" presStyleIdx="3" presStyleCnt="4"/>
      <dgm:spPr/>
    </dgm:pt>
    <dgm:pt modelId="{E557EC4D-49CA-4EC2-AC5B-2FE8A2AFCA6F}" type="pres">
      <dgm:prSet presAssocID="{FB88E74D-12F4-464F-A274-E0466324A8B9}" presName="hierChild4" presStyleCnt="0"/>
      <dgm:spPr/>
    </dgm:pt>
    <dgm:pt modelId="{89188444-8A94-426D-8C2A-D4155DB0DED2}" type="pres">
      <dgm:prSet presAssocID="{FB88E74D-12F4-464F-A274-E0466324A8B9}" presName="hierChild5" presStyleCnt="0"/>
      <dgm:spPr/>
    </dgm:pt>
    <dgm:pt modelId="{6EEEFC85-AD17-4775-A45D-85C744219CA5}" type="pres">
      <dgm:prSet presAssocID="{EFCB387F-BA16-45E9-A790-DD9403B0D476}" presName="hierChild3" presStyleCnt="0"/>
      <dgm:spPr/>
    </dgm:pt>
  </dgm:ptLst>
  <dgm:cxnLst>
    <dgm:cxn modelId="{72E1EF06-85D5-4D33-BDDA-F0F6550F74E9}" type="presOf" srcId="{EB1BB7A0-C3C3-4FA2-9F35-1FBB0473C81B}" destId="{87DC6D20-706C-4731-9EB6-3FC464456F18}" srcOrd="0" destOrd="0" presId="urn:microsoft.com/office/officeart/2005/8/layout/orgChart1"/>
    <dgm:cxn modelId="{FE413925-3B2A-48C6-884D-16CFF482FA45}" type="presOf" srcId="{D89A9B60-6C9B-4F1C-833F-3DCCA8264D43}" destId="{BA875A53-C009-4F4A-9301-B641D483F3B6}" srcOrd="0" destOrd="0" presId="urn:microsoft.com/office/officeart/2005/8/layout/orgChart1"/>
    <dgm:cxn modelId="{0B3DDA2F-A489-4EE9-A130-CA473FBCAC89}" type="presOf" srcId="{CDF397E2-37C8-4E78-816E-C8FF7C3F358A}" destId="{F2538907-F354-4F43-91AB-694D47315367}" srcOrd="0" destOrd="0" presId="urn:microsoft.com/office/officeart/2005/8/layout/orgChart1"/>
    <dgm:cxn modelId="{45685831-9256-4480-86DC-684A9A42DDB1}" type="presOf" srcId="{7EBDC633-05E1-4652-B0BB-2CB18E969250}" destId="{53DD8C64-5C4C-4D9F-8611-A7BE77F43721}" srcOrd="1" destOrd="0" presId="urn:microsoft.com/office/officeart/2005/8/layout/orgChart1"/>
    <dgm:cxn modelId="{33C73B3E-D911-486C-9C61-603501A503DA}" type="presOf" srcId="{EFCB387F-BA16-45E9-A790-DD9403B0D476}" destId="{44C9C234-4D67-4FC6-939B-01DF175B2D0C}" srcOrd="0" destOrd="0" presId="urn:microsoft.com/office/officeart/2005/8/layout/orgChart1"/>
    <dgm:cxn modelId="{FEB0654D-1F90-4066-9B7C-E324285EB8AB}" srcId="{EFCB387F-BA16-45E9-A790-DD9403B0D476}" destId="{FB88E74D-12F4-464F-A274-E0466324A8B9}" srcOrd="3" destOrd="0" parTransId="{E225787B-6047-402B-A11C-D3F43DC006F9}" sibTransId="{E59BFBBA-BCC0-4E32-86C4-4D331D9A11BA}"/>
    <dgm:cxn modelId="{7EF1EB53-AAE6-4472-A7C3-5BD5A25333F2}" type="presOf" srcId="{70639055-1F60-4759-B4FC-6C40F49B61D1}" destId="{833C021E-E6C1-4440-A124-E3CC9F8D251E}" srcOrd="1" destOrd="0" presId="urn:microsoft.com/office/officeart/2005/8/layout/orgChart1"/>
    <dgm:cxn modelId="{5E6ED266-27B4-423A-AD5B-CEC5EFB08F24}" type="presOf" srcId="{7EBDC633-05E1-4652-B0BB-2CB18E969250}" destId="{E42112D1-AD72-4E3E-B447-00601FA36320}" srcOrd="0" destOrd="0" presId="urn:microsoft.com/office/officeart/2005/8/layout/orgChart1"/>
    <dgm:cxn modelId="{C9273A72-2501-49D6-89F6-C4129497B31D}" type="presOf" srcId="{E225787B-6047-402B-A11C-D3F43DC006F9}" destId="{9A7E0E47-C942-4641-BC87-2B51940BF095}" srcOrd="0" destOrd="0" presId="urn:microsoft.com/office/officeart/2005/8/layout/orgChart1"/>
    <dgm:cxn modelId="{17768F91-4758-4DF4-8689-FC53107D88F1}" type="presOf" srcId="{70639055-1F60-4759-B4FC-6C40F49B61D1}" destId="{52A26A0F-13B2-4E3C-9F46-742CCAF3AF41}" srcOrd="0" destOrd="0" presId="urn:microsoft.com/office/officeart/2005/8/layout/orgChart1"/>
    <dgm:cxn modelId="{32C92C92-39DD-4A02-B9F6-7A2ABB0D52F9}" type="presOf" srcId="{FB88E74D-12F4-464F-A274-E0466324A8B9}" destId="{62CFB4C2-B064-47EA-B9FD-FC2EBC1586BB}" srcOrd="1" destOrd="0" presId="urn:microsoft.com/office/officeart/2005/8/layout/orgChart1"/>
    <dgm:cxn modelId="{71DA86A0-0083-4F91-BA59-BDA63AFFEFF8}" type="presOf" srcId="{EFCB387F-BA16-45E9-A790-DD9403B0D476}" destId="{2E88C827-DD92-4C06-A24F-51C8202D824B}" srcOrd="1" destOrd="0" presId="urn:microsoft.com/office/officeart/2005/8/layout/orgChart1"/>
    <dgm:cxn modelId="{F7BD99AA-C7AE-4294-BBC5-EE3857DF2C47}" srcId="{EFCB387F-BA16-45E9-A790-DD9403B0D476}" destId="{EB1BB7A0-C3C3-4FA2-9F35-1FBB0473C81B}" srcOrd="1" destOrd="0" parTransId="{D89A9B60-6C9B-4F1C-833F-3DCCA8264D43}" sibTransId="{4A0D51B0-C0AA-4A24-963E-B30A98E1D45E}"/>
    <dgm:cxn modelId="{D71A98BE-EBEF-47E8-94F5-4F90FC673711}" srcId="{EFCB387F-BA16-45E9-A790-DD9403B0D476}" destId="{70639055-1F60-4759-B4FC-6C40F49B61D1}" srcOrd="0" destOrd="0" parTransId="{8A34AFBE-CA20-4FF1-A0AF-BC27BCC6691D}" sibTransId="{50037632-61AD-418D-9CBD-C53A760447CB}"/>
    <dgm:cxn modelId="{A3E2FEC1-9E51-447B-B0E0-CCB4660C2955}" srcId="{EFCB387F-BA16-45E9-A790-DD9403B0D476}" destId="{7EBDC633-05E1-4652-B0BB-2CB18E969250}" srcOrd="2" destOrd="0" parTransId="{114188D3-FF5F-48D5-8F34-9A952A987578}" sibTransId="{E3F4F14A-A42A-4CE9-A74C-C34FC98768A4}"/>
    <dgm:cxn modelId="{976441CD-26AE-4BE2-B015-4B60D31AA36B}" srcId="{CDF397E2-37C8-4E78-816E-C8FF7C3F358A}" destId="{EFCB387F-BA16-45E9-A790-DD9403B0D476}" srcOrd="0" destOrd="0" parTransId="{11857AFB-2E4F-40FE-9864-2074BB08CFC3}" sibTransId="{A7B00977-AB1E-4A0C-84D1-DB1EFB8BBD5D}"/>
    <dgm:cxn modelId="{2E671DDC-D796-43C1-9339-FADA77793695}" type="presOf" srcId="{EB1BB7A0-C3C3-4FA2-9F35-1FBB0473C81B}" destId="{60F53255-5E18-41C6-A020-E4F7A40CDA4C}" srcOrd="1" destOrd="0" presId="urn:microsoft.com/office/officeart/2005/8/layout/orgChart1"/>
    <dgm:cxn modelId="{EE493ADC-84D4-402C-998F-5CE0C3B2FB22}" type="presOf" srcId="{114188D3-FF5F-48D5-8F34-9A952A987578}" destId="{83B73CF1-ABE3-42C7-B5EE-2D4DD6847804}" srcOrd="0" destOrd="0" presId="urn:microsoft.com/office/officeart/2005/8/layout/orgChart1"/>
    <dgm:cxn modelId="{E28E89E2-3C14-4F15-BB62-86C604D8118B}" type="presOf" srcId="{8A34AFBE-CA20-4FF1-A0AF-BC27BCC6691D}" destId="{E77E0F3C-AE23-4F7F-AAC1-CEA1FB31D253}" srcOrd="0" destOrd="0" presId="urn:microsoft.com/office/officeart/2005/8/layout/orgChart1"/>
    <dgm:cxn modelId="{7F966CEC-5A9C-478F-9E0A-F7AC18B15561}" type="presOf" srcId="{FB88E74D-12F4-464F-A274-E0466324A8B9}" destId="{8B07519E-A50C-4EC9-8A41-78698AB1F9D4}" srcOrd="0" destOrd="0" presId="urn:microsoft.com/office/officeart/2005/8/layout/orgChart1"/>
    <dgm:cxn modelId="{B5E49CA5-BD3C-4D89-A929-B8066BEF146D}" type="presParOf" srcId="{F2538907-F354-4F43-91AB-694D47315367}" destId="{90A7A1E2-AC44-4312-84A9-656072355398}" srcOrd="0" destOrd="0" presId="urn:microsoft.com/office/officeart/2005/8/layout/orgChart1"/>
    <dgm:cxn modelId="{18654019-B57B-41EC-9C06-68E94EA0EF34}" type="presParOf" srcId="{90A7A1E2-AC44-4312-84A9-656072355398}" destId="{7693CB41-8602-4CB2-8FD9-976B4ACF2F11}" srcOrd="0" destOrd="0" presId="urn:microsoft.com/office/officeart/2005/8/layout/orgChart1"/>
    <dgm:cxn modelId="{F8655ECB-432D-4ADD-AB7E-741C425A8DB7}" type="presParOf" srcId="{7693CB41-8602-4CB2-8FD9-976B4ACF2F11}" destId="{44C9C234-4D67-4FC6-939B-01DF175B2D0C}" srcOrd="0" destOrd="0" presId="urn:microsoft.com/office/officeart/2005/8/layout/orgChart1"/>
    <dgm:cxn modelId="{2E12C6B9-1336-4474-A3BE-737A30B7C9DA}" type="presParOf" srcId="{7693CB41-8602-4CB2-8FD9-976B4ACF2F11}" destId="{2E88C827-DD92-4C06-A24F-51C8202D824B}" srcOrd="1" destOrd="0" presId="urn:microsoft.com/office/officeart/2005/8/layout/orgChart1"/>
    <dgm:cxn modelId="{21D1AA65-D22B-4B10-B16A-263C58F0AEB2}" type="presParOf" srcId="{90A7A1E2-AC44-4312-84A9-656072355398}" destId="{0697C8B6-D47A-4677-A563-51527DADF5AB}" srcOrd="1" destOrd="0" presId="urn:microsoft.com/office/officeart/2005/8/layout/orgChart1"/>
    <dgm:cxn modelId="{23EFD9CB-0300-4909-BC4C-34BB2369DE6E}" type="presParOf" srcId="{0697C8B6-D47A-4677-A563-51527DADF5AB}" destId="{E77E0F3C-AE23-4F7F-AAC1-CEA1FB31D253}" srcOrd="0" destOrd="0" presId="urn:microsoft.com/office/officeart/2005/8/layout/orgChart1"/>
    <dgm:cxn modelId="{4C77ED45-3DB4-445A-93B0-8354C0569E21}" type="presParOf" srcId="{0697C8B6-D47A-4677-A563-51527DADF5AB}" destId="{E19A9B5A-55CD-4477-A9C7-4E2001DE7ACF}" srcOrd="1" destOrd="0" presId="urn:microsoft.com/office/officeart/2005/8/layout/orgChart1"/>
    <dgm:cxn modelId="{2D8EAF16-330B-4BF0-BC3B-D7CC2946845A}" type="presParOf" srcId="{E19A9B5A-55CD-4477-A9C7-4E2001DE7ACF}" destId="{DAF117EE-F78B-4036-991C-89EAC6E7D5B7}" srcOrd="0" destOrd="0" presId="urn:microsoft.com/office/officeart/2005/8/layout/orgChart1"/>
    <dgm:cxn modelId="{C3453648-C464-4C69-9958-4A0D9740435B}" type="presParOf" srcId="{DAF117EE-F78B-4036-991C-89EAC6E7D5B7}" destId="{52A26A0F-13B2-4E3C-9F46-742CCAF3AF41}" srcOrd="0" destOrd="0" presId="urn:microsoft.com/office/officeart/2005/8/layout/orgChart1"/>
    <dgm:cxn modelId="{7F725DD8-FE58-49BE-B2AD-3A7A53BFD512}" type="presParOf" srcId="{DAF117EE-F78B-4036-991C-89EAC6E7D5B7}" destId="{833C021E-E6C1-4440-A124-E3CC9F8D251E}" srcOrd="1" destOrd="0" presId="urn:microsoft.com/office/officeart/2005/8/layout/orgChart1"/>
    <dgm:cxn modelId="{DEFCBA79-83AC-48A9-A9A6-5BBBCC6FB4B2}" type="presParOf" srcId="{E19A9B5A-55CD-4477-A9C7-4E2001DE7ACF}" destId="{030BD250-5509-45FC-928D-93134E71E06C}" srcOrd="1" destOrd="0" presId="urn:microsoft.com/office/officeart/2005/8/layout/orgChart1"/>
    <dgm:cxn modelId="{A4C62108-89D6-483F-94F2-D84CB6F175A6}" type="presParOf" srcId="{E19A9B5A-55CD-4477-A9C7-4E2001DE7ACF}" destId="{3E03037C-0B23-4CAE-A808-81CE6976CFF1}" srcOrd="2" destOrd="0" presId="urn:microsoft.com/office/officeart/2005/8/layout/orgChart1"/>
    <dgm:cxn modelId="{B88C658A-75AF-4DF4-BAC9-AE02D59B4D7B}" type="presParOf" srcId="{0697C8B6-D47A-4677-A563-51527DADF5AB}" destId="{BA875A53-C009-4F4A-9301-B641D483F3B6}" srcOrd="2" destOrd="0" presId="urn:microsoft.com/office/officeart/2005/8/layout/orgChart1"/>
    <dgm:cxn modelId="{1D049859-DC85-416D-B2EA-6AF96552876F}" type="presParOf" srcId="{0697C8B6-D47A-4677-A563-51527DADF5AB}" destId="{BCD12388-6B6A-4A49-9E80-0DEEE9D64AD9}" srcOrd="3" destOrd="0" presId="urn:microsoft.com/office/officeart/2005/8/layout/orgChart1"/>
    <dgm:cxn modelId="{C050FB0E-F308-4391-A185-425B20AAB5C6}" type="presParOf" srcId="{BCD12388-6B6A-4A49-9E80-0DEEE9D64AD9}" destId="{A353B243-B1C7-4D10-99B7-66617ABD1007}" srcOrd="0" destOrd="0" presId="urn:microsoft.com/office/officeart/2005/8/layout/orgChart1"/>
    <dgm:cxn modelId="{A0C85E17-1435-4F34-A5C1-D6DBE3CC4F0B}" type="presParOf" srcId="{A353B243-B1C7-4D10-99B7-66617ABD1007}" destId="{87DC6D20-706C-4731-9EB6-3FC464456F18}" srcOrd="0" destOrd="0" presId="urn:microsoft.com/office/officeart/2005/8/layout/orgChart1"/>
    <dgm:cxn modelId="{51691B27-E1F0-4284-A363-6F191DB8F6A7}" type="presParOf" srcId="{A353B243-B1C7-4D10-99B7-66617ABD1007}" destId="{60F53255-5E18-41C6-A020-E4F7A40CDA4C}" srcOrd="1" destOrd="0" presId="urn:microsoft.com/office/officeart/2005/8/layout/orgChart1"/>
    <dgm:cxn modelId="{6C22C5CA-C250-4FA5-BEF3-90F05F502278}" type="presParOf" srcId="{BCD12388-6B6A-4A49-9E80-0DEEE9D64AD9}" destId="{44BBD69A-9F1B-44C2-A342-5075E493A6E3}" srcOrd="1" destOrd="0" presId="urn:microsoft.com/office/officeart/2005/8/layout/orgChart1"/>
    <dgm:cxn modelId="{14FCBAE4-C15F-4049-9F78-9D4222ED29BA}" type="presParOf" srcId="{BCD12388-6B6A-4A49-9E80-0DEEE9D64AD9}" destId="{217D5D82-07FC-4ACB-B57C-27114B8FCE57}" srcOrd="2" destOrd="0" presId="urn:microsoft.com/office/officeart/2005/8/layout/orgChart1"/>
    <dgm:cxn modelId="{4E03CED3-C485-42DB-9167-467CD083D713}" type="presParOf" srcId="{0697C8B6-D47A-4677-A563-51527DADF5AB}" destId="{83B73CF1-ABE3-42C7-B5EE-2D4DD6847804}" srcOrd="4" destOrd="0" presId="urn:microsoft.com/office/officeart/2005/8/layout/orgChart1"/>
    <dgm:cxn modelId="{3F33EB26-1ADD-4832-81D9-BAF5F6683304}" type="presParOf" srcId="{0697C8B6-D47A-4677-A563-51527DADF5AB}" destId="{22394CAE-1581-4918-BEBA-94723BDB5B9E}" srcOrd="5" destOrd="0" presId="urn:microsoft.com/office/officeart/2005/8/layout/orgChart1"/>
    <dgm:cxn modelId="{B648968A-851A-40F2-8EF9-ADD1A3F08D50}" type="presParOf" srcId="{22394CAE-1581-4918-BEBA-94723BDB5B9E}" destId="{90203921-AA84-433C-9083-B6AEAC4CD48F}" srcOrd="0" destOrd="0" presId="urn:microsoft.com/office/officeart/2005/8/layout/orgChart1"/>
    <dgm:cxn modelId="{2E00FE33-FB67-4305-8E55-17F973DBC5C4}" type="presParOf" srcId="{90203921-AA84-433C-9083-B6AEAC4CD48F}" destId="{E42112D1-AD72-4E3E-B447-00601FA36320}" srcOrd="0" destOrd="0" presId="urn:microsoft.com/office/officeart/2005/8/layout/orgChart1"/>
    <dgm:cxn modelId="{B745B5BC-A0CD-45CC-A0A4-79F194E04A60}" type="presParOf" srcId="{90203921-AA84-433C-9083-B6AEAC4CD48F}" destId="{53DD8C64-5C4C-4D9F-8611-A7BE77F43721}" srcOrd="1" destOrd="0" presId="urn:microsoft.com/office/officeart/2005/8/layout/orgChart1"/>
    <dgm:cxn modelId="{09199C4A-318C-4141-AC13-8F16F7049306}" type="presParOf" srcId="{22394CAE-1581-4918-BEBA-94723BDB5B9E}" destId="{34CD0AAB-DF62-4941-AE66-22277B276C3F}" srcOrd="1" destOrd="0" presId="urn:microsoft.com/office/officeart/2005/8/layout/orgChart1"/>
    <dgm:cxn modelId="{5A2733BE-9EC7-498F-9B3A-6AB80A2B7906}" type="presParOf" srcId="{22394CAE-1581-4918-BEBA-94723BDB5B9E}" destId="{10E80FC8-D168-4A4D-8EA4-2F60721C83DA}" srcOrd="2" destOrd="0" presId="urn:microsoft.com/office/officeart/2005/8/layout/orgChart1"/>
    <dgm:cxn modelId="{8689AE29-599F-4DA7-8A27-F04A45308726}" type="presParOf" srcId="{0697C8B6-D47A-4677-A563-51527DADF5AB}" destId="{9A7E0E47-C942-4641-BC87-2B51940BF095}" srcOrd="6" destOrd="0" presId="urn:microsoft.com/office/officeart/2005/8/layout/orgChart1"/>
    <dgm:cxn modelId="{C3FAA1E0-5824-4E78-9EC2-7D7CF3A53AB4}" type="presParOf" srcId="{0697C8B6-D47A-4677-A563-51527DADF5AB}" destId="{BAE17E2D-9681-41F8-AABA-D0A1D0C6FE29}" srcOrd="7" destOrd="0" presId="urn:microsoft.com/office/officeart/2005/8/layout/orgChart1"/>
    <dgm:cxn modelId="{90EA9272-812F-4A2F-9244-EC2E81C03C44}" type="presParOf" srcId="{BAE17E2D-9681-41F8-AABA-D0A1D0C6FE29}" destId="{77F3D360-66FA-4F81-A10F-B41DF9804AD1}" srcOrd="0" destOrd="0" presId="urn:microsoft.com/office/officeart/2005/8/layout/orgChart1"/>
    <dgm:cxn modelId="{B7651173-4B3A-423A-9A42-72EE3BA91E8F}" type="presParOf" srcId="{77F3D360-66FA-4F81-A10F-B41DF9804AD1}" destId="{8B07519E-A50C-4EC9-8A41-78698AB1F9D4}" srcOrd="0" destOrd="0" presId="urn:microsoft.com/office/officeart/2005/8/layout/orgChart1"/>
    <dgm:cxn modelId="{7246D713-BF1B-4487-8B25-E9B684D02C1E}" type="presParOf" srcId="{77F3D360-66FA-4F81-A10F-B41DF9804AD1}" destId="{62CFB4C2-B064-47EA-B9FD-FC2EBC1586BB}" srcOrd="1" destOrd="0" presId="urn:microsoft.com/office/officeart/2005/8/layout/orgChart1"/>
    <dgm:cxn modelId="{6C1FFCF9-DB61-424D-B012-AD2B1AFD664F}" type="presParOf" srcId="{BAE17E2D-9681-41F8-AABA-D0A1D0C6FE29}" destId="{E557EC4D-49CA-4EC2-AC5B-2FE8A2AFCA6F}" srcOrd="1" destOrd="0" presId="urn:microsoft.com/office/officeart/2005/8/layout/orgChart1"/>
    <dgm:cxn modelId="{7BED1442-19A9-43AB-91FF-44B06B6CA172}" type="presParOf" srcId="{BAE17E2D-9681-41F8-AABA-D0A1D0C6FE29}" destId="{89188444-8A94-426D-8C2A-D4155DB0DED2}" srcOrd="2" destOrd="0" presId="urn:microsoft.com/office/officeart/2005/8/layout/orgChart1"/>
    <dgm:cxn modelId="{F99BBDD5-36AF-4270-AA53-940C74AF0E65}" type="presParOf" srcId="{90A7A1E2-AC44-4312-84A9-656072355398}" destId="{6EEEFC85-AD17-4775-A45D-85C744219CA5}"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E0E47-C942-4641-BC87-2B51940BF095}">
      <dsp:nvSpPr>
        <dsp:cNvPr id="0" name=""/>
        <dsp:cNvSpPr/>
      </dsp:nvSpPr>
      <dsp:spPr>
        <a:xfrm>
          <a:off x="733413" y="1106829"/>
          <a:ext cx="176248" cy="3149475"/>
        </a:xfrm>
        <a:custGeom>
          <a:avLst/>
          <a:gdLst/>
          <a:ahLst/>
          <a:cxnLst/>
          <a:rect l="0" t="0" r="0" b="0"/>
          <a:pathLst>
            <a:path>
              <a:moveTo>
                <a:pt x="0" y="0"/>
              </a:moveTo>
              <a:lnTo>
                <a:pt x="0" y="3149475"/>
              </a:lnTo>
              <a:lnTo>
                <a:pt x="176248" y="31494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B73CF1-ABE3-42C7-B5EE-2D4DD6847804}">
      <dsp:nvSpPr>
        <dsp:cNvPr id="0" name=""/>
        <dsp:cNvSpPr/>
      </dsp:nvSpPr>
      <dsp:spPr>
        <a:xfrm>
          <a:off x="733413" y="1106829"/>
          <a:ext cx="176248" cy="2278622"/>
        </a:xfrm>
        <a:custGeom>
          <a:avLst/>
          <a:gdLst/>
          <a:ahLst/>
          <a:cxnLst/>
          <a:rect l="0" t="0" r="0" b="0"/>
          <a:pathLst>
            <a:path>
              <a:moveTo>
                <a:pt x="0" y="0"/>
              </a:moveTo>
              <a:lnTo>
                <a:pt x="0" y="2278622"/>
              </a:lnTo>
              <a:lnTo>
                <a:pt x="176248" y="227862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875A53-C009-4F4A-9301-B641D483F3B6}">
      <dsp:nvSpPr>
        <dsp:cNvPr id="0" name=""/>
        <dsp:cNvSpPr/>
      </dsp:nvSpPr>
      <dsp:spPr>
        <a:xfrm>
          <a:off x="733413" y="1106829"/>
          <a:ext cx="176248" cy="1407770"/>
        </a:xfrm>
        <a:custGeom>
          <a:avLst/>
          <a:gdLst/>
          <a:ahLst/>
          <a:cxnLst/>
          <a:rect l="0" t="0" r="0" b="0"/>
          <a:pathLst>
            <a:path>
              <a:moveTo>
                <a:pt x="0" y="0"/>
              </a:moveTo>
              <a:lnTo>
                <a:pt x="0" y="1407770"/>
              </a:lnTo>
              <a:lnTo>
                <a:pt x="176248" y="140777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7E0F3C-AE23-4F7F-AAC1-CEA1FB31D253}">
      <dsp:nvSpPr>
        <dsp:cNvPr id="0" name=""/>
        <dsp:cNvSpPr/>
      </dsp:nvSpPr>
      <dsp:spPr>
        <a:xfrm>
          <a:off x="733413" y="1106829"/>
          <a:ext cx="176248" cy="536917"/>
        </a:xfrm>
        <a:custGeom>
          <a:avLst/>
          <a:gdLst/>
          <a:ahLst/>
          <a:cxnLst/>
          <a:rect l="0" t="0" r="0" b="0"/>
          <a:pathLst>
            <a:path>
              <a:moveTo>
                <a:pt x="0" y="0"/>
              </a:moveTo>
              <a:lnTo>
                <a:pt x="0" y="536917"/>
              </a:lnTo>
              <a:lnTo>
                <a:pt x="176248" y="53691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C9C234-4D67-4FC6-939B-01DF175B2D0C}">
      <dsp:nvSpPr>
        <dsp:cNvPr id="0" name=""/>
        <dsp:cNvSpPr/>
      </dsp:nvSpPr>
      <dsp:spPr>
        <a:xfrm>
          <a:off x="370252" y="493553"/>
          <a:ext cx="3631615" cy="613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1" i="0" u="sng" strike="noStrike" kern="1200" cap="none" normalizeH="0" baseline="0" dirty="0">
              <a:ln>
                <a:noFill/>
              </a:ln>
              <a:solidFill>
                <a:schemeClr val="tx1"/>
              </a:solidFill>
              <a:effectLst/>
              <a:latin typeface="Arial Rounded MT Bold" panose="020F0704030504030204" pitchFamily="34" charset="0"/>
              <a:cs typeface="Arial" panose="020B0604020202020204" pitchFamily="34" charset="0"/>
            </a:rPr>
            <a:t>Cell</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000" b="0" i="0" u="none" strike="noStrike" kern="1200" cap="none" normalizeH="0" baseline="0" dirty="0">
              <a:ln>
                <a:noFill/>
              </a:ln>
              <a:solidFill>
                <a:schemeClr val="tx1"/>
              </a:solidFill>
              <a:effectLst/>
              <a:latin typeface="Arial Rounded MT Bold" panose="020F0704030504030204" pitchFamily="34" charset="0"/>
              <a:cs typeface="Arial" panose="020B0604020202020204" pitchFamily="34" charset="0"/>
            </a:rPr>
            <a:t>The basic unit of </a:t>
          </a:r>
          <a:r>
            <a:rPr kumimoji="0" lang="en-US" altLang="en-US" sz="2000" b="0" i="0" u="sng" strike="noStrike" kern="1200" cap="none" normalizeH="0" baseline="0" dirty="0">
              <a:ln>
                <a:noFill/>
              </a:ln>
              <a:solidFill>
                <a:schemeClr val="tx1"/>
              </a:solidFill>
              <a:effectLst/>
              <a:latin typeface="Arial Rounded MT Bold" panose="020F0704030504030204" pitchFamily="34" charset="0"/>
              <a:cs typeface="Arial" panose="020B0604020202020204" pitchFamily="34" charset="0"/>
            </a:rPr>
            <a:t>life</a:t>
          </a:r>
        </a:p>
      </dsp:txBody>
      <dsp:txXfrm>
        <a:off x="370252" y="493553"/>
        <a:ext cx="3631615" cy="613276"/>
      </dsp:txXfrm>
    </dsp:sp>
    <dsp:sp modelId="{52A26A0F-13B2-4E3C-9F46-742CCAF3AF41}">
      <dsp:nvSpPr>
        <dsp:cNvPr id="0" name=""/>
        <dsp:cNvSpPr/>
      </dsp:nvSpPr>
      <dsp:spPr>
        <a:xfrm>
          <a:off x="909662" y="1337109"/>
          <a:ext cx="5739237" cy="613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sng" strike="noStrike" kern="1200" cap="none" normalizeH="0" baseline="0">
              <a:ln>
                <a:noFill/>
              </a:ln>
              <a:solidFill>
                <a:schemeClr val="tx1"/>
              </a:solidFill>
              <a:effectLst/>
              <a:latin typeface="Verdana" panose="020B0604030504040204" pitchFamily="34" charset="0"/>
              <a:cs typeface="Arial" panose="020B0604020202020204" pitchFamily="34" charset="0"/>
            </a:rPr>
            <a:t> </a:t>
          </a:r>
          <a:endParaRPr kumimoji="0" lang="en-US" altLang="en-US" sz="1200" b="0" i="0" u="none" strike="noStrike" kern="1200" cap="none" normalizeH="0" baseline="0">
            <a:ln>
              <a:noFill/>
            </a:ln>
            <a:solidFill>
              <a:schemeClr val="tx1"/>
            </a:solidFill>
            <a:effectLst/>
            <a:latin typeface="Verdana" panose="020B0604030504040204" pitchFamily="34" charset="0"/>
            <a:cs typeface="Arial" panose="020B0604020202020204" pitchFamily="34" charset="0"/>
          </a:endParaRPr>
        </a:p>
      </dsp:txBody>
      <dsp:txXfrm>
        <a:off x="909662" y="1337109"/>
        <a:ext cx="5739237" cy="613276"/>
      </dsp:txXfrm>
    </dsp:sp>
    <dsp:sp modelId="{87DC6D20-706C-4731-9EB6-3FC464456F18}">
      <dsp:nvSpPr>
        <dsp:cNvPr id="0" name=""/>
        <dsp:cNvSpPr/>
      </dsp:nvSpPr>
      <dsp:spPr>
        <a:xfrm>
          <a:off x="909662" y="2207961"/>
          <a:ext cx="6220647" cy="613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sng" strike="noStrike" kern="1200"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200" b="1" i="0" u="sng" strike="noStrike" kern="1200" cap="none" normalizeH="0" baseline="0">
              <a:ln>
                <a:noFill/>
              </a:ln>
              <a:solidFill>
                <a:schemeClr val="tx1"/>
              </a:solidFill>
              <a:effectLst/>
              <a:latin typeface="Verdana" panose="020B0604030504040204" pitchFamily="34" charset="0"/>
              <a:cs typeface="Arial" panose="020B0604020202020204" pitchFamily="34" charset="0"/>
            </a:rPr>
            <a:t> </a:t>
          </a:r>
          <a:endParaRPr kumimoji="0" lang="en-US" altLang="en-US" sz="1200" b="0" i="0" u="none" strike="noStrike" kern="1200"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kern="1200" cap="none" normalizeH="0" baseline="0">
            <a:ln>
              <a:noFill/>
            </a:ln>
            <a:solidFill>
              <a:schemeClr val="tx1"/>
            </a:solidFill>
            <a:effectLst/>
            <a:latin typeface="Verdana" panose="020B0604030504040204" pitchFamily="34" charset="0"/>
            <a:cs typeface="Arial" panose="020B0604020202020204" pitchFamily="34" charset="0"/>
          </a:endParaRPr>
        </a:p>
      </dsp:txBody>
      <dsp:txXfrm>
        <a:off x="909662" y="2207961"/>
        <a:ext cx="6220647" cy="613276"/>
      </dsp:txXfrm>
    </dsp:sp>
    <dsp:sp modelId="{E42112D1-AD72-4E3E-B447-00601FA36320}">
      <dsp:nvSpPr>
        <dsp:cNvPr id="0" name=""/>
        <dsp:cNvSpPr/>
      </dsp:nvSpPr>
      <dsp:spPr>
        <a:xfrm>
          <a:off x="909662" y="3078814"/>
          <a:ext cx="7177935" cy="613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GB" altLang="en-US" sz="1200" b="0" i="0" u="none" strike="noStrike" kern="1200" cap="none" normalizeH="0" baseline="0">
            <a:ln>
              <a:noFill/>
            </a:ln>
            <a:solidFill>
              <a:schemeClr val="tx1"/>
            </a:solidFill>
            <a:effectLst/>
            <a:latin typeface="Verdana" panose="020B0604030504040204" pitchFamily="34" charset="0"/>
            <a:cs typeface="Arial" panose="020B0604020202020204" pitchFamily="34" charset="0"/>
          </a:endParaRPr>
        </a:p>
      </dsp:txBody>
      <dsp:txXfrm>
        <a:off x="909662" y="3078814"/>
        <a:ext cx="7177935" cy="613276"/>
      </dsp:txXfrm>
    </dsp:sp>
    <dsp:sp modelId="{8B07519E-A50C-4EC9-8A41-78698AB1F9D4}">
      <dsp:nvSpPr>
        <dsp:cNvPr id="0" name=""/>
        <dsp:cNvSpPr/>
      </dsp:nvSpPr>
      <dsp:spPr>
        <a:xfrm>
          <a:off x="909662" y="3949667"/>
          <a:ext cx="7470578" cy="61327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sng" strike="noStrike" kern="1200"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sng" strike="noStrike" kern="1200" cap="none" normalizeH="0" baseline="0">
            <a:ln>
              <a:noFill/>
            </a:ln>
            <a:solidFill>
              <a:schemeClr val="tx1"/>
            </a:solidFill>
            <a:effectLst/>
            <a:latin typeface="Verdana" panose="020B0604030504040204" pitchFamily="34" charset="0"/>
            <a:cs typeface="Arial" panose="020B0604020202020204"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kern="1200" cap="none" normalizeH="0" baseline="0">
            <a:ln>
              <a:noFill/>
            </a:ln>
            <a:solidFill>
              <a:schemeClr val="tx1"/>
            </a:solidFill>
            <a:effectLst/>
            <a:latin typeface="Verdana" panose="020B0604030504040204" pitchFamily="34" charset="0"/>
            <a:cs typeface="Arial" panose="020B0604020202020204" pitchFamily="34" charset="0"/>
          </a:endParaRPr>
        </a:p>
      </dsp:txBody>
      <dsp:txXfrm>
        <a:off x="909662" y="3949667"/>
        <a:ext cx="7470578" cy="61327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5938"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95738" y="0"/>
            <a:ext cx="3055937" cy="466725"/>
          </a:xfrm>
          <a:prstGeom prst="rect">
            <a:avLst/>
          </a:prstGeom>
        </p:spPr>
        <p:txBody>
          <a:bodyPr vert="horz" lIns="91440" tIns="45720" rIns="91440" bIns="45720" rtlCol="0"/>
          <a:lstStyle>
            <a:lvl1pPr algn="r">
              <a:defRPr sz="1200"/>
            </a:lvl1pPr>
          </a:lstStyle>
          <a:p>
            <a:fld id="{7805F3BF-7840-404C-B464-B30BE6CC626F}" type="datetimeFigureOut">
              <a:rPr lang="en-US" smtClean="0"/>
              <a:t>8/16/21</a:t>
            </a:fld>
            <a:endParaRPr lang="en-US"/>
          </a:p>
        </p:txBody>
      </p:sp>
      <p:sp>
        <p:nvSpPr>
          <p:cNvPr id="4" name="Footer Placeholder 3"/>
          <p:cNvSpPr>
            <a:spLocks noGrp="1"/>
          </p:cNvSpPr>
          <p:nvPr>
            <p:ph type="ftr" sz="quarter" idx="2"/>
          </p:nvPr>
        </p:nvSpPr>
        <p:spPr>
          <a:xfrm>
            <a:off x="0" y="8842375"/>
            <a:ext cx="3055938"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95738" y="8842375"/>
            <a:ext cx="3055937" cy="466725"/>
          </a:xfrm>
          <a:prstGeom prst="rect">
            <a:avLst/>
          </a:prstGeom>
        </p:spPr>
        <p:txBody>
          <a:bodyPr vert="horz" lIns="91440" tIns="45720" rIns="91440" bIns="45720" rtlCol="0" anchor="b"/>
          <a:lstStyle>
            <a:lvl1pPr algn="r">
              <a:defRPr sz="1200"/>
            </a:lvl1pPr>
          </a:lstStyle>
          <a:p>
            <a:fld id="{802B4705-6D27-44E3-A678-2AFA1FF328DC}" type="slidenum">
              <a:rPr lang="en-US" smtClean="0"/>
              <a:t>‹#›</a:t>
            </a:fld>
            <a:endParaRPr lang="en-US"/>
          </a:p>
        </p:txBody>
      </p:sp>
    </p:spTree>
    <p:extLst>
      <p:ext uri="{BB962C8B-B14F-4D97-AF65-F5344CB8AC3E}">
        <p14:creationId xmlns:p14="http://schemas.microsoft.com/office/powerpoint/2010/main" val="27876143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56414" cy="467072"/>
          </a:xfrm>
          <a:prstGeom prst="rect">
            <a:avLst/>
          </a:prstGeom>
        </p:spPr>
        <p:txBody>
          <a:bodyPr vert="horz" lIns="93497" tIns="46749" rIns="93497" bIns="46749" rtlCol="0"/>
          <a:lstStyle>
            <a:lvl1pPr algn="l">
              <a:defRPr sz="1200"/>
            </a:lvl1pPr>
          </a:lstStyle>
          <a:p>
            <a:endParaRPr lang="en-US"/>
          </a:p>
        </p:txBody>
      </p:sp>
      <p:sp>
        <p:nvSpPr>
          <p:cNvPr id="3" name="Date Placeholder 2"/>
          <p:cNvSpPr>
            <a:spLocks noGrp="1"/>
          </p:cNvSpPr>
          <p:nvPr>
            <p:ph type="dt" idx="1"/>
          </p:nvPr>
        </p:nvSpPr>
        <p:spPr>
          <a:xfrm>
            <a:off x="3995217" y="0"/>
            <a:ext cx="3056414" cy="467072"/>
          </a:xfrm>
          <a:prstGeom prst="rect">
            <a:avLst/>
          </a:prstGeom>
        </p:spPr>
        <p:txBody>
          <a:bodyPr vert="horz" lIns="93497" tIns="46749" rIns="93497" bIns="46749" rtlCol="0"/>
          <a:lstStyle>
            <a:lvl1pPr algn="r">
              <a:defRPr sz="1200"/>
            </a:lvl1pPr>
          </a:lstStyle>
          <a:p>
            <a:fld id="{EDD26F68-F7F5-47C8-A97A-104FF5FDF179}" type="datetimeFigureOut">
              <a:rPr lang="en-US" smtClean="0"/>
              <a:t>8/16/21</a:t>
            </a:fld>
            <a:endParaRPr lang="en-US"/>
          </a:p>
        </p:txBody>
      </p:sp>
      <p:sp>
        <p:nvSpPr>
          <p:cNvPr id="4" name="Slide Image Placeholder 3"/>
          <p:cNvSpPr>
            <a:spLocks noGrp="1" noRot="1" noChangeAspect="1"/>
          </p:cNvSpPr>
          <p:nvPr>
            <p:ph type="sldImg" idx="2"/>
          </p:nvPr>
        </p:nvSpPr>
        <p:spPr>
          <a:xfrm>
            <a:off x="733425" y="1163638"/>
            <a:ext cx="5586413" cy="3141662"/>
          </a:xfrm>
          <a:prstGeom prst="rect">
            <a:avLst/>
          </a:prstGeom>
          <a:noFill/>
          <a:ln w="12700">
            <a:solidFill>
              <a:prstClr val="black"/>
            </a:solidFill>
          </a:ln>
        </p:spPr>
        <p:txBody>
          <a:bodyPr vert="horz" lIns="93497" tIns="46749" rIns="93497" bIns="46749" rtlCol="0" anchor="ctr"/>
          <a:lstStyle/>
          <a:p>
            <a:endParaRPr lang="en-US"/>
          </a:p>
        </p:txBody>
      </p:sp>
      <p:sp>
        <p:nvSpPr>
          <p:cNvPr id="5" name="Notes Placeholder 4"/>
          <p:cNvSpPr>
            <a:spLocks noGrp="1"/>
          </p:cNvSpPr>
          <p:nvPr>
            <p:ph type="body" sz="quarter" idx="3"/>
          </p:nvPr>
        </p:nvSpPr>
        <p:spPr>
          <a:xfrm>
            <a:off x="705327" y="4480004"/>
            <a:ext cx="5642610" cy="3665458"/>
          </a:xfrm>
          <a:prstGeom prst="rect">
            <a:avLst/>
          </a:prstGeom>
        </p:spPr>
        <p:txBody>
          <a:bodyPr vert="horz" lIns="93497" tIns="46749" rIns="93497" bIns="4674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56414" cy="467071"/>
          </a:xfrm>
          <a:prstGeom prst="rect">
            <a:avLst/>
          </a:prstGeom>
        </p:spPr>
        <p:txBody>
          <a:bodyPr vert="horz" lIns="93497" tIns="46749" rIns="93497" bIns="46749" rtlCol="0" anchor="b"/>
          <a:lstStyle>
            <a:lvl1pPr algn="l">
              <a:defRPr sz="1200"/>
            </a:lvl1pPr>
          </a:lstStyle>
          <a:p>
            <a:endParaRPr lang="en-US"/>
          </a:p>
        </p:txBody>
      </p:sp>
      <p:sp>
        <p:nvSpPr>
          <p:cNvPr id="7" name="Slide Number Placeholder 6"/>
          <p:cNvSpPr>
            <a:spLocks noGrp="1"/>
          </p:cNvSpPr>
          <p:nvPr>
            <p:ph type="sldNum" sz="quarter" idx="5"/>
          </p:nvPr>
        </p:nvSpPr>
        <p:spPr>
          <a:xfrm>
            <a:off x="3995217" y="8842030"/>
            <a:ext cx="3056414" cy="467071"/>
          </a:xfrm>
          <a:prstGeom prst="rect">
            <a:avLst/>
          </a:prstGeom>
        </p:spPr>
        <p:txBody>
          <a:bodyPr vert="horz" lIns="93497" tIns="46749" rIns="93497" bIns="46749" rtlCol="0" anchor="b"/>
          <a:lstStyle>
            <a:lvl1pPr algn="r">
              <a:defRPr sz="1200"/>
            </a:lvl1pPr>
          </a:lstStyle>
          <a:p>
            <a:fld id="{64F8862F-F4BD-4ADC-A835-9F3E3FC62B09}" type="slidenum">
              <a:rPr lang="en-US" smtClean="0"/>
              <a:t>‹#›</a:t>
            </a:fld>
            <a:endParaRPr lang="en-US"/>
          </a:p>
        </p:txBody>
      </p:sp>
    </p:spTree>
    <p:extLst>
      <p:ext uri="{BB962C8B-B14F-4D97-AF65-F5344CB8AC3E}">
        <p14:creationId xmlns:p14="http://schemas.microsoft.com/office/powerpoint/2010/main" val="633878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D29203-0DEC-4CA3-BCD7-70CE678CA7BE}" type="slidenum">
              <a:rPr lang="en-US" smtClean="0"/>
              <a:t>1</a:t>
            </a:fld>
            <a:endParaRPr lang="en-US"/>
          </a:p>
        </p:txBody>
      </p:sp>
    </p:spTree>
    <p:extLst>
      <p:ext uri="{BB962C8B-B14F-4D97-AF65-F5344CB8AC3E}">
        <p14:creationId xmlns:p14="http://schemas.microsoft.com/office/powerpoint/2010/main" val="2025143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6F0EF8-2781-49E8-9923-6203DB8488C8}" type="slidenum">
              <a:rPr lang="en-US" altLang="en-US"/>
              <a:pPr/>
              <a:t>40</a:t>
            </a:fld>
            <a:endParaRPr lang="en-US" altLang="en-US"/>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2448649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16C5D-0C10-473D-B471-3828FD5037C0}" type="slidenum">
              <a:rPr lang="en-US" altLang="en-US"/>
              <a:pPr/>
              <a:t>41</a:t>
            </a:fld>
            <a:endParaRPr lang="en-US" altLang="en-US"/>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16580811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194CEC-A307-4FBC-BD9D-E07947611719}" type="slidenum">
              <a:rPr lang="en-US" altLang="en-US"/>
              <a:pPr/>
              <a:t>42</a:t>
            </a:fld>
            <a:endParaRPr lang="en-US" alt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11847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331A81F-D925-4FDC-B508-FD062F43D6DE}" type="slidenum">
              <a:rPr lang="en-US" altLang="en-US"/>
              <a:pPr/>
              <a:t>43</a:t>
            </a:fld>
            <a:endParaRPr lang="en-US" altLang="en-US"/>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2177151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DCAF0E-2297-41D9-9A78-43F927F7C3EC}" type="slidenum">
              <a:rPr lang="en-US" altLang="en-US"/>
              <a:pPr/>
              <a:t>44</a:t>
            </a:fld>
            <a:endParaRPr lang="en-US" altLang="en-US"/>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4132119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A98FB-B65A-451A-8DDA-9FE225B9D110}" type="slidenum">
              <a:rPr lang="en-US" altLang="en-US"/>
              <a:pPr/>
              <a:t>45</a:t>
            </a:fld>
            <a:endParaRPr lang="en-US" altLang="en-US"/>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883183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3E3481-5FBE-4AA6-B142-95766A9C6696}" type="slidenum">
              <a:rPr lang="en-US" altLang="en-US"/>
              <a:pPr/>
              <a:t>46</a:t>
            </a:fld>
            <a:endParaRPr lang="en-US" altLang="en-US"/>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4229428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162279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110540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238480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EF51AD-00CF-401B-A16D-BD94C054FFC0}" type="slidenum">
              <a:rPr lang="en-US" altLang="en-US"/>
              <a:pPr/>
              <a:t>15</a:t>
            </a:fld>
            <a:endParaRPr lang="en-US" alt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297924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4276616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105320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1262593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461903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p:spPr>
        <p:txBody>
          <a:bodyPr/>
          <a:lstStyle/>
          <a:p>
            <a:pPr eaLnBrk="1" hangingPunct="1"/>
            <a:endParaRPr lang="en-US" altLang="en-US" dirty="0"/>
          </a:p>
        </p:txBody>
      </p:sp>
    </p:spTree>
    <p:extLst>
      <p:ext uri="{BB962C8B-B14F-4D97-AF65-F5344CB8AC3E}">
        <p14:creationId xmlns:p14="http://schemas.microsoft.com/office/powerpoint/2010/main" val="3324272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20592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3948194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body" idx="1"/>
          </p:nvPr>
        </p:nvSpPr>
        <p:spPr>
          <a:noFill/>
        </p:spPr>
        <p:txBody>
          <a:bodyPr/>
          <a:lstStyle/>
          <a:p>
            <a:endParaRPr lang="en-US" altLang="en-US"/>
          </a:p>
        </p:txBody>
      </p:sp>
      <p:sp>
        <p:nvSpPr>
          <p:cNvPr id="5123" name="Rectangle 3"/>
          <p:cNvSpPr>
            <a:spLocks noGrp="1" noRot="1" noChangeAspect="1" noChangeArrowheads="1" noTextEdit="1"/>
          </p:cNvSpPr>
          <p:nvPr>
            <p:ph type="sldImg"/>
          </p:nvPr>
        </p:nvSpPr>
        <p:spPr>
          <a:xfrm>
            <a:off x="393700" y="692150"/>
            <a:ext cx="6070600" cy="3416300"/>
          </a:xfrm>
          <a:ln cap="flat"/>
        </p:spPr>
      </p:sp>
    </p:spTree>
    <p:extLst>
      <p:ext uri="{BB962C8B-B14F-4D97-AF65-F5344CB8AC3E}">
        <p14:creationId xmlns:p14="http://schemas.microsoft.com/office/powerpoint/2010/main" val="3757032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0D76139-3C79-46D2-BE68-E966ED46647B}" type="slidenum">
              <a:rPr lang="en-US" altLang="en-US" smtClean="0"/>
              <a:pPr/>
              <a:t>91</a:t>
            </a:fld>
            <a:endParaRPr lang="en-US" altLang="en-US"/>
          </a:p>
        </p:txBody>
      </p:sp>
      <p:sp>
        <p:nvSpPr>
          <p:cNvPr id="3174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259859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65E1FCB4-8391-4B73-AF6B-9C7C96458B0A}" type="slidenum">
              <a:rPr lang="en-US" altLang="en-US" smtClean="0"/>
              <a:pPr/>
              <a:t>93</a:t>
            </a:fld>
            <a:endParaRPr lang="en-US" altLang="en-US"/>
          </a:p>
        </p:txBody>
      </p:sp>
      <p:sp>
        <p:nvSpPr>
          <p:cNvPr id="33795"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3191520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18CE0C-8B2B-457E-B5A2-2710B5AC01CA}" type="slidenum">
              <a:rPr lang="en-US" altLang="en-US"/>
              <a:pPr/>
              <a:t>17</a:t>
            </a:fld>
            <a:endParaRPr lang="en-US" alt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58395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B9EA24AB-EBB6-44CA-9500-C3D5E5F520FB}" type="slidenum">
              <a:rPr lang="en-US" altLang="en-US" smtClean="0"/>
              <a:pPr/>
              <a:t>94</a:t>
            </a:fld>
            <a:endParaRPr lang="en-US" altLang="en-US"/>
          </a:p>
        </p:txBody>
      </p:sp>
      <p:sp>
        <p:nvSpPr>
          <p:cNvPr id="35843"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26885985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54FA969A-2362-4BFA-871E-385D64AEA0D7}" type="slidenum">
              <a:rPr lang="en-US" altLang="en-US" smtClean="0"/>
              <a:pPr/>
              <a:t>95</a:t>
            </a:fld>
            <a:endParaRPr lang="en-US" altLang="en-US"/>
          </a:p>
        </p:txBody>
      </p:sp>
      <p:sp>
        <p:nvSpPr>
          <p:cNvPr id="37891"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247502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C2A75340-864A-4A4B-8B64-9C4AF635F9E7}" type="slidenum">
              <a:rPr lang="en-US" altLang="en-US" smtClean="0"/>
              <a:pPr/>
              <a:t>97</a:t>
            </a:fld>
            <a:endParaRPr lang="en-US" altLang="en-US"/>
          </a:p>
        </p:txBody>
      </p:sp>
      <p:sp>
        <p:nvSpPr>
          <p:cNvPr id="56323"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679824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89115D19-9205-4A9F-BEED-954FEBF6560B}" type="slidenum">
              <a:rPr lang="en-US" altLang="en-US" smtClean="0"/>
              <a:pPr/>
              <a:t>98</a:t>
            </a:fld>
            <a:endParaRPr lang="en-US" altLang="en-US"/>
          </a:p>
        </p:txBody>
      </p:sp>
      <p:sp>
        <p:nvSpPr>
          <p:cNvPr id="58371"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56820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DF548571-26A2-4749-BD76-51647638C2DD}" type="slidenum">
              <a:rPr lang="en-US" altLang="en-US" smtClean="0"/>
              <a:pPr/>
              <a:t>99</a:t>
            </a:fld>
            <a:endParaRPr lang="en-US" altLang="en-US"/>
          </a:p>
        </p:txBody>
      </p:sp>
      <p:sp>
        <p:nvSpPr>
          <p:cNvPr id="64515"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33765411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Comic Sans MS" panose="030F0702030302020204" pitchFamily="66" charset="0"/>
              </a:defRPr>
            </a:lvl1pPr>
            <a:lvl2pPr marL="759666" indent="-292179" eaLnBrk="0" hangingPunct="0">
              <a:defRPr sz="2500">
                <a:solidFill>
                  <a:schemeClr val="tx1"/>
                </a:solidFill>
                <a:latin typeface="Comic Sans MS" panose="030F0702030302020204" pitchFamily="66" charset="0"/>
              </a:defRPr>
            </a:lvl2pPr>
            <a:lvl3pPr marL="1168718" indent="-233744" eaLnBrk="0" hangingPunct="0">
              <a:defRPr sz="2500">
                <a:solidFill>
                  <a:schemeClr val="tx1"/>
                </a:solidFill>
                <a:latin typeface="Comic Sans MS" panose="030F0702030302020204" pitchFamily="66" charset="0"/>
              </a:defRPr>
            </a:lvl3pPr>
            <a:lvl4pPr marL="1636205" indent="-233744" eaLnBrk="0" hangingPunct="0">
              <a:defRPr sz="2500">
                <a:solidFill>
                  <a:schemeClr val="tx1"/>
                </a:solidFill>
                <a:latin typeface="Comic Sans MS" panose="030F0702030302020204" pitchFamily="66" charset="0"/>
              </a:defRPr>
            </a:lvl4pPr>
            <a:lvl5pPr marL="2103692" indent="-233744" eaLnBrk="0" hangingPunct="0">
              <a:defRPr sz="2500">
                <a:solidFill>
                  <a:schemeClr val="tx1"/>
                </a:solidFill>
                <a:latin typeface="Comic Sans MS" panose="030F0702030302020204" pitchFamily="66" charset="0"/>
              </a:defRPr>
            </a:lvl5pPr>
            <a:lvl6pPr marL="2571179" indent="-233744" eaLnBrk="0" fontAlgn="base" hangingPunct="0">
              <a:spcBef>
                <a:spcPct val="0"/>
              </a:spcBef>
              <a:spcAft>
                <a:spcPct val="0"/>
              </a:spcAft>
              <a:defRPr sz="2500">
                <a:solidFill>
                  <a:schemeClr val="tx1"/>
                </a:solidFill>
                <a:latin typeface="Comic Sans MS" panose="030F0702030302020204" pitchFamily="66" charset="0"/>
              </a:defRPr>
            </a:lvl6pPr>
            <a:lvl7pPr marL="3038666" indent="-233744" eaLnBrk="0" fontAlgn="base" hangingPunct="0">
              <a:spcBef>
                <a:spcPct val="0"/>
              </a:spcBef>
              <a:spcAft>
                <a:spcPct val="0"/>
              </a:spcAft>
              <a:defRPr sz="2500">
                <a:solidFill>
                  <a:schemeClr val="tx1"/>
                </a:solidFill>
                <a:latin typeface="Comic Sans MS" panose="030F0702030302020204" pitchFamily="66" charset="0"/>
              </a:defRPr>
            </a:lvl7pPr>
            <a:lvl8pPr marL="3506153" indent="-233744" eaLnBrk="0" fontAlgn="base" hangingPunct="0">
              <a:spcBef>
                <a:spcPct val="0"/>
              </a:spcBef>
              <a:spcAft>
                <a:spcPct val="0"/>
              </a:spcAft>
              <a:defRPr sz="2500">
                <a:solidFill>
                  <a:schemeClr val="tx1"/>
                </a:solidFill>
                <a:latin typeface="Comic Sans MS" panose="030F0702030302020204" pitchFamily="66" charset="0"/>
              </a:defRPr>
            </a:lvl8pPr>
            <a:lvl9pPr marL="3973640" indent="-233744" eaLnBrk="0" fontAlgn="base" hangingPunct="0">
              <a:spcBef>
                <a:spcPct val="0"/>
              </a:spcBef>
              <a:spcAft>
                <a:spcPct val="0"/>
              </a:spcAft>
              <a:defRPr sz="2500">
                <a:solidFill>
                  <a:schemeClr val="tx1"/>
                </a:solidFill>
                <a:latin typeface="Comic Sans MS" panose="030F0702030302020204" pitchFamily="66" charset="0"/>
              </a:defRPr>
            </a:lvl9pPr>
          </a:lstStyle>
          <a:p>
            <a:pPr eaLnBrk="1" hangingPunct="1"/>
            <a:fld id="{DD2C0564-BA3D-4EBD-AB61-267AB3F31799}" type="slidenum">
              <a:rPr lang="en-US" altLang="en-US" sz="1200"/>
              <a:pPr eaLnBrk="1" hangingPunct="1"/>
              <a:t>100</a:t>
            </a:fld>
            <a:endParaRPr lang="en-US" altLang="en-US" sz="120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245390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59666" indent="-292179">
              <a:defRPr>
                <a:solidFill>
                  <a:schemeClr val="tx1"/>
                </a:solidFill>
                <a:latin typeface="Arial" panose="020B0604020202020204" pitchFamily="34" charset="0"/>
              </a:defRPr>
            </a:lvl2pPr>
            <a:lvl3pPr marL="1168718" indent="-233744">
              <a:defRPr>
                <a:solidFill>
                  <a:schemeClr val="tx1"/>
                </a:solidFill>
                <a:latin typeface="Arial" panose="020B0604020202020204" pitchFamily="34" charset="0"/>
              </a:defRPr>
            </a:lvl3pPr>
            <a:lvl4pPr marL="1636205" indent="-233744">
              <a:defRPr>
                <a:solidFill>
                  <a:schemeClr val="tx1"/>
                </a:solidFill>
                <a:latin typeface="Arial" panose="020B0604020202020204" pitchFamily="34" charset="0"/>
              </a:defRPr>
            </a:lvl4pPr>
            <a:lvl5pPr marL="2103692" indent="-233744">
              <a:defRPr>
                <a:solidFill>
                  <a:schemeClr val="tx1"/>
                </a:solidFill>
                <a:latin typeface="Arial" panose="020B0604020202020204" pitchFamily="34" charset="0"/>
              </a:defRPr>
            </a:lvl5pPr>
            <a:lvl6pPr marL="2571179" indent="-233744" eaLnBrk="0" fontAlgn="base" hangingPunct="0">
              <a:spcBef>
                <a:spcPct val="0"/>
              </a:spcBef>
              <a:spcAft>
                <a:spcPct val="0"/>
              </a:spcAft>
              <a:defRPr>
                <a:solidFill>
                  <a:schemeClr val="tx1"/>
                </a:solidFill>
                <a:latin typeface="Arial" panose="020B0604020202020204" pitchFamily="34" charset="0"/>
              </a:defRPr>
            </a:lvl6pPr>
            <a:lvl7pPr marL="3038666" indent="-233744" eaLnBrk="0" fontAlgn="base" hangingPunct="0">
              <a:spcBef>
                <a:spcPct val="0"/>
              </a:spcBef>
              <a:spcAft>
                <a:spcPct val="0"/>
              </a:spcAft>
              <a:defRPr>
                <a:solidFill>
                  <a:schemeClr val="tx1"/>
                </a:solidFill>
                <a:latin typeface="Arial" panose="020B0604020202020204" pitchFamily="34" charset="0"/>
              </a:defRPr>
            </a:lvl7pPr>
            <a:lvl8pPr marL="3506153" indent="-233744" eaLnBrk="0" fontAlgn="base" hangingPunct="0">
              <a:spcBef>
                <a:spcPct val="0"/>
              </a:spcBef>
              <a:spcAft>
                <a:spcPct val="0"/>
              </a:spcAft>
              <a:defRPr>
                <a:solidFill>
                  <a:schemeClr val="tx1"/>
                </a:solidFill>
                <a:latin typeface="Arial" panose="020B0604020202020204" pitchFamily="34" charset="0"/>
              </a:defRPr>
            </a:lvl8pPr>
            <a:lvl9pPr marL="3973640" indent="-233744" eaLnBrk="0" fontAlgn="base" hangingPunct="0">
              <a:spcBef>
                <a:spcPct val="0"/>
              </a:spcBef>
              <a:spcAft>
                <a:spcPct val="0"/>
              </a:spcAft>
              <a:defRPr>
                <a:solidFill>
                  <a:schemeClr val="tx1"/>
                </a:solidFill>
                <a:latin typeface="Arial" panose="020B0604020202020204" pitchFamily="34" charset="0"/>
              </a:defRPr>
            </a:lvl9pPr>
          </a:lstStyle>
          <a:p>
            <a:fld id="{156059CC-B3A3-4E36-899E-23C57D854DE5}" type="slidenum">
              <a:rPr lang="en-GB" altLang="en-US"/>
              <a:pPr/>
              <a:t>101</a:t>
            </a:fld>
            <a:endParaRPr lang="en-GB" altLang="en-US"/>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520891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59666" indent="-292179">
              <a:defRPr>
                <a:solidFill>
                  <a:schemeClr val="tx1"/>
                </a:solidFill>
                <a:latin typeface="Arial" panose="020B0604020202020204" pitchFamily="34" charset="0"/>
              </a:defRPr>
            </a:lvl2pPr>
            <a:lvl3pPr marL="1168718" indent="-233744">
              <a:defRPr>
                <a:solidFill>
                  <a:schemeClr val="tx1"/>
                </a:solidFill>
                <a:latin typeface="Arial" panose="020B0604020202020204" pitchFamily="34" charset="0"/>
              </a:defRPr>
            </a:lvl3pPr>
            <a:lvl4pPr marL="1636205" indent="-233744">
              <a:defRPr>
                <a:solidFill>
                  <a:schemeClr val="tx1"/>
                </a:solidFill>
                <a:latin typeface="Arial" panose="020B0604020202020204" pitchFamily="34" charset="0"/>
              </a:defRPr>
            </a:lvl4pPr>
            <a:lvl5pPr marL="2103692" indent="-233744">
              <a:defRPr>
                <a:solidFill>
                  <a:schemeClr val="tx1"/>
                </a:solidFill>
                <a:latin typeface="Arial" panose="020B0604020202020204" pitchFamily="34" charset="0"/>
              </a:defRPr>
            </a:lvl5pPr>
            <a:lvl6pPr marL="2571179" indent="-233744" eaLnBrk="0" fontAlgn="base" hangingPunct="0">
              <a:spcBef>
                <a:spcPct val="0"/>
              </a:spcBef>
              <a:spcAft>
                <a:spcPct val="0"/>
              </a:spcAft>
              <a:defRPr>
                <a:solidFill>
                  <a:schemeClr val="tx1"/>
                </a:solidFill>
                <a:latin typeface="Arial" panose="020B0604020202020204" pitchFamily="34" charset="0"/>
              </a:defRPr>
            </a:lvl6pPr>
            <a:lvl7pPr marL="3038666" indent="-233744" eaLnBrk="0" fontAlgn="base" hangingPunct="0">
              <a:spcBef>
                <a:spcPct val="0"/>
              </a:spcBef>
              <a:spcAft>
                <a:spcPct val="0"/>
              </a:spcAft>
              <a:defRPr>
                <a:solidFill>
                  <a:schemeClr val="tx1"/>
                </a:solidFill>
                <a:latin typeface="Arial" panose="020B0604020202020204" pitchFamily="34" charset="0"/>
              </a:defRPr>
            </a:lvl7pPr>
            <a:lvl8pPr marL="3506153" indent="-233744" eaLnBrk="0" fontAlgn="base" hangingPunct="0">
              <a:spcBef>
                <a:spcPct val="0"/>
              </a:spcBef>
              <a:spcAft>
                <a:spcPct val="0"/>
              </a:spcAft>
              <a:defRPr>
                <a:solidFill>
                  <a:schemeClr val="tx1"/>
                </a:solidFill>
                <a:latin typeface="Arial" panose="020B0604020202020204" pitchFamily="34" charset="0"/>
              </a:defRPr>
            </a:lvl8pPr>
            <a:lvl9pPr marL="3973640" indent="-233744" eaLnBrk="0" fontAlgn="base" hangingPunct="0">
              <a:spcBef>
                <a:spcPct val="0"/>
              </a:spcBef>
              <a:spcAft>
                <a:spcPct val="0"/>
              </a:spcAft>
              <a:defRPr>
                <a:solidFill>
                  <a:schemeClr val="tx1"/>
                </a:solidFill>
                <a:latin typeface="Arial" panose="020B0604020202020204" pitchFamily="34" charset="0"/>
              </a:defRPr>
            </a:lvl9pPr>
          </a:lstStyle>
          <a:p>
            <a:fld id="{31E2538F-2EFD-4FFC-814B-E302453E73E6}" type="slidenum">
              <a:rPr lang="en-GB" altLang="en-US"/>
              <a:pPr/>
              <a:t>102</a:t>
            </a:fld>
            <a:endParaRPr lang="en-GB" altLang="en-US"/>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en-GB" altLang="en-US"/>
          </a:p>
        </p:txBody>
      </p:sp>
    </p:spTree>
    <p:extLst>
      <p:ext uri="{BB962C8B-B14F-4D97-AF65-F5344CB8AC3E}">
        <p14:creationId xmlns:p14="http://schemas.microsoft.com/office/powerpoint/2010/main" val="4004192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017EC69C-8E06-4748-BFE2-CFC3DD080233}" type="slidenum">
              <a:rPr lang="en-US" altLang="en-US" smtClean="0"/>
              <a:pPr/>
              <a:t>106</a:t>
            </a:fld>
            <a:endParaRPr lang="en-US" altLang="en-US"/>
          </a:p>
        </p:txBody>
      </p:sp>
      <p:sp>
        <p:nvSpPr>
          <p:cNvPr id="9318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33230939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59666" indent="-292179">
              <a:defRPr>
                <a:solidFill>
                  <a:schemeClr val="tx1"/>
                </a:solidFill>
                <a:latin typeface="Arial" panose="020B0604020202020204" pitchFamily="34" charset="0"/>
                <a:ea typeface="ＭＳ Ｐゴシック" panose="020B0600070205080204" pitchFamily="34" charset="-128"/>
              </a:defRPr>
            </a:lvl2pPr>
            <a:lvl3pPr marL="1168718" indent="-233744">
              <a:defRPr>
                <a:solidFill>
                  <a:schemeClr val="tx1"/>
                </a:solidFill>
                <a:latin typeface="Arial" panose="020B0604020202020204" pitchFamily="34" charset="0"/>
                <a:ea typeface="ＭＳ Ｐゴシック" panose="020B0600070205080204" pitchFamily="34" charset="-128"/>
              </a:defRPr>
            </a:lvl3pPr>
            <a:lvl4pPr marL="1636205" indent="-233744">
              <a:defRPr>
                <a:solidFill>
                  <a:schemeClr val="tx1"/>
                </a:solidFill>
                <a:latin typeface="Arial" panose="020B0604020202020204" pitchFamily="34" charset="0"/>
                <a:ea typeface="ＭＳ Ｐゴシック" panose="020B0600070205080204" pitchFamily="34" charset="-128"/>
              </a:defRPr>
            </a:lvl4pPr>
            <a:lvl5pPr marL="2103692" indent="-233744">
              <a:defRPr>
                <a:solidFill>
                  <a:schemeClr val="tx1"/>
                </a:solidFill>
                <a:latin typeface="Arial" panose="020B0604020202020204" pitchFamily="34" charset="0"/>
                <a:ea typeface="ＭＳ Ｐゴシック" panose="020B0600070205080204" pitchFamily="34" charset="-128"/>
              </a:defRPr>
            </a:lvl5pPr>
            <a:lvl6pPr marL="2571179"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3038666"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506153"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973640" indent="-233744"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E510F74-072F-40B6-A6AC-82FA9ED41513}" type="slidenum">
              <a:rPr lang="en-US" altLang="en-US" smtClean="0"/>
              <a:pPr/>
              <a:t>107</a:t>
            </a:fld>
            <a:endParaRPr lang="en-US" altLang="en-US"/>
          </a:p>
        </p:txBody>
      </p:sp>
      <p:sp>
        <p:nvSpPr>
          <p:cNvPr id="89091"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p>
        </p:txBody>
      </p:sp>
    </p:spTree>
    <p:extLst>
      <p:ext uri="{BB962C8B-B14F-4D97-AF65-F5344CB8AC3E}">
        <p14:creationId xmlns:p14="http://schemas.microsoft.com/office/powerpoint/2010/main" val="255052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8BFE17-6C15-43B2-B495-8EB2A4FA7DFD}" type="slidenum">
              <a:rPr lang="en-US" altLang="en-US"/>
              <a:pPr/>
              <a:t>19</a:t>
            </a:fld>
            <a:endParaRPr lang="en-US" alt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5364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022639-63CA-4DF9-9E47-32F164696584}" type="slidenum">
              <a:rPr lang="en-US" altLang="en-US"/>
              <a:pPr/>
              <a:t>26</a:t>
            </a:fld>
            <a:endParaRPr lang="en-US" alt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255015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75952B-A105-4D94-8059-056D5B4FA989}" type="slidenum">
              <a:rPr lang="en-US" altLang="en-US"/>
              <a:pPr/>
              <a:t>36</a:t>
            </a:fld>
            <a:endParaRPr lang="en-US" altLang="en-US"/>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151720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FE0B77-4E39-4D8B-8726-9FA49BCDBA27}" type="slidenum">
              <a:rPr lang="en-US" altLang="en-US"/>
              <a:pPr/>
              <a:t>37</a:t>
            </a:fld>
            <a:endParaRPr lang="en-US" alt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478256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7B5D271-6DB3-4A7C-B159-F66C4496E78D}" type="slidenum">
              <a:rPr lang="en-US" altLang="en-US"/>
              <a:pPr/>
              <a:t>38</a:t>
            </a:fld>
            <a:endParaRPr lang="en-US" alt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13728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2001F8-6507-442C-838A-CF7DCFA7D490}" type="slidenum">
              <a:rPr lang="en-US" altLang="en-US"/>
              <a:pPr/>
              <a:t>39</a:t>
            </a:fld>
            <a:endParaRPr lang="en-US" alt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GB" altLang="en-US"/>
          </a:p>
        </p:txBody>
      </p:sp>
    </p:spTree>
    <p:extLst>
      <p:ext uri="{BB962C8B-B14F-4D97-AF65-F5344CB8AC3E}">
        <p14:creationId xmlns:p14="http://schemas.microsoft.com/office/powerpoint/2010/main" val="3194107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95152B5-83EB-4BCF-8027-8EF81313F906}"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1701012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B5-83EB-4BCF-8027-8EF81313F906}"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590864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B5-83EB-4BCF-8027-8EF81313F906}"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3652904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6"/>
          <p:cNvSpPr>
            <a:spLocks noGrp="1" noChangeArrowheads="1"/>
          </p:cNvSpPr>
          <p:nvPr>
            <p:ph type="sldNum" sz="quarter" idx="12"/>
          </p:nvPr>
        </p:nvSpPr>
        <p:spPr>
          <a:ln/>
        </p:spPr>
        <p:txBody>
          <a:bodyPr/>
          <a:lstStyle>
            <a:lvl1pPr>
              <a:defRPr/>
            </a:lvl1pPr>
          </a:lstStyle>
          <a:p>
            <a:pPr>
              <a:defRPr/>
            </a:pPr>
            <a:fld id="{80A29F4E-6875-4BAE-8667-14341C8E241A}" type="slidenum">
              <a:rPr lang="en-US" altLang="en-US"/>
              <a:pPr>
                <a:defRPr/>
              </a:pPr>
              <a:t>‹#›</a:t>
            </a:fld>
            <a:endParaRPr lang="en-US" altLang="en-US"/>
          </a:p>
        </p:txBody>
      </p:sp>
    </p:spTree>
    <p:extLst>
      <p:ext uri="{BB962C8B-B14F-4D97-AF65-F5344CB8AC3E}">
        <p14:creationId xmlns:p14="http://schemas.microsoft.com/office/powerpoint/2010/main" val="23789260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Text Placeholder 2"/>
          <p:cNvSpPr>
            <a:spLocks noGrp="1"/>
          </p:cNvSpPr>
          <p:nvPr>
            <p:ph type="body"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Online Image Placeholder 3"/>
          <p:cNvSpPr>
            <a:spLocks noGrp="1"/>
          </p:cNvSpPr>
          <p:nvPr>
            <p:ph type="clipArt" sz="half" idx="2"/>
          </p:nvPr>
        </p:nvSpPr>
        <p:spPr>
          <a:xfrm>
            <a:off x="6191251" y="1752600"/>
            <a:ext cx="5232400" cy="4267200"/>
          </a:xfrm>
        </p:spPr>
        <p:txBody>
          <a:bodyPr/>
          <a:lstStyle/>
          <a:p>
            <a:endParaRPr lang="en-US"/>
          </a:p>
        </p:txBody>
      </p:sp>
      <p:sp>
        <p:nvSpPr>
          <p:cNvPr id="5" name="Date Placeholder 4"/>
          <p:cNvSpPr>
            <a:spLocks noGrp="1"/>
          </p:cNvSpPr>
          <p:nvPr>
            <p:ph type="dt" sz="half" idx="10"/>
          </p:nvPr>
        </p:nvSpPr>
        <p:spPr>
          <a:xfrm>
            <a:off x="812800" y="6245225"/>
            <a:ext cx="2641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5225"/>
            <a:ext cx="2641600" cy="476250"/>
          </a:xfrm>
        </p:spPr>
        <p:txBody>
          <a:bodyPr/>
          <a:lstStyle>
            <a:lvl1pPr>
              <a:defRPr/>
            </a:lvl1pPr>
          </a:lstStyle>
          <a:p>
            <a:fld id="{308F2286-6DD8-4E4D-8222-8009E0E0A4B9}" type="slidenum">
              <a:rPr lang="en-US" altLang="en-US"/>
              <a:pPr/>
              <a:t>‹#›</a:t>
            </a:fld>
            <a:endParaRPr lang="en-US" altLang="en-US"/>
          </a:p>
        </p:txBody>
      </p:sp>
    </p:spTree>
    <p:extLst>
      <p:ext uri="{BB962C8B-B14F-4D97-AF65-F5344CB8AC3E}">
        <p14:creationId xmlns:p14="http://schemas.microsoft.com/office/powerpoint/2010/main" val="27317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Content Placeholder 2"/>
          <p:cNvSpPr>
            <a:spLocks noGrp="1"/>
          </p:cNvSpPr>
          <p:nvPr>
            <p:ph sz="quarter" idx="1"/>
          </p:nvPr>
        </p:nvSpPr>
        <p:spPr>
          <a:xfrm>
            <a:off x="755651" y="17526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55651" y="39624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12800" y="6245225"/>
            <a:ext cx="2641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641600" cy="476250"/>
          </a:xfrm>
        </p:spPr>
        <p:txBody>
          <a:bodyPr/>
          <a:lstStyle>
            <a:lvl1pPr>
              <a:defRPr/>
            </a:lvl1pPr>
          </a:lstStyle>
          <a:p>
            <a:fld id="{B69920F8-9284-48F2-ABD3-C6D52CBBFB56}" type="slidenum">
              <a:rPr lang="en-US" altLang="en-US"/>
              <a:pPr/>
              <a:t>‹#›</a:t>
            </a:fld>
            <a:endParaRPr lang="en-US" altLang="en-US"/>
          </a:p>
        </p:txBody>
      </p:sp>
    </p:spTree>
    <p:extLst>
      <p:ext uri="{BB962C8B-B14F-4D97-AF65-F5344CB8AC3E}">
        <p14:creationId xmlns:p14="http://schemas.microsoft.com/office/powerpoint/2010/main" val="6326107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Content Placeholder 2"/>
          <p:cNvSpPr>
            <a:spLocks noGrp="1"/>
          </p:cNvSpPr>
          <p:nvPr>
            <p:ph sz="half" idx="1"/>
          </p:nvPr>
        </p:nvSpPr>
        <p:spPr>
          <a:xfrm>
            <a:off x="7556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12800" y="6245225"/>
            <a:ext cx="2641600" cy="476250"/>
          </a:xfrm>
        </p:spPr>
        <p:txBody>
          <a:bodyPr/>
          <a:lstStyle>
            <a:lvl1pPr>
              <a:defRPr/>
            </a:lvl1pPr>
          </a:lstStyle>
          <a:p>
            <a:endParaRPr lang="en-US" altLang="en-US"/>
          </a:p>
        </p:txBody>
      </p:sp>
      <p:sp>
        <p:nvSpPr>
          <p:cNvPr id="6" name="Footer Placeholder 5"/>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8737600" y="6245225"/>
            <a:ext cx="2641600" cy="476250"/>
          </a:xfrm>
        </p:spPr>
        <p:txBody>
          <a:bodyPr/>
          <a:lstStyle>
            <a:lvl1pPr>
              <a:defRPr/>
            </a:lvl1pPr>
          </a:lstStyle>
          <a:p>
            <a:fld id="{E31E1993-67BB-4262-A5EB-2FC4280452BB}" type="slidenum">
              <a:rPr lang="en-US" altLang="en-US"/>
              <a:pPr/>
              <a:t>‹#›</a:t>
            </a:fld>
            <a:endParaRPr lang="en-US" altLang="en-US"/>
          </a:p>
        </p:txBody>
      </p:sp>
    </p:spTree>
    <p:extLst>
      <p:ext uri="{BB962C8B-B14F-4D97-AF65-F5344CB8AC3E}">
        <p14:creationId xmlns:p14="http://schemas.microsoft.com/office/powerpoint/2010/main" val="2414541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Obj">
  <p:cSld name="Title, 2 Conten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6233" y="304801"/>
            <a:ext cx="10668000" cy="1216025"/>
          </a:xfrm>
        </p:spPr>
        <p:txBody>
          <a:bodyPr/>
          <a:lstStyle/>
          <a:p>
            <a:r>
              <a:rPr lang="en-US"/>
              <a:t>Click to edit Master title style</a:t>
            </a:r>
          </a:p>
        </p:txBody>
      </p:sp>
      <p:sp>
        <p:nvSpPr>
          <p:cNvPr id="3" name="Content Placeholder 2"/>
          <p:cNvSpPr>
            <a:spLocks noGrp="1"/>
          </p:cNvSpPr>
          <p:nvPr>
            <p:ph sz="quarter" idx="1"/>
          </p:nvPr>
        </p:nvSpPr>
        <p:spPr>
          <a:xfrm>
            <a:off x="755651" y="17526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755651" y="3962400"/>
            <a:ext cx="5232400" cy="2057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half" idx="3"/>
          </p:nvPr>
        </p:nvSpPr>
        <p:spPr>
          <a:xfrm>
            <a:off x="6191251" y="1752600"/>
            <a:ext cx="52324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812800" y="6245225"/>
            <a:ext cx="2641600" cy="476250"/>
          </a:xfrm>
        </p:spPr>
        <p:txBody>
          <a:bodyPr/>
          <a:lstStyle>
            <a:lvl1pPr>
              <a:defRPr/>
            </a:lvl1pPr>
          </a:lstStyle>
          <a:p>
            <a:endParaRPr lang="en-US" altLang="en-US"/>
          </a:p>
        </p:txBody>
      </p:sp>
      <p:sp>
        <p:nvSpPr>
          <p:cNvPr id="7" name="Footer Placeholder 6"/>
          <p:cNvSpPr>
            <a:spLocks noGrp="1"/>
          </p:cNvSpPr>
          <p:nvPr>
            <p:ph type="ftr" sz="quarter" idx="11"/>
          </p:nvPr>
        </p:nvSpPr>
        <p:spPr>
          <a:xfrm>
            <a:off x="4165600" y="6245225"/>
            <a:ext cx="3860800" cy="47625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8737600" y="6245225"/>
            <a:ext cx="2641600" cy="476250"/>
          </a:xfrm>
        </p:spPr>
        <p:txBody>
          <a:bodyPr/>
          <a:lstStyle>
            <a:lvl1pPr>
              <a:defRPr/>
            </a:lvl1pPr>
          </a:lstStyle>
          <a:p>
            <a:fld id="{894CE83A-EAB0-44F6-B906-7A97C532F640}" type="slidenum">
              <a:rPr lang="en-US" altLang="en-US"/>
              <a:pPr/>
              <a:t>‹#›</a:t>
            </a:fld>
            <a:endParaRPr lang="en-US" altLang="en-US"/>
          </a:p>
        </p:txBody>
      </p:sp>
    </p:spTree>
    <p:extLst>
      <p:ext uri="{BB962C8B-B14F-4D97-AF65-F5344CB8AC3E}">
        <p14:creationId xmlns:p14="http://schemas.microsoft.com/office/powerpoint/2010/main" val="28623737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14400" y="609600"/>
            <a:ext cx="10363200" cy="1143000"/>
          </a:xfrm>
        </p:spPr>
        <p:txBody>
          <a:bodyPr/>
          <a:lstStyle/>
          <a:p>
            <a:r>
              <a:rPr lang="en-US"/>
              <a:t>Click to edit Master title style</a:t>
            </a:r>
          </a:p>
        </p:txBody>
      </p:sp>
      <p:sp>
        <p:nvSpPr>
          <p:cNvPr id="3" name="ClipArt Placeholder 2"/>
          <p:cNvSpPr>
            <a:spLocks noGrp="1"/>
          </p:cNvSpPr>
          <p:nvPr>
            <p:ph type="clipArt" sz="half" idx="1"/>
          </p:nvPr>
        </p:nvSpPr>
        <p:spPr>
          <a:xfrm>
            <a:off x="914400" y="1981200"/>
            <a:ext cx="5080000" cy="4114800"/>
          </a:xfrm>
        </p:spPr>
        <p:txBody>
          <a:bodyPr/>
          <a:lstStyle/>
          <a:p>
            <a:pPr lvl="0"/>
            <a:endParaRPr lang="en-US" noProof="0"/>
          </a:p>
        </p:txBody>
      </p:sp>
      <p:sp>
        <p:nvSpPr>
          <p:cNvPr id="4" name="Text Placeholder 3"/>
          <p:cNvSpPr>
            <a:spLocks noGrp="1"/>
          </p:cNvSpPr>
          <p:nvPr>
            <p:ph type="body" sz="half" idx="2"/>
          </p:nvPr>
        </p:nvSpPr>
        <p:spPr>
          <a:xfrm>
            <a:off x="6197600" y="1981200"/>
            <a:ext cx="508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
        <p:nvSpPr>
          <p:cNvPr id="6" name="Rectangle 8"/>
          <p:cNvSpPr>
            <a:spLocks noGrp="1" noChangeArrowheads="1"/>
          </p:cNvSpPr>
          <p:nvPr>
            <p:ph type="ftr" sz="quarter" idx="11"/>
          </p:nvPr>
        </p:nvSpPr>
        <p:spPr>
          <a:ln/>
        </p:spPr>
        <p:txBody>
          <a:bodyPr/>
          <a:lstStyle>
            <a:lvl1pPr>
              <a:defRPr/>
            </a:lvl1pPr>
          </a:lstStyle>
          <a:p>
            <a:pPr>
              <a:defRPr/>
            </a:pPr>
            <a:r>
              <a:rPr lang="en-US"/>
              <a:t>Copyright Cmassengale</a:t>
            </a:r>
          </a:p>
        </p:txBody>
      </p:sp>
      <p:sp>
        <p:nvSpPr>
          <p:cNvPr id="7" name="Rectangle 9"/>
          <p:cNvSpPr>
            <a:spLocks noGrp="1" noChangeArrowheads="1"/>
          </p:cNvSpPr>
          <p:nvPr>
            <p:ph type="sldNum" sz="quarter" idx="12"/>
          </p:nvPr>
        </p:nvSpPr>
        <p:spPr>
          <a:ln/>
        </p:spPr>
        <p:txBody>
          <a:bodyPr/>
          <a:lstStyle>
            <a:lvl1pPr>
              <a:defRPr/>
            </a:lvl1pPr>
          </a:lstStyle>
          <a:p>
            <a:fld id="{38BBF2CF-BE60-4552-9423-15BF43C094B7}" type="slidenum">
              <a:rPr lang="en-US" altLang="en-US"/>
              <a:pPr/>
              <a:t>‹#›</a:t>
            </a:fld>
            <a:endParaRPr lang="en-US" altLang="en-US"/>
          </a:p>
        </p:txBody>
      </p:sp>
    </p:spTree>
    <p:extLst>
      <p:ext uri="{BB962C8B-B14F-4D97-AF65-F5344CB8AC3E}">
        <p14:creationId xmlns:p14="http://schemas.microsoft.com/office/powerpoint/2010/main" val="2097619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5152B5-83EB-4BCF-8027-8EF81313F906}"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3171055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5152B5-83EB-4BCF-8027-8EF81313F906}" type="datetimeFigureOut">
              <a:rPr lang="en-US" smtClean="0"/>
              <a:t>8/16/21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449064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95152B5-83EB-4BCF-8027-8EF81313F906}"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900540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95152B5-83EB-4BCF-8027-8EF81313F906}" type="datetimeFigureOut">
              <a:rPr lang="en-US" smtClean="0"/>
              <a:t>8/16/21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195096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95152B5-83EB-4BCF-8027-8EF81313F906}" type="datetimeFigureOut">
              <a:rPr lang="en-US" smtClean="0"/>
              <a:t>8/16/21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25289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5152B5-83EB-4BCF-8027-8EF81313F906}" type="datetimeFigureOut">
              <a:rPr lang="en-US" smtClean="0"/>
              <a:t>8/16/21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2438635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5152B5-83EB-4BCF-8027-8EF81313F906}"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375442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5152B5-83EB-4BCF-8027-8EF81313F906}" type="datetimeFigureOut">
              <a:rPr lang="en-US" smtClean="0"/>
              <a:t>8/16/21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27F55C-594B-4BCA-A6E0-706790137080}" type="slidenum">
              <a:rPr lang="en-US" smtClean="0"/>
              <a:t>‹#›</a:t>
            </a:fld>
            <a:endParaRPr lang="en-US"/>
          </a:p>
        </p:txBody>
      </p:sp>
    </p:spTree>
    <p:extLst>
      <p:ext uri="{BB962C8B-B14F-4D97-AF65-F5344CB8AC3E}">
        <p14:creationId xmlns:p14="http://schemas.microsoft.com/office/powerpoint/2010/main" val="212158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5152B5-83EB-4BCF-8027-8EF81313F906}" type="datetimeFigureOut">
              <a:rPr lang="en-US" smtClean="0"/>
              <a:t>8/16/21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27F55C-594B-4BCA-A6E0-706790137080}" type="slidenum">
              <a:rPr lang="en-US" smtClean="0"/>
              <a:t>‹#›</a:t>
            </a:fld>
            <a:endParaRPr lang="en-US"/>
          </a:p>
        </p:txBody>
      </p:sp>
    </p:spTree>
    <p:extLst>
      <p:ext uri="{BB962C8B-B14F-4D97-AF65-F5344CB8AC3E}">
        <p14:creationId xmlns:p14="http://schemas.microsoft.com/office/powerpoint/2010/main" val="4079748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4" r:id="rId15"/>
    <p:sldLayoutId id="2147483665" r:id="rId16"/>
    <p:sldLayoutId id="214748366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notesSlide" Target="../notesSlides/notesSlide2.xml"/><Relationship Id="rId7" Type="http://schemas.openxmlformats.org/officeDocument/2006/relationships/image" Target="../media/image17.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oleObject" Target="../embeddings/oleObject1.bin"/><Relationship Id="rId9"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jpe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5.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jpeg"/></Relationships>
</file>

<file path=ppt/slides/_rels/slide31.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image" Target="../media/image57.emf"/><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3.jpeg"/></Relationships>
</file>

<file path=ppt/slides/_rels/slide3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77.jpeg"/></Relationships>
</file>

<file path=ppt/slides/_rels/slide4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89398" y="1198348"/>
            <a:ext cx="9373950" cy="2554545"/>
          </a:xfrm>
          <a:prstGeom prst="rect">
            <a:avLst/>
          </a:prstGeom>
          <a:solidFill>
            <a:schemeClr val="bg1"/>
          </a:solidFill>
          <a:ln>
            <a:solidFill>
              <a:srgbClr val="FF0000"/>
            </a:solidFill>
          </a:ln>
        </p:spPr>
        <p:txBody>
          <a:bodyPr wrap="square" rtlCol="0">
            <a:spAutoFit/>
            <a:scene3d>
              <a:camera prst="orthographicFront"/>
              <a:lightRig rig="threePt" dir="t"/>
            </a:scene3d>
            <a:sp3d extrusionH="57150">
              <a:bevelT w="260350" h="38100"/>
            </a:sp3d>
          </a:bodyPr>
          <a:lstStyle/>
          <a:p>
            <a:pPr algn="ctr"/>
            <a:r>
              <a:rPr lang="en-US" sz="4000" dirty="0">
                <a:solidFill>
                  <a:srgbClr val="002060"/>
                </a:solidFill>
                <a:latin typeface="Times New Roman" panose="02020603050405020304" pitchFamily="18" charset="0"/>
                <a:cs typeface="Times New Roman" panose="02020603050405020304" pitchFamily="18" charset="0"/>
              </a:rPr>
              <a:t>INRODUCTION TO BASIC MICROBIOLOGY, BIOCHEMISTRY &amp; INDUSTRIAL BIOTECHNOLOGY (</a:t>
            </a:r>
            <a:r>
              <a:rPr lang="en-US" sz="4000" b="1" dirty="0">
                <a:solidFill>
                  <a:srgbClr val="002060"/>
                </a:solidFill>
                <a:latin typeface="Times New Roman" panose="02020603050405020304" pitchFamily="18" charset="0"/>
                <a:cs typeface="Times New Roman" panose="02020603050405020304" pitchFamily="18" charset="0"/>
              </a:rPr>
              <a:t>IMBoIB</a:t>
            </a:r>
            <a:r>
              <a:rPr lang="en-US" sz="4000" dirty="0">
                <a:solidFill>
                  <a:srgbClr val="002060"/>
                </a:solidFill>
                <a:latin typeface="Times New Roman" panose="02020603050405020304" pitchFamily="18" charset="0"/>
                <a:cs typeface="Times New Roman" panose="02020603050405020304" pitchFamily="18" charset="0"/>
              </a:rPr>
              <a:t>)</a:t>
            </a:r>
          </a:p>
        </p:txBody>
      </p:sp>
      <p:sp useBgFill="1">
        <p:nvSpPr>
          <p:cNvPr id="15" name="Rectangle 14"/>
          <p:cNvSpPr/>
          <p:nvPr/>
        </p:nvSpPr>
        <p:spPr>
          <a:xfrm>
            <a:off x="5890377" y="4165910"/>
            <a:ext cx="5804809" cy="1292662"/>
          </a:xfrm>
          <a:prstGeom prst="rect">
            <a:avLst/>
          </a:prstGeom>
        </p:spPr>
        <p:txBody>
          <a:bodyPr wrap="square">
            <a:spAutoFit/>
          </a:bodyPr>
          <a:lstStyle/>
          <a:p>
            <a:r>
              <a:rPr lang="en-US" sz="2400" dirty="0">
                <a:solidFill>
                  <a:srgbClr val="0070C0"/>
                </a:solidFill>
                <a:latin typeface="Times New Roman" panose="02020603050405020304" pitchFamily="18" charset="0"/>
                <a:cs typeface="Times New Roman" panose="02020603050405020304" pitchFamily="18" charset="0"/>
              </a:rPr>
              <a:t>               </a:t>
            </a:r>
            <a:r>
              <a:rPr lang="en-US" sz="2400" b="1" dirty="0">
                <a:solidFill>
                  <a:srgbClr val="0070C0"/>
                </a:solidFill>
                <a:latin typeface="Times New Roman" panose="02020603050405020304" pitchFamily="18" charset="0"/>
                <a:cs typeface="Times New Roman" panose="02020603050405020304" pitchFamily="18" charset="0"/>
              </a:rPr>
              <a:t>DEVARAI SANTHOSH KUMAR</a:t>
            </a:r>
          </a:p>
          <a:p>
            <a:r>
              <a:rPr lang="en-US" b="1" dirty="0">
                <a:solidFill>
                  <a:srgbClr val="002060"/>
                </a:solidFill>
                <a:latin typeface="Times New Roman" panose="02020603050405020304" pitchFamily="18" charset="0"/>
                <a:cs typeface="Times New Roman" panose="02020603050405020304" pitchFamily="18" charset="0"/>
              </a:rPr>
              <a:t>                    Biological Engineering</a:t>
            </a:r>
          </a:p>
          <a:p>
            <a:r>
              <a:rPr lang="en-US" dirty="0">
                <a:solidFill>
                  <a:srgbClr val="002060"/>
                </a:solidFill>
                <a:latin typeface="Times New Roman" panose="02020603050405020304" pitchFamily="18" charset="0"/>
                <a:cs typeface="Times New Roman" panose="02020603050405020304" pitchFamily="18" charset="0"/>
              </a:rPr>
              <a:t>                    </a:t>
            </a:r>
            <a:r>
              <a:rPr lang="en-US" b="1" dirty="0">
                <a:solidFill>
                  <a:srgbClr val="002060"/>
                </a:solidFill>
                <a:latin typeface="Times New Roman" panose="02020603050405020304" pitchFamily="18" charset="0"/>
                <a:cs typeface="Times New Roman" panose="02020603050405020304" pitchFamily="18" charset="0"/>
              </a:rPr>
              <a:t>Slot: : CH2110</a:t>
            </a:r>
          </a:p>
          <a:p>
            <a:r>
              <a:rPr lang="en-US" b="1" dirty="0">
                <a:solidFill>
                  <a:srgbClr val="002060"/>
                </a:solidFill>
                <a:latin typeface="Times New Roman" panose="02020603050405020304" pitchFamily="18" charset="0"/>
                <a:cs typeface="Times New Roman" panose="02020603050405020304" pitchFamily="18" charset="0"/>
              </a:rPr>
              <a:t>                    </a:t>
            </a:r>
          </a:p>
        </p:txBody>
      </p:sp>
      <p:grpSp>
        <p:nvGrpSpPr>
          <p:cNvPr id="2" name="Group 1"/>
          <p:cNvGrpSpPr/>
          <p:nvPr/>
        </p:nvGrpSpPr>
        <p:grpSpPr>
          <a:xfrm>
            <a:off x="285696" y="5753686"/>
            <a:ext cx="11409490" cy="970671"/>
            <a:chOff x="285696" y="5753686"/>
            <a:chExt cx="11409490" cy="970671"/>
          </a:xfrm>
        </p:grpSpPr>
        <p:pic>
          <p:nvPicPr>
            <p:cNvPr id="19" name="Picture 18"/>
            <p:cNvPicPr>
              <a:picLocks noChangeAspect="1"/>
            </p:cNvPicPr>
            <p:nvPr/>
          </p:nvPicPr>
          <p:blipFill>
            <a:blip r:embed="rId3"/>
            <a:stretch>
              <a:fillRect/>
            </a:stretch>
          </p:blipFill>
          <p:spPr>
            <a:xfrm>
              <a:off x="285696" y="5753686"/>
              <a:ext cx="11409490" cy="970671"/>
            </a:xfrm>
            <a:prstGeom prst="rect">
              <a:avLst/>
            </a:prstGeom>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9893274" y="5753686"/>
              <a:ext cx="1698501" cy="970671"/>
            </a:xfrm>
            <a:prstGeom prst="rect">
              <a:avLst/>
            </a:prstGeom>
            <a:noFill/>
            <a:ln>
              <a:noFill/>
            </a:ln>
          </p:spPr>
        </p:pic>
      </p:grpSp>
    </p:spTree>
    <p:extLst>
      <p:ext uri="{BB962C8B-B14F-4D97-AF65-F5344CB8AC3E}">
        <p14:creationId xmlns:p14="http://schemas.microsoft.com/office/powerpoint/2010/main" val="7974669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4528" y="2630185"/>
            <a:ext cx="9339416" cy="830997"/>
          </a:xfrm>
          <a:prstGeom prst="rect">
            <a:avLst/>
          </a:prstGeom>
          <a:solidFill>
            <a:srgbClr val="FFFF00"/>
          </a:solidFill>
          <a:ln>
            <a:solidFill>
              <a:srgbClr val="C00000"/>
            </a:solidFill>
          </a:ln>
        </p:spPr>
        <p:txBody>
          <a:bodyPr wrap="none">
            <a:spAutoFit/>
          </a:bodyPr>
          <a:lstStyle/>
          <a:p>
            <a:r>
              <a:rPr lang="en-US" sz="4800" b="1" dirty="0">
                <a:latin typeface="Times New Roman" panose="02020603050405020304" pitchFamily="18" charset="0"/>
                <a:cs typeface="Times New Roman" panose="02020603050405020304" pitchFamily="18" charset="0"/>
              </a:rPr>
              <a:t>Isolation of the strain Fungal Stain</a:t>
            </a:r>
            <a:endParaRPr lang="en-US" sz="4800" b="1" dirty="0"/>
          </a:p>
        </p:txBody>
      </p:sp>
      <p:sp>
        <p:nvSpPr>
          <p:cNvPr id="3" name="Rectangle 2"/>
          <p:cNvSpPr/>
          <p:nvPr/>
        </p:nvSpPr>
        <p:spPr>
          <a:xfrm>
            <a:off x="8679298" y="380578"/>
            <a:ext cx="3108543" cy="830997"/>
          </a:xfrm>
          <a:prstGeom prst="rect">
            <a:avLst/>
          </a:prstGeom>
          <a:solidFill>
            <a:srgbClr val="FFFF00"/>
          </a:solidFill>
          <a:ln>
            <a:solidFill>
              <a:srgbClr val="C00000"/>
            </a:solidFill>
          </a:ln>
        </p:spPr>
        <p:txBody>
          <a:bodyPr wrap="none">
            <a:spAutoFit/>
          </a:bodyPr>
          <a:lstStyle/>
          <a:p>
            <a:r>
              <a:rPr lang="en-US" sz="2400" b="1" dirty="0">
                <a:latin typeface="Times New Roman" panose="02020603050405020304" pitchFamily="18" charset="0"/>
                <a:cs typeface="Times New Roman" panose="02020603050405020304" pitchFamily="18" charset="0"/>
              </a:rPr>
              <a:t>Example Fungal Stain</a:t>
            </a:r>
          </a:p>
          <a:p>
            <a:r>
              <a:rPr lang="en-US" sz="2400" b="1" dirty="0">
                <a:latin typeface="Times New Roman" panose="02020603050405020304" pitchFamily="18" charset="0"/>
                <a:cs typeface="Times New Roman" panose="02020603050405020304" pitchFamily="18" charset="0"/>
              </a:rPr>
              <a:t>L-Asparaginase</a:t>
            </a:r>
            <a:endParaRPr lang="en-US" sz="2400" b="1" dirty="0"/>
          </a:p>
        </p:txBody>
      </p:sp>
    </p:spTree>
    <p:extLst>
      <p:ext uri="{BB962C8B-B14F-4D97-AF65-F5344CB8AC3E}">
        <p14:creationId xmlns:p14="http://schemas.microsoft.com/office/powerpoint/2010/main" val="22660921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759655" y="356382"/>
            <a:ext cx="6372665" cy="740898"/>
          </a:xfrm>
          <a:ln w="25400">
            <a:solidFill>
              <a:srgbClr val="C00000"/>
            </a:solidFill>
          </a:ln>
        </p:spPr>
        <p:txBody>
          <a:bodyPr>
            <a:normAutofit fontScale="90000"/>
          </a:bodyPr>
          <a:lstStyle/>
          <a:p>
            <a:pPr eaLnBrk="1" hangingPunct="1">
              <a:defRPr/>
            </a:pPr>
            <a:r>
              <a:rPr lang="en-US" dirty="0">
                <a:latin typeface="Times New Roman" panose="02020603050405020304" pitchFamily="18" charset="0"/>
                <a:cs typeface="Times New Roman" panose="02020603050405020304" pitchFamily="18" charset="0"/>
              </a:rPr>
              <a:t>A Little Krebs Cycle History</a:t>
            </a:r>
          </a:p>
        </p:txBody>
      </p:sp>
      <p:sp>
        <p:nvSpPr>
          <p:cNvPr id="53252" name="Rectangle 4"/>
          <p:cNvSpPr>
            <a:spLocks noGrp="1" noChangeArrowheads="1"/>
          </p:cNvSpPr>
          <p:nvPr>
            <p:ph type="body" sz="half" idx="2"/>
          </p:nvPr>
        </p:nvSpPr>
        <p:spPr>
          <a:xfrm>
            <a:off x="4487594" y="2363372"/>
            <a:ext cx="7005710" cy="2453640"/>
          </a:xfrm>
        </p:spPr>
        <p:txBody>
          <a:bodyPr/>
          <a:lstStyle/>
          <a:p>
            <a:pPr algn="just" eaLnBrk="1" hangingPunct="1">
              <a:lnSpc>
                <a:spcPct val="90000"/>
              </a:lnSpc>
              <a:defRPr/>
            </a:pPr>
            <a:r>
              <a:rPr lang="en-US" b="1" dirty="0">
                <a:latin typeface="Times New Roman" panose="02020603050405020304" pitchFamily="18" charset="0"/>
                <a:cs typeface="Times New Roman" panose="02020603050405020304" pitchFamily="18" charset="0"/>
              </a:rPr>
              <a:t>Discovered by Hans Krebs in 1937</a:t>
            </a:r>
          </a:p>
          <a:p>
            <a:pPr algn="just" eaLnBrk="1" hangingPunct="1">
              <a:lnSpc>
                <a:spcPct val="90000"/>
              </a:lnSpc>
              <a:defRPr/>
            </a:pPr>
            <a:r>
              <a:rPr lang="en-US" b="1" dirty="0">
                <a:latin typeface="Times New Roman" panose="02020603050405020304" pitchFamily="18" charset="0"/>
                <a:cs typeface="Times New Roman" panose="02020603050405020304" pitchFamily="18" charset="0"/>
              </a:rPr>
              <a:t>He received the Nobel Prize in physiology or medicine in 1953 for his discovery</a:t>
            </a:r>
          </a:p>
          <a:p>
            <a:pPr algn="just" eaLnBrk="1" hangingPunct="1">
              <a:lnSpc>
                <a:spcPct val="90000"/>
              </a:lnSpc>
              <a:defRPr/>
            </a:pPr>
            <a:r>
              <a:rPr lang="en-US" b="1" dirty="0">
                <a:latin typeface="Times New Roman" panose="02020603050405020304" pitchFamily="18" charset="0"/>
                <a:cs typeface="Times New Roman" panose="02020603050405020304" pitchFamily="18" charset="0"/>
              </a:rPr>
              <a:t>Forced to leave Germany prior to WWII because he was Jewish</a:t>
            </a:r>
          </a:p>
        </p:txBody>
      </p:sp>
      <p:pic>
        <p:nvPicPr>
          <p:cNvPr id="53254" name="Picture 6" descr="krebs"/>
          <p:cNvPicPr>
            <a:picLocks noGrp="1" noChangeAspect="1" noChangeArrowheads="1"/>
          </p:cNvPicPr>
          <p:nvPr>
            <p:ph type="clipArt" sz="half" idx="1"/>
          </p:nvPr>
        </p:nvPicPr>
        <p:blipFill>
          <a:blip r:embed="rId3">
            <a:extLst>
              <a:ext uri="{28A0092B-C50C-407E-A947-70E740481C1C}">
                <a14:useLocalDpi xmlns:a14="http://schemas.microsoft.com/office/drawing/2010/main" val="0"/>
              </a:ext>
            </a:extLst>
          </a:blip>
          <a:srcRect/>
          <a:stretch>
            <a:fillRect/>
          </a:stretch>
        </p:blipFill>
        <p:spPr>
          <a:xfrm>
            <a:off x="893299" y="1266092"/>
            <a:ext cx="3284538" cy="4648200"/>
          </a:xfrm>
          <a:noFill/>
        </p:spPr>
      </p:pic>
    </p:spTree>
    <p:extLst>
      <p:ext uri="{BB962C8B-B14F-4D97-AF65-F5344CB8AC3E}">
        <p14:creationId xmlns:p14="http://schemas.microsoft.com/office/powerpoint/2010/main" val="20058910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32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32" fill="hold" nodeType="clickEffect">
                                  <p:stCondLst>
                                    <p:cond delay="0"/>
                                  </p:stCondLst>
                                  <p:childTnLst>
                                    <p:set>
                                      <p:cBhvr>
                                        <p:cTn id="10" dur="1" fill="hold">
                                          <p:stCondLst>
                                            <p:cond delay="0"/>
                                          </p:stCondLst>
                                        </p:cTn>
                                        <p:tgtEl>
                                          <p:spTgt spid="53254"/>
                                        </p:tgtEl>
                                        <p:attrNameLst>
                                          <p:attrName>style.visibility</p:attrName>
                                        </p:attrNameLst>
                                      </p:cBhvr>
                                      <p:to>
                                        <p:strVal val="visible"/>
                                      </p:to>
                                    </p:set>
                                    <p:animEffect transition="in" filter="box(out)">
                                      <p:cBhvr>
                                        <p:cTn id="11" dur="500"/>
                                        <p:tgtEl>
                                          <p:spTgt spid="5325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3252">
                                            <p:txEl>
                                              <p:pRg st="0" end="0"/>
                                            </p:txEl>
                                          </p:spTgt>
                                        </p:tgtEl>
                                        <p:attrNameLst>
                                          <p:attrName>style.visibility</p:attrName>
                                        </p:attrNameLst>
                                      </p:cBhvr>
                                      <p:to>
                                        <p:strVal val="visible"/>
                                      </p:to>
                                    </p:set>
                                    <p:animEffect transition="in" filter="dissolve">
                                      <p:cBhvr>
                                        <p:cTn id="16" dur="500"/>
                                        <p:tgtEl>
                                          <p:spTgt spid="53252">
                                            <p:txEl>
                                              <p:pRg st="0" end="0"/>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3252">
                                            <p:txEl>
                                              <p:pRg st="1" end="1"/>
                                            </p:txEl>
                                          </p:spTgt>
                                        </p:tgtEl>
                                        <p:attrNameLst>
                                          <p:attrName>style.visibility</p:attrName>
                                        </p:attrNameLst>
                                      </p:cBhvr>
                                      <p:to>
                                        <p:strVal val="visible"/>
                                      </p:to>
                                    </p:set>
                                    <p:animEffect transition="in" filter="dissolve">
                                      <p:cBhvr>
                                        <p:cTn id="21" dur="500"/>
                                        <p:tgtEl>
                                          <p:spTgt spid="53252">
                                            <p:txEl>
                                              <p:pRg st="1" end="1"/>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3252">
                                            <p:txEl>
                                              <p:pRg st="2" end="2"/>
                                            </p:txEl>
                                          </p:spTgt>
                                        </p:tgtEl>
                                        <p:attrNameLst>
                                          <p:attrName>style.visibility</p:attrName>
                                        </p:attrNameLst>
                                      </p:cBhvr>
                                      <p:to>
                                        <p:strVal val="visible"/>
                                      </p:to>
                                    </p:set>
                                    <p:animEffect transition="in" filter="dissolve">
                                      <p:cBhvr>
                                        <p:cTn id="26" dur="500"/>
                                        <p:tgtEl>
                                          <p:spTgt spid="5325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autoUpdateAnimBg="0"/>
      <p:bldP spid="53252" grpId="0" build="p" bldLvl="2"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838200" y="365125"/>
            <a:ext cx="2749062" cy="661817"/>
          </a:xfrm>
        </p:spPr>
        <p:txBody>
          <a:bodyPr>
            <a:normAutofit/>
          </a:bodyPr>
          <a:lstStyle/>
          <a:p>
            <a:pPr eaLnBrk="1" hangingPunct="1"/>
            <a:r>
              <a:rPr lang="en-GB" altLang="en-US" sz="2800" dirty="0">
                <a:latin typeface="Times New Roman" panose="02020603050405020304" pitchFamily="18" charset="0"/>
                <a:cs typeface="Times New Roman" panose="02020603050405020304" pitchFamily="18" charset="0"/>
              </a:rPr>
              <a:t>The Krebs Cycle</a:t>
            </a:r>
            <a:endParaRPr lang="en-US" altLang="en-US" sz="2800" dirty="0">
              <a:latin typeface="Times New Roman" panose="02020603050405020304" pitchFamily="18" charset="0"/>
              <a:cs typeface="Times New Roman" panose="02020603050405020304" pitchFamily="18" charset="0"/>
            </a:endParaRPr>
          </a:p>
        </p:txBody>
      </p:sp>
      <p:sp>
        <p:nvSpPr>
          <p:cNvPr id="3075" name="Rectangle 3"/>
          <p:cNvSpPr>
            <a:spLocks noGrp="1" noChangeArrowheads="1"/>
          </p:cNvSpPr>
          <p:nvPr>
            <p:ph type="body" idx="1"/>
          </p:nvPr>
        </p:nvSpPr>
        <p:spPr>
          <a:xfrm>
            <a:off x="838200" y="1164443"/>
            <a:ext cx="10515600" cy="3266880"/>
          </a:xfrm>
        </p:spPr>
        <p:txBody>
          <a:bodyPr/>
          <a:lstStyle/>
          <a:p>
            <a:pPr eaLnBrk="1" hangingPunct="1"/>
            <a:r>
              <a:rPr lang="en-GB" altLang="en-US" dirty="0">
                <a:latin typeface="Times New Roman" panose="02020603050405020304" pitchFamily="18" charset="0"/>
                <a:cs typeface="Times New Roman" panose="02020603050405020304" pitchFamily="18" charset="0"/>
              </a:rPr>
              <a:t>Occurs in the matrix of the mitochondrion</a:t>
            </a:r>
          </a:p>
          <a:p>
            <a:pPr eaLnBrk="1" hangingPunct="1"/>
            <a:endParaRPr lang="en-GB" altLang="en-US" dirty="0">
              <a:latin typeface="Times New Roman" panose="02020603050405020304" pitchFamily="18" charset="0"/>
              <a:cs typeface="Times New Roman" panose="02020603050405020304" pitchFamily="18" charset="0"/>
            </a:endParaRPr>
          </a:p>
          <a:p>
            <a:pPr eaLnBrk="1" hangingPunct="1"/>
            <a:r>
              <a:rPr lang="en-GB" altLang="en-US" dirty="0">
                <a:latin typeface="Times New Roman" panose="02020603050405020304" pitchFamily="18" charset="0"/>
                <a:cs typeface="Times New Roman" panose="02020603050405020304" pitchFamily="18" charset="0"/>
              </a:rPr>
              <a:t>Aerobic phase (requires oxygen)</a:t>
            </a:r>
          </a:p>
          <a:p>
            <a:pPr eaLnBrk="1" hangingPunct="1"/>
            <a:endParaRPr lang="en-GB" altLang="en-US" dirty="0">
              <a:latin typeface="Times New Roman" panose="02020603050405020304" pitchFamily="18" charset="0"/>
              <a:cs typeface="Times New Roman" panose="02020603050405020304" pitchFamily="18" charset="0"/>
            </a:endParaRPr>
          </a:p>
          <a:p>
            <a:pPr eaLnBrk="1" hangingPunct="1"/>
            <a:r>
              <a:rPr lang="en-US" altLang="en-US" b="1" dirty="0">
                <a:latin typeface="Times New Roman" panose="02020603050405020304" pitchFamily="18" charset="0"/>
                <a:cs typeface="Times New Roman" panose="02020603050405020304" pitchFamily="18" charset="0"/>
              </a:rPr>
              <a:t>2-carbon acetyl CoA</a:t>
            </a:r>
            <a:r>
              <a:rPr lang="en-US" altLang="en-US" dirty="0">
                <a:latin typeface="Times New Roman" panose="02020603050405020304" pitchFamily="18" charset="0"/>
                <a:cs typeface="Times New Roman" panose="02020603050405020304" pitchFamily="18" charset="0"/>
              </a:rPr>
              <a:t> joins with a </a:t>
            </a:r>
            <a:r>
              <a:rPr lang="en-US" altLang="en-US" b="1" dirty="0">
                <a:latin typeface="Times New Roman" panose="02020603050405020304" pitchFamily="18" charset="0"/>
                <a:cs typeface="Times New Roman" panose="02020603050405020304" pitchFamily="18" charset="0"/>
              </a:rPr>
              <a:t>4-carbon compound</a:t>
            </a:r>
            <a:r>
              <a:rPr lang="en-US" altLang="en-US" dirty="0">
                <a:latin typeface="Times New Roman" panose="02020603050405020304" pitchFamily="18" charset="0"/>
                <a:cs typeface="Times New Roman" panose="02020603050405020304" pitchFamily="18" charset="0"/>
              </a:rPr>
              <a:t> to form a </a:t>
            </a:r>
            <a:r>
              <a:rPr lang="en-US" altLang="en-US" b="1" dirty="0">
                <a:latin typeface="Times New Roman" panose="02020603050405020304" pitchFamily="18" charset="0"/>
                <a:cs typeface="Times New Roman" panose="02020603050405020304" pitchFamily="18" charset="0"/>
              </a:rPr>
              <a:t>6- carbon compound </a:t>
            </a:r>
            <a:r>
              <a:rPr lang="en-US" altLang="en-US" dirty="0">
                <a:latin typeface="Times New Roman" panose="02020603050405020304" pitchFamily="18" charset="0"/>
                <a:cs typeface="Times New Roman" panose="02020603050405020304" pitchFamily="18" charset="0"/>
              </a:rPr>
              <a:t>called</a:t>
            </a:r>
            <a:r>
              <a:rPr lang="en-US" altLang="en-US" b="1" dirty="0">
                <a:latin typeface="Times New Roman" panose="02020603050405020304" pitchFamily="18" charset="0"/>
                <a:cs typeface="Times New Roman" panose="02020603050405020304" pitchFamily="18" charset="0"/>
              </a:rPr>
              <a:t> Citric acid</a:t>
            </a:r>
          </a:p>
          <a:p>
            <a:pPr eaLnBrk="1" hangingPunct="1"/>
            <a:endParaRPr lang="en-GB" altLang="en-US" dirty="0"/>
          </a:p>
          <a:p>
            <a:pPr eaLnBrk="1" hangingPunct="1"/>
            <a:endParaRPr lang="en-US" altLang="en-US" dirty="0"/>
          </a:p>
        </p:txBody>
      </p:sp>
    </p:spTree>
    <p:extLst>
      <p:ext uri="{BB962C8B-B14F-4D97-AF65-F5344CB8AC3E}">
        <p14:creationId xmlns:p14="http://schemas.microsoft.com/office/powerpoint/2010/main" val="2607761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1"/>
          </p:nvPr>
        </p:nvSpPr>
        <p:spPr>
          <a:xfrm>
            <a:off x="661181" y="476251"/>
            <a:ext cx="10916529" cy="5649913"/>
          </a:xfrm>
        </p:spPr>
        <p:txBody>
          <a:bodyPr/>
          <a:lstStyle/>
          <a:p>
            <a:pPr eaLnBrk="1" hangingPunct="1">
              <a:lnSpc>
                <a:spcPct val="90000"/>
              </a:lnSpc>
            </a:pPr>
            <a:r>
              <a:rPr lang="en-US" altLang="en-US" dirty="0">
                <a:latin typeface="Times New Roman" panose="02020603050405020304" pitchFamily="18" charset="0"/>
                <a:cs typeface="Times New Roman" panose="02020603050405020304" pitchFamily="18" charset="0"/>
              </a:rPr>
              <a:t>Citric acid (6C) is gradually converted back to the 4-carbon compound</a:t>
            </a:r>
            <a:r>
              <a:rPr lang="en-US" altLang="en-US" b="1" dirty="0">
                <a:latin typeface="Times New Roman" panose="02020603050405020304" pitchFamily="18" charset="0"/>
                <a:cs typeface="Times New Roman" panose="02020603050405020304" pitchFamily="18" charset="0"/>
              </a:rPr>
              <a:t> </a:t>
            </a:r>
          </a:p>
          <a:p>
            <a:pPr eaLnBrk="1" hangingPunct="1">
              <a:lnSpc>
                <a:spcPct val="90000"/>
              </a:lnSpc>
              <a:buFontTx/>
              <a:buNone/>
            </a:pPr>
            <a:r>
              <a:rPr lang="en-US" altLang="en-US" b="1" dirty="0">
                <a:latin typeface="Times New Roman" panose="02020603050405020304" pitchFamily="18" charset="0"/>
                <a:cs typeface="Times New Roman" panose="02020603050405020304" pitchFamily="18" charset="0"/>
              </a:rPr>
              <a:t>	-</a:t>
            </a:r>
            <a:r>
              <a:rPr lang="en-US" altLang="en-US" dirty="0">
                <a:latin typeface="Times New Roman" panose="02020603050405020304" pitchFamily="18" charset="0"/>
                <a:cs typeface="Times New Roman" panose="02020603050405020304" pitchFamily="18" charset="0"/>
              </a:rPr>
              <a:t>ready to start the cycle once more</a:t>
            </a:r>
          </a:p>
          <a:p>
            <a:pPr eaLnBrk="1" hangingPunct="1">
              <a:lnSpc>
                <a:spcPct val="90000"/>
              </a:lnSpc>
              <a:buFontTx/>
              <a:buNone/>
            </a:pPr>
            <a:endParaRPr lang="en-GB" altLang="en-US" dirty="0">
              <a:latin typeface="Times New Roman" panose="02020603050405020304" pitchFamily="18" charset="0"/>
              <a:cs typeface="Times New Roman" panose="02020603050405020304" pitchFamily="18" charset="0"/>
            </a:endParaRPr>
          </a:p>
          <a:p>
            <a:pPr eaLnBrk="1" hangingPunct="1">
              <a:lnSpc>
                <a:spcPct val="90000"/>
              </a:lnSpc>
            </a:pPr>
            <a:r>
              <a:rPr lang="en-US" altLang="en-US" dirty="0">
                <a:latin typeface="Times New Roman" panose="02020603050405020304" pitchFamily="18" charset="0"/>
                <a:cs typeface="Times New Roman" panose="02020603050405020304" pitchFamily="18" charset="0"/>
              </a:rPr>
              <a:t>The carbons removed are released as CO</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p>
          <a:p>
            <a:pPr eaLnBrk="1" hangingPunct="1">
              <a:lnSpc>
                <a:spcPct val="90000"/>
              </a:lnSpc>
              <a:buFontTx/>
              <a:buNone/>
            </a:pPr>
            <a:r>
              <a:rPr lang="en-GB" altLang="en-US" dirty="0">
                <a:latin typeface="Times New Roman" panose="02020603050405020304" pitchFamily="18" charset="0"/>
                <a:cs typeface="Times New Roman" panose="02020603050405020304" pitchFamily="18" charset="0"/>
              </a:rPr>
              <a:t>	-enzymes controlling this process called </a:t>
            </a:r>
            <a:r>
              <a:rPr lang="en-GB" altLang="en-US" b="1" dirty="0">
                <a:latin typeface="Times New Roman" panose="02020603050405020304" pitchFamily="18" charset="0"/>
                <a:cs typeface="Times New Roman" panose="02020603050405020304" pitchFamily="18" charset="0"/>
              </a:rPr>
              <a:t>decarboxylases</a:t>
            </a:r>
          </a:p>
          <a:p>
            <a:pPr eaLnBrk="1" hangingPunct="1">
              <a:lnSpc>
                <a:spcPct val="90000"/>
              </a:lnSpc>
              <a:buFontTx/>
              <a:buNone/>
            </a:pPr>
            <a:endParaRPr lang="en-GB" altLang="en-US" b="1" dirty="0">
              <a:latin typeface="Times New Roman" panose="02020603050405020304" pitchFamily="18" charset="0"/>
              <a:cs typeface="Times New Roman" panose="02020603050405020304" pitchFamily="18" charset="0"/>
            </a:endParaRPr>
          </a:p>
          <a:p>
            <a:pPr eaLnBrk="1" hangingPunct="1">
              <a:lnSpc>
                <a:spcPct val="90000"/>
              </a:lnSpc>
            </a:pPr>
            <a:r>
              <a:rPr lang="en-US" altLang="en-US" dirty="0">
                <a:latin typeface="Times New Roman" panose="02020603050405020304" pitchFamily="18" charset="0"/>
                <a:cs typeface="Times New Roman" panose="02020603050405020304" pitchFamily="18" charset="0"/>
              </a:rPr>
              <a:t>The hydrogens, which are removed, join with NAD to form NADH2 </a:t>
            </a:r>
            <a:endParaRPr lang="en-GB" altLang="en-US" dirty="0">
              <a:latin typeface="Times New Roman" panose="02020603050405020304" pitchFamily="18" charset="0"/>
              <a:cs typeface="Times New Roman" panose="02020603050405020304" pitchFamily="18" charset="0"/>
            </a:endParaRPr>
          </a:p>
          <a:p>
            <a:pPr eaLnBrk="1" hangingPunct="1">
              <a:lnSpc>
                <a:spcPct val="90000"/>
              </a:lnSpc>
              <a:buFontTx/>
              <a:buNone/>
            </a:pPr>
            <a:r>
              <a:rPr lang="en-GB" altLang="en-US" dirty="0">
                <a:latin typeface="Times New Roman" panose="02020603050405020304" pitchFamily="18" charset="0"/>
                <a:cs typeface="Times New Roman" panose="02020603050405020304" pitchFamily="18" charset="0"/>
              </a:rPr>
              <a:t>	-enzymes controlling the release of hydrogen are called </a:t>
            </a:r>
            <a:r>
              <a:rPr lang="en-GB" altLang="en-US" b="1" dirty="0">
                <a:latin typeface="Times New Roman" panose="02020603050405020304" pitchFamily="18" charset="0"/>
                <a:cs typeface="Times New Roman" panose="02020603050405020304" pitchFamily="18" charset="0"/>
              </a:rPr>
              <a:t>dehydrogenases</a:t>
            </a:r>
            <a:endParaRPr lang="en-US" altLang="en-US" dirty="0">
              <a:latin typeface="Times New Roman" panose="02020603050405020304" pitchFamily="18" charset="0"/>
              <a:cs typeface="Times New Roman" panose="02020603050405020304" pitchFamily="18" charset="0"/>
            </a:endParaRPr>
          </a:p>
          <a:p>
            <a:pPr eaLnBrk="1" hangingPunct="1">
              <a:lnSpc>
                <a:spcPct val="90000"/>
              </a:lnSpc>
              <a:buFontTx/>
              <a:buNone/>
            </a:pPr>
            <a:endParaRPr lang="en-GB" altLang="en-US" b="1" dirty="0"/>
          </a:p>
          <a:p>
            <a:pPr eaLnBrk="1" hangingPunct="1">
              <a:lnSpc>
                <a:spcPct val="90000"/>
              </a:lnSpc>
              <a:buFontTx/>
              <a:buNone/>
            </a:pPr>
            <a:endParaRPr lang="en-GB" altLang="en-US" b="1" dirty="0"/>
          </a:p>
          <a:p>
            <a:pPr eaLnBrk="1" hangingPunct="1">
              <a:lnSpc>
                <a:spcPct val="90000"/>
              </a:lnSpc>
            </a:pPr>
            <a:endParaRPr lang="en-US" altLang="en-US" dirty="0"/>
          </a:p>
        </p:txBody>
      </p:sp>
    </p:spTree>
    <p:extLst>
      <p:ext uri="{BB962C8B-B14F-4D97-AF65-F5344CB8AC3E}">
        <p14:creationId xmlns:p14="http://schemas.microsoft.com/office/powerpoint/2010/main" val="42849099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09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09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8156" y="283802"/>
            <a:ext cx="7132466" cy="6700296"/>
          </a:xfrm>
          <a:prstGeom prst="rect">
            <a:avLst/>
          </a:prstGeom>
        </p:spPr>
        <p:txBody>
          <a:bodyPr wrap="square">
            <a:spAutoFit/>
          </a:bodyPr>
          <a:lstStyle/>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Step1: </a:t>
            </a:r>
            <a:r>
              <a:rPr lang="en-US" altLang="en-US" sz="1600" b="1" dirty="0" err="1">
                <a:solidFill>
                  <a:srgbClr val="333333"/>
                </a:solidFill>
                <a:latin typeface="Times New Roman" panose="02020603050405020304" pitchFamily="18" charset="0"/>
                <a:cs typeface="Times New Roman" panose="02020603050405020304" pitchFamily="18" charset="0"/>
              </a:rPr>
              <a:t>Acetyl+Oxaloacetate</a:t>
            </a:r>
            <a:r>
              <a:rPr lang="en-US" altLang="en-US" sz="1600" b="1" dirty="0">
                <a:solidFill>
                  <a:srgbClr val="333333"/>
                </a:solidFill>
                <a:latin typeface="Times New Roman" panose="02020603050405020304" pitchFamily="18" charset="0"/>
                <a:cs typeface="Times New Roman" panose="02020603050405020304" pitchFamily="18" charset="0"/>
              </a:rPr>
              <a:t>= Citrate</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CoA-SH freed</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000000"/>
                </a:solidFill>
                <a:latin typeface="Times New Roman" panose="02020603050405020304" pitchFamily="18" charset="0"/>
                <a:cs typeface="Times New Roman" panose="02020603050405020304" pitchFamily="18" charset="0"/>
              </a:rPr>
              <a:t>Enzyme:  Citrate Synthase</a:t>
            </a:r>
            <a:endParaRPr lang="en-US" altLang="en-US" sz="1600" b="1" dirty="0">
              <a:latin typeface="Times New Roman" panose="02020603050405020304" pitchFamily="18" charset="0"/>
              <a:cs typeface="Times New Roman" panose="02020603050405020304" pitchFamily="18" charset="0"/>
            </a:endParaRPr>
          </a:p>
          <a:p>
            <a:pPr>
              <a:lnSpc>
                <a:spcPct val="95000"/>
              </a:lnSpc>
            </a:pPr>
            <a:endParaRPr lang="en-US" altLang="en-US" sz="1600" b="1" dirty="0">
              <a:solidFill>
                <a:srgbClr val="333333"/>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2: Citrate rearranged to </a:t>
            </a:r>
            <a:r>
              <a:rPr lang="en-US" altLang="en-US" sz="1600" b="1" dirty="0" err="1">
                <a:solidFill>
                  <a:srgbClr val="333333"/>
                </a:solidFill>
                <a:latin typeface="Times New Roman" panose="02020603050405020304" pitchFamily="18" charset="0"/>
                <a:cs typeface="Times New Roman" panose="02020603050405020304" pitchFamily="18" charset="0"/>
              </a:rPr>
              <a:t>isocitrate</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err="1">
                <a:solidFill>
                  <a:srgbClr val="000000"/>
                </a:solidFill>
                <a:latin typeface="Times New Roman" panose="02020603050405020304" pitchFamily="18" charset="0"/>
                <a:cs typeface="Times New Roman" panose="02020603050405020304" pitchFamily="18" charset="0"/>
              </a:rPr>
              <a:t>Enzyme:Aconitase</a:t>
            </a:r>
            <a:endParaRPr lang="en-US" altLang="en-US" sz="1600" b="1" dirty="0">
              <a:latin typeface="Times New Roman" panose="02020603050405020304" pitchFamily="18" charset="0"/>
              <a:cs typeface="Times New Roman" panose="02020603050405020304" pitchFamily="18" charset="0"/>
            </a:endParaRPr>
          </a:p>
          <a:p>
            <a:pPr>
              <a:lnSpc>
                <a:spcPct val="95000"/>
              </a:lnSpc>
            </a:pPr>
            <a:endParaRPr lang="en-US" altLang="en-US" sz="1600" b="1" dirty="0">
              <a:solidFill>
                <a:srgbClr val="000000"/>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3:</a:t>
            </a:r>
            <a:r>
              <a:rPr lang="en-US" altLang="en-US" sz="1600" b="1" dirty="0">
                <a:latin typeface="Times New Roman" panose="02020603050405020304" pitchFamily="18" charset="0"/>
                <a:cs typeface="Times New Roman" panose="02020603050405020304" pitchFamily="18" charset="0"/>
              </a:rPr>
              <a:t> Oxidative decarboxylation: </a:t>
            </a:r>
            <a:r>
              <a:rPr lang="en-US" altLang="en-US" sz="1600" b="1" dirty="0">
                <a:solidFill>
                  <a:srgbClr val="333333"/>
                </a:solidFill>
                <a:latin typeface="Times New Roman" panose="02020603050405020304" pitchFamily="18" charset="0"/>
                <a:cs typeface="Times New Roman" panose="02020603050405020304" pitchFamily="18" charset="0"/>
              </a:rPr>
              <a:t>Loss of 2 H atoms to NAD+ (forms NADH + H</a:t>
            </a:r>
            <a:r>
              <a:rPr lang="en-US" altLang="en-US" sz="1600" b="1" baseline="30000" dirty="0">
                <a:solidFill>
                  <a:srgbClr val="333333"/>
                </a:solidFill>
                <a:latin typeface="Times New Roman" panose="02020603050405020304" pitchFamily="18" charset="0"/>
                <a:cs typeface="Times New Roman" panose="02020603050405020304" pitchFamily="18" charset="0"/>
              </a:rPr>
              <a:t>+</a:t>
            </a:r>
            <a:r>
              <a:rPr lang="en-US" altLang="en-US" sz="1600" b="1" dirty="0">
                <a:solidFill>
                  <a:srgbClr val="333333"/>
                </a:solidFill>
                <a:latin typeface="Times New Roman" panose="02020603050405020304" pitchFamily="18" charset="0"/>
                <a:cs typeface="Times New Roman" panose="02020603050405020304" pitchFamily="18" charset="0"/>
              </a:rPr>
              <a:t>), removal of C as CO</a:t>
            </a:r>
            <a:r>
              <a:rPr lang="en-US" altLang="en-US" sz="1600" b="1" baseline="-25000" dirty="0">
                <a:solidFill>
                  <a:srgbClr val="333333"/>
                </a:solidFill>
                <a:latin typeface="Times New Roman" panose="02020603050405020304" pitchFamily="18" charset="0"/>
                <a:cs typeface="Times New Roman" panose="02020603050405020304" pitchFamily="18" charset="0"/>
              </a:rPr>
              <a:t>2</a:t>
            </a:r>
            <a:r>
              <a:rPr lang="en-US" altLang="en-US" sz="1600" b="1" dirty="0">
                <a:solidFill>
                  <a:srgbClr val="333333"/>
                </a:solidFill>
                <a:latin typeface="Times New Roman" panose="02020603050405020304" pitchFamily="18" charset="0"/>
                <a:cs typeface="Times New Roman" panose="02020603050405020304" pitchFamily="18" charset="0"/>
              </a:rPr>
              <a:t>,  </a:t>
            </a:r>
            <a:r>
              <a:rPr lang="en-US" altLang="en-US" sz="1600" b="1" dirty="0" err="1">
                <a:solidFill>
                  <a:srgbClr val="333333"/>
                </a:solidFill>
                <a:latin typeface="Times New Roman" panose="02020603050405020304" pitchFamily="18" charset="0"/>
                <a:cs typeface="Times New Roman" panose="02020603050405020304" pitchFamily="18" charset="0"/>
              </a:rPr>
              <a:t>isocitrate</a:t>
            </a:r>
            <a:r>
              <a:rPr lang="en-US" altLang="en-US" sz="1600" b="1" dirty="0">
                <a:solidFill>
                  <a:srgbClr val="333333"/>
                </a:solidFill>
                <a:latin typeface="Times New Roman" panose="02020603050405020304" pitchFamily="18" charset="0"/>
                <a:cs typeface="Times New Roman" panose="02020603050405020304" pitchFamily="18" charset="0"/>
              </a:rPr>
              <a:t> becomes a-</a:t>
            </a:r>
            <a:r>
              <a:rPr lang="en-US" altLang="en-US" sz="1600" b="1" dirty="0" err="1">
                <a:solidFill>
                  <a:srgbClr val="333333"/>
                </a:solidFill>
                <a:latin typeface="Times New Roman" panose="02020603050405020304" pitchFamily="18" charset="0"/>
                <a:cs typeface="Times New Roman" panose="02020603050405020304" pitchFamily="18" charset="0"/>
              </a:rPr>
              <a:t>ketoglutarate</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000000"/>
                </a:solidFill>
                <a:latin typeface="Times New Roman" panose="02020603050405020304" pitchFamily="18" charset="0"/>
                <a:cs typeface="Times New Roman" panose="02020603050405020304" pitchFamily="18" charset="0"/>
              </a:rPr>
              <a:t>Enzyme:  </a:t>
            </a:r>
            <a:r>
              <a:rPr lang="en-US" altLang="en-US" sz="1600" b="1" dirty="0" err="1">
                <a:solidFill>
                  <a:srgbClr val="000000"/>
                </a:solidFill>
                <a:latin typeface="Times New Roman" panose="02020603050405020304" pitchFamily="18" charset="0"/>
                <a:cs typeface="Times New Roman" panose="02020603050405020304" pitchFamily="18" charset="0"/>
              </a:rPr>
              <a:t>Isocitrate</a:t>
            </a:r>
            <a:r>
              <a:rPr lang="en-US" altLang="en-US" sz="1600" b="1" dirty="0">
                <a:solidFill>
                  <a:srgbClr val="000000"/>
                </a:solidFill>
                <a:latin typeface="Times New Roman" panose="02020603050405020304" pitchFamily="18" charset="0"/>
                <a:cs typeface="Times New Roman" panose="02020603050405020304" pitchFamily="18" charset="0"/>
              </a:rPr>
              <a:t> DH</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000000"/>
                </a:solidFill>
                <a:latin typeface="Times New Roman" panose="02020603050405020304" pitchFamily="18" charset="0"/>
                <a:cs typeface="Times New Roman" panose="02020603050405020304" pitchFamily="18" charset="0"/>
              </a:rPr>
              <a:t> </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4: </a:t>
            </a:r>
            <a:r>
              <a:rPr lang="en-US" altLang="en-US" sz="1600" b="1" dirty="0" err="1">
                <a:solidFill>
                  <a:srgbClr val="333333"/>
                </a:solidFill>
                <a:latin typeface="Times New Roman" panose="02020603050405020304" pitchFamily="18" charset="0"/>
                <a:cs typeface="Times New Roman" panose="02020603050405020304" pitchFamily="18" charset="0"/>
              </a:rPr>
              <a:t>Succinyl</a:t>
            </a:r>
            <a:r>
              <a:rPr lang="en-US" altLang="en-US" sz="1600" b="1" dirty="0">
                <a:solidFill>
                  <a:srgbClr val="333333"/>
                </a:solidFill>
                <a:latin typeface="Times New Roman" panose="02020603050405020304" pitchFamily="18" charset="0"/>
                <a:cs typeface="Times New Roman" panose="02020603050405020304" pitchFamily="18" charset="0"/>
              </a:rPr>
              <a:t>-CoA produced. Oxidative decarboxylation occurs again</a:t>
            </a:r>
            <a:endParaRPr lang="en-US" altLang="en-US" sz="1600" b="1" dirty="0">
              <a:latin typeface="Times New Roman" panose="02020603050405020304" pitchFamily="18" charset="0"/>
              <a:cs typeface="Times New Roman" panose="02020603050405020304" pitchFamily="18" charset="0"/>
            </a:endParaRPr>
          </a:p>
          <a:p>
            <a:pPr>
              <a:lnSpc>
                <a:spcPct val="95000"/>
              </a:lnSpc>
            </a:pPr>
            <a:r>
              <a:rPr lang="en-US" altLang="en-US" sz="1600" b="1" dirty="0" err="1">
                <a:solidFill>
                  <a:srgbClr val="000000"/>
                </a:solidFill>
                <a:latin typeface="Times New Roman" panose="02020603050405020304" pitchFamily="18" charset="0"/>
                <a:cs typeface="Times New Roman" panose="02020603050405020304" pitchFamily="18" charset="0"/>
              </a:rPr>
              <a:t>Enzyme:a-ketoglutarate</a:t>
            </a:r>
            <a:r>
              <a:rPr lang="en-US" altLang="en-US" sz="1600" b="1" dirty="0">
                <a:solidFill>
                  <a:srgbClr val="000000"/>
                </a:solidFill>
                <a:latin typeface="Times New Roman" panose="02020603050405020304" pitchFamily="18" charset="0"/>
                <a:cs typeface="Times New Roman" panose="02020603050405020304" pitchFamily="18" charset="0"/>
              </a:rPr>
              <a:t> DH (multi-enzyme complex)</a:t>
            </a:r>
          </a:p>
          <a:p>
            <a:pPr>
              <a:lnSpc>
                <a:spcPct val="95000"/>
              </a:lnSpc>
            </a:pPr>
            <a:endParaRPr lang="en-US" altLang="en-US" sz="1600" b="1" dirty="0">
              <a:solidFill>
                <a:srgbClr val="000000"/>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5: ATP formed via substrate level phosphorylation, </a:t>
            </a:r>
            <a:r>
              <a:rPr lang="en-US" altLang="en-US" sz="1600" b="1" dirty="0" err="1">
                <a:solidFill>
                  <a:srgbClr val="333333"/>
                </a:solidFill>
                <a:latin typeface="Times New Roman" panose="02020603050405020304" pitchFamily="18" charset="0"/>
                <a:cs typeface="Times New Roman" panose="02020603050405020304" pitchFamily="18" charset="0"/>
              </a:rPr>
              <a:t>Succinyl</a:t>
            </a:r>
            <a:r>
              <a:rPr lang="en-US" altLang="en-US" sz="1600" b="1" dirty="0">
                <a:solidFill>
                  <a:srgbClr val="333333"/>
                </a:solidFill>
                <a:latin typeface="Times New Roman" panose="02020603050405020304" pitchFamily="18" charset="0"/>
                <a:cs typeface="Times New Roman" panose="02020603050405020304" pitchFamily="18" charset="0"/>
              </a:rPr>
              <a:t>- CoA becomes succinate</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Enzyme:  Succinate </a:t>
            </a:r>
            <a:r>
              <a:rPr lang="en-US" altLang="en-US" sz="1600" b="1" dirty="0" err="1">
                <a:solidFill>
                  <a:srgbClr val="333333"/>
                </a:solidFill>
                <a:latin typeface="Times New Roman" panose="02020603050405020304" pitchFamily="18" charset="0"/>
                <a:cs typeface="Times New Roman" panose="02020603050405020304" pitchFamily="18" charset="0"/>
              </a:rPr>
              <a:t>thiokinase</a:t>
            </a:r>
            <a:r>
              <a:rPr lang="en-US" altLang="en-US" sz="1600" b="1" dirty="0">
                <a:solidFill>
                  <a:srgbClr val="333333"/>
                </a:solidFill>
                <a:latin typeface="Times New Roman" panose="02020603050405020304" pitchFamily="18" charset="0"/>
                <a:cs typeface="Times New Roman" panose="02020603050405020304" pitchFamily="18" charset="0"/>
              </a:rPr>
              <a:t> (</a:t>
            </a:r>
            <a:r>
              <a:rPr lang="en-US" altLang="en-US" sz="1600" b="1" dirty="0" err="1">
                <a:solidFill>
                  <a:srgbClr val="333333"/>
                </a:solidFill>
                <a:latin typeface="Times New Roman" panose="02020603050405020304" pitchFamily="18" charset="0"/>
                <a:cs typeface="Times New Roman" panose="02020603050405020304" pitchFamily="18" charset="0"/>
              </a:rPr>
              <a:t>Succinyl</a:t>
            </a:r>
            <a:r>
              <a:rPr lang="en-US" altLang="en-US" sz="1600" b="1" dirty="0">
                <a:solidFill>
                  <a:srgbClr val="333333"/>
                </a:solidFill>
                <a:latin typeface="Times New Roman" panose="02020603050405020304" pitchFamily="18" charset="0"/>
                <a:cs typeface="Times New Roman" panose="02020603050405020304" pitchFamily="18" charset="0"/>
              </a:rPr>
              <a:t>-CoA </a:t>
            </a:r>
            <a:r>
              <a:rPr lang="en-US" altLang="en-US" sz="1600" b="1" dirty="0" err="1">
                <a:solidFill>
                  <a:srgbClr val="333333"/>
                </a:solidFill>
                <a:latin typeface="Times New Roman" panose="02020603050405020304" pitchFamily="18" charset="0"/>
                <a:cs typeface="Times New Roman" panose="02020603050405020304" pitchFamily="18" charset="0"/>
              </a:rPr>
              <a:t>Synthetase</a:t>
            </a:r>
            <a:r>
              <a:rPr lang="en-US" altLang="en-US" sz="1600" b="1" dirty="0">
                <a:solidFill>
                  <a:srgbClr val="333333"/>
                </a:solidFill>
                <a:latin typeface="Times New Roman" panose="02020603050405020304" pitchFamily="18" charset="0"/>
                <a:cs typeface="Times New Roman" panose="02020603050405020304" pitchFamily="18" charset="0"/>
              </a:rPr>
              <a:t>)</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 Nucleoside diphosphate kinase</a:t>
            </a:r>
          </a:p>
          <a:p>
            <a:pPr>
              <a:lnSpc>
                <a:spcPct val="95000"/>
              </a:lnSpc>
            </a:pPr>
            <a:endParaRPr lang="en-US" altLang="en-US" sz="1600" b="1" dirty="0">
              <a:solidFill>
                <a:srgbClr val="333333"/>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6: Succinate oxidized to </a:t>
            </a:r>
            <a:r>
              <a:rPr lang="en-US" altLang="en-US" sz="1600" b="1" dirty="0" err="1">
                <a:solidFill>
                  <a:srgbClr val="333333"/>
                </a:solidFill>
                <a:latin typeface="Times New Roman" panose="02020603050405020304" pitchFamily="18" charset="0"/>
                <a:cs typeface="Times New Roman" panose="02020603050405020304" pitchFamily="18" charset="0"/>
              </a:rPr>
              <a:t>fumarate</a:t>
            </a:r>
            <a:r>
              <a:rPr lang="en-US" altLang="en-US" sz="1600" b="1" dirty="0">
                <a:solidFill>
                  <a:srgbClr val="333333"/>
                </a:solidFill>
                <a:latin typeface="Times New Roman" panose="02020603050405020304" pitchFamily="18" charset="0"/>
                <a:cs typeface="Times New Roman" panose="02020603050405020304" pitchFamily="18" charset="0"/>
              </a:rPr>
              <a:t> (FADH2 produced)</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Enzyme:  Succinate DH</a:t>
            </a:r>
          </a:p>
          <a:p>
            <a:pPr>
              <a:lnSpc>
                <a:spcPct val="95000"/>
              </a:lnSpc>
            </a:pPr>
            <a:endParaRPr lang="en-US" altLang="en-US" sz="1600" b="1" dirty="0">
              <a:solidFill>
                <a:srgbClr val="333333"/>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7: </a:t>
            </a:r>
            <a:r>
              <a:rPr lang="en-US" altLang="en-US" sz="1600" b="1" dirty="0" err="1">
                <a:solidFill>
                  <a:srgbClr val="333333"/>
                </a:solidFill>
                <a:latin typeface="Times New Roman" panose="02020603050405020304" pitchFamily="18" charset="0"/>
                <a:cs typeface="Times New Roman" panose="02020603050405020304" pitchFamily="18" charset="0"/>
              </a:rPr>
              <a:t>Fumarate</a:t>
            </a:r>
            <a:r>
              <a:rPr lang="en-US" altLang="en-US" sz="1600" b="1" dirty="0">
                <a:solidFill>
                  <a:srgbClr val="333333"/>
                </a:solidFill>
                <a:latin typeface="Times New Roman" panose="02020603050405020304" pitchFamily="18" charset="0"/>
                <a:cs typeface="Times New Roman" panose="02020603050405020304" pitchFamily="18" charset="0"/>
              </a:rPr>
              <a:t> hydrated to produce malate.</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Enzyme:  </a:t>
            </a:r>
            <a:r>
              <a:rPr lang="en-US" altLang="en-US" sz="1600" b="1" dirty="0" err="1">
                <a:solidFill>
                  <a:srgbClr val="333333"/>
                </a:solidFill>
                <a:latin typeface="Times New Roman" panose="02020603050405020304" pitchFamily="18" charset="0"/>
                <a:cs typeface="Times New Roman" panose="02020603050405020304" pitchFamily="18" charset="0"/>
              </a:rPr>
              <a:t>Fumarase</a:t>
            </a:r>
            <a:endParaRPr lang="en-US" altLang="en-US" sz="1600" b="1" dirty="0">
              <a:solidFill>
                <a:srgbClr val="333333"/>
              </a:solidFill>
              <a:latin typeface="Times New Roman" panose="02020603050405020304" pitchFamily="18" charset="0"/>
              <a:cs typeface="Times New Roman" panose="02020603050405020304" pitchFamily="18" charset="0"/>
            </a:endParaRP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 </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Step 8: Malate is oxidized into oxaloacetate.</a:t>
            </a:r>
          </a:p>
          <a:p>
            <a:pPr>
              <a:lnSpc>
                <a:spcPct val="95000"/>
              </a:lnSpc>
            </a:pPr>
            <a:r>
              <a:rPr lang="en-US" altLang="en-US" sz="1600" b="1" dirty="0">
                <a:solidFill>
                  <a:srgbClr val="333333"/>
                </a:solidFill>
                <a:latin typeface="Times New Roman" panose="02020603050405020304" pitchFamily="18" charset="0"/>
                <a:cs typeface="Times New Roman" panose="02020603050405020304" pitchFamily="18" charset="0"/>
              </a:rPr>
              <a:t>Enzyme:  Malate DH</a:t>
            </a:r>
          </a:p>
          <a:p>
            <a:pPr>
              <a:lnSpc>
                <a:spcPct val="95000"/>
              </a:lnSpc>
            </a:pPr>
            <a:endParaRPr lang="en-US" altLang="en-US" sz="2000" dirty="0">
              <a:solidFill>
                <a:srgbClr val="333333"/>
              </a:solidFill>
              <a:latin typeface="Times New Roman" panose="02020603050405020304" pitchFamily="18" charset="0"/>
              <a:cs typeface="Times New Roman" panose="02020603050405020304" pitchFamily="18" charset="0"/>
            </a:endParaRP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0622" y="1369255"/>
            <a:ext cx="4234375" cy="28766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10622" y="497302"/>
            <a:ext cx="4026273" cy="461665"/>
          </a:xfrm>
          <a:prstGeom prst="rect">
            <a:avLst/>
          </a:prstGeom>
          <a:solidFill>
            <a:srgbClr val="FFFF00"/>
          </a:solidFill>
        </p:spPr>
        <p:txBody>
          <a:bodyPr wrap="square" rtlCol="0">
            <a:spAutoFit/>
          </a:bodyPr>
          <a:lstStyle/>
          <a:p>
            <a:r>
              <a:rPr lang="en-US" sz="2400" b="1" dirty="0">
                <a:latin typeface="Times New Roman" panose="02020603050405020304" pitchFamily="18" charset="0"/>
                <a:cs typeface="Times New Roman" panose="02020603050405020304" pitchFamily="18" charset="0"/>
              </a:rPr>
              <a:t>Simple form of Krebs Cycle</a:t>
            </a:r>
          </a:p>
        </p:txBody>
      </p:sp>
      <p:sp>
        <p:nvSpPr>
          <p:cNvPr id="5" name="Rectangle 4"/>
          <p:cNvSpPr/>
          <p:nvPr/>
        </p:nvSpPr>
        <p:spPr>
          <a:xfrm>
            <a:off x="7258929" y="5750561"/>
            <a:ext cx="4568767" cy="369332"/>
          </a:xfrm>
          <a:prstGeom prst="rect">
            <a:avLst/>
          </a:prstGeom>
        </p:spPr>
        <p:txBody>
          <a:bodyPr wrap="square">
            <a:spAutoFit/>
          </a:bodyPr>
          <a:lstStyle/>
          <a:p>
            <a:r>
              <a:rPr lang="en-US" b="1" dirty="0" err="1">
                <a:latin typeface="Times New Roman" panose="02020603050405020304" pitchFamily="18" charset="0"/>
                <a:cs typeface="Times New Roman" panose="02020603050405020304" pitchFamily="18" charset="0"/>
              </a:rPr>
              <a:t>Nicotinamide</a:t>
            </a:r>
            <a:r>
              <a:rPr lang="en-US" b="1" dirty="0">
                <a:latin typeface="Times New Roman" panose="02020603050405020304" pitchFamily="18" charset="0"/>
                <a:cs typeface="Times New Roman" panose="02020603050405020304" pitchFamily="18" charset="0"/>
              </a:rPr>
              <a:t> adenine dinucleotide (NADH</a:t>
            </a:r>
            <a:r>
              <a:rPr lang="en-US" b="1" dirty="0"/>
              <a:t>)</a:t>
            </a:r>
          </a:p>
        </p:txBody>
      </p:sp>
      <p:sp>
        <p:nvSpPr>
          <p:cNvPr id="6" name="Rectangle 5"/>
          <p:cNvSpPr/>
          <p:nvPr/>
        </p:nvSpPr>
        <p:spPr>
          <a:xfrm>
            <a:off x="7258929" y="6182663"/>
            <a:ext cx="3905813" cy="369332"/>
          </a:xfrm>
          <a:prstGeom prst="rect">
            <a:avLst/>
          </a:prstGeom>
        </p:spPr>
        <p:txBody>
          <a:bodyPr wrap="none">
            <a:spAutoFit/>
          </a:bodyPr>
          <a:lstStyle/>
          <a:p>
            <a:r>
              <a:rPr lang="en-US" b="1" dirty="0" err="1">
                <a:latin typeface="Times New Roman" panose="02020603050405020304" pitchFamily="18" charset="0"/>
                <a:cs typeface="Times New Roman" panose="02020603050405020304" pitchFamily="18" charset="0"/>
              </a:rPr>
              <a:t>Flavin</a:t>
            </a:r>
            <a:r>
              <a:rPr lang="en-US" b="1" dirty="0">
                <a:latin typeface="Times New Roman" panose="02020603050405020304" pitchFamily="18" charset="0"/>
                <a:cs typeface="Times New Roman" panose="02020603050405020304" pitchFamily="18" charset="0"/>
              </a:rPr>
              <a:t> Adenine Dinucleotide (FADH</a:t>
            </a:r>
            <a:r>
              <a:rPr lang="en-US" b="1" baseline="-25000" dirty="0">
                <a:latin typeface="Times New Roman" panose="02020603050405020304" pitchFamily="18" charset="0"/>
                <a:cs typeface="Times New Roman" panose="02020603050405020304" pitchFamily="18" charset="0"/>
              </a:rPr>
              <a:t>2</a:t>
            </a:r>
            <a:r>
              <a:rPr lang="en-US" b="1" dirty="0">
                <a:latin typeface="Times New Roman" panose="02020603050405020304" pitchFamily="18" charset="0"/>
                <a:cs typeface="Times New Roman" panose="02020603050405020304" pitchFamily="18" charset="0"/>
              </a:rPr>
              <a:t>)</a:t>
            </a:r>
            <a:endParaRPr lang="en-US" b="1"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679856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2410"/>
          <a:stretch/>
        </p:blipFill>
        <p:spPr bwMode="auto">
          <a:xfrm>
            <a:off x="242887" y="557213"/>
            <a:ext cx="9058275" cy="605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458325" y="5957888"/>
            <a:ext cx="2514600" cy="646331"/>
          </a:xfrm>
          <a:prstGeom prst="rect">
            <a:avLst/>
          </a:prstGeom>
          <a:noFill/>
        </p:spPr>
        <p:txBody>
          <a:bodyPr wrap="square" rtlCol="0">
            <a:spAutoFit/>
          </a:bodyPr>
          <a:lstStyle/>
          <a:p>
            <a:r>
              <a:rPr lang="en-US" b="1" i="1" dirty="0"/>
              <a:t>Doran RE, (2010)- Steps of Krebs Cycle</a:t>
            </a:r>
          </a:p>
        </p:txBody>
      </p:sp>
      <p:sp>
        <p:nvSpPr>
          <p:cNvPr id="4" name="TextBox 3"/>
          <p:cNvSpPr txBox="1"/>
          <p:nvPr/>
        </p:nvSpPr>
        <p:spPr>
          <a:xfrm>
            <a:off x="7377120" y="66972"/>
            <a:ext cx="4681533" cy="461665"/>
          </a:xfrm>
          <a:prstGeom prst="rect">
            <a:avLst/>
          </a:prstGeom>
          <a:noFill/>
        </p:spPr>
        <p:txBody>
          <a:bodyPr wrap="square" rtlCol="0">
            <a:spAutoFit/>
          </a:bodyPr>
          <a:lstStyle/>
          <a:p>
            <a:r>
              <a:rPr lang="en-US" sz="2400" b="1" i="1" dirty="0">
                <a:latin typeface="Times New Roman" panose="02020603050405020304" pitchFamily="18" charset="0"/>
                <a:cs typeface="Times New Roman" panose="02020603050405020304" pitchFamily="18" charset="0"/>
              </a:rPr>
              <a:t>Basic Steps involved in Krebs cycle</a:t>
            </a:r>
          </a:p>
        </p:txBody>
      </p:sp>
    </p:spTree>
    <p:extLst>
      <p:ext uri="{BB962C8B-B14F-4D97-AF65-F5344CB8AC3E}">
        <p14:creationId xmlns:p14="http://schemas.microsoft.com/office/powerpoint/2010/main" val="2106497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576" y="256908"/>
            <a:ext cx="9301173" cy="6368755"/>
          </a:xfrm>
          <a:prstGeom prst="rect">
            <a:avLst/>
          </a:prstGeom>
        </p:spPr>
      </p:pic>
    </p:spTree>
    <p:extLst>
      <p:ext uri="{BB962C8B-B14F-4D97-AF65-F5344CB8AC3E}">
        <p14:creationId xmlns:p14="http://schemas.microsoft.com/office/powerpoint/2010/main" val="30052940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978" y="1253939"/>
            <a:ext cx="7189470" cy="5406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5"/>
          <p:cNvSpPr txBox="1">
            <a:spLocks noChangeArrowheads="1"/>
          </p:cNvSpPr>
          <p:nvPr/>
        </p:nvSpPr>
        <p:spPr bwMode="auto">
          <a:xfrm>
            <a:off x="323559" y="201343"/>
            <a:ext cx="11541074" cy="105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2400">
                <a:solidFill>
                  <a:schemeClr val="tx1"/>
                </a:solidFill>
                <a:latin typeface="Times New Roman" panose="02020603050405020304" pitchFamily="18" charset="0"/>
              </a:defRPr>
            </a:lvl1pPr>
            <a:lvl2pPr indent="-342900">
              <a:defRPr sz="2400">
                <a:solidFill>
                  <a:schemeClr val="tx1"/>
                </a:solidFill>
                <a:latin typeface="Times New Roman" panose="02020603050405020304" pitchFamily="18" charset="0"/>
              </a:defRPr>
            </a:lvl2pPr>
            <a:lvl3pPr marL="857250" indent="-285750">
              <a:defRPr sz="2400">
                <a:solidFill>
                  <a:schemeClr val="tx1"/>
                </a:solidFill>
                <a:latin typeface="Times New Roman" panose="02020603050405020304" pitchFamily="18" charset="0"/>
              </a:defRPr>
            </a:lvl3pPr>
            <a:lvl4pPr marL="1257300" indent="-228600">
              <a:defRPr sz="2400">
                <a:solidFill>
                  <a:schemeClr val="tx1"/>
                </a:solidFill>
                <a:latin typeface="Times New Roman" panose="02020603050405020304" pitchFamily="18" charset="0"/>
              </a:defRPr>
            </a:lvl4pPr>
            <a:lvl5pPr marL="1714500" indent="-228600">
              <a:defRPr sz="2400">
                <a:solidFill>
                  <a:schemeClr val="tx1"/>
                </a:solidFill>
                <a:latin typeface="Times New Roman" panose="02020603050405020304" pitchFamily="18" charset="0"/>
              </a:defRPr>
            </a:lvl5pPr>
            <a:lvl6pPr marL="2171700" indent="-228600" fontAlgn="base">
              <a:spcBef>
                <a:spcPct val="0"/>
              </a:spcBef>
              <a:spcAft>
                <a:spcPct val="0"/>
              </a:spcAft>
              <a:defRPr sz="2400">
                <a:solidFill>
                  <a:schemeClr val="tx1"/>
                </a:solidFill>
                <a:latin typeface="Times New Roman" panose="02020603050405020304" pitchFamily="18" charset="0"/>
              </a:defRPr>
            </a:lvl6pPr>
            <a:lvl7pPr marL="2628900" indent="-228600" fontAlgn="base">
              <a:spcBef>
                <a:spcPct val="0"/>
              </a:spcBef>
              <a:spcAft>
                <a:spcPct val="0"/>
              </a:spcAft>
              <a:defRPr sz="2400">
                <a:solidFill>
                  <a:schemeClr val="tx1"/>
                </a:solidFill>
                <a:latin typeface="Times New Roman" panose="02020603050405020304" pitchFamily="18" charset="0"/>
              </a:defRPr>
            </a:lvl7pPr>
            <a:lvl8pPr marL="3086100" indent="-228600" fontAlgn="base">
              <a:spcBef>
                <a:spcPct val="0"/>
              </a:spcBef>
              <a:spcAft>
                <a:spcPct val="0"/>
              </a:spcAft>
              <a:defRPr sz="2400">
                <a:solidFill>
                  <a:schemeClr val="tx1"/>
                </a:solidFill>
                <a:latin typeface="Times New Roman" panose="02020603050405020304" pitchFamily="18" charset="0"/>
              </a:defRPr>
            </a:lvl8pPr>
            <a:lvl9pPr marL="3543300" indent="-228600" fontAlgn="base">
              <a:spcBef>
                <a:spcPct val="0"/>
              </a:spcBef>
              <a:spcAft>
                <a:spcPct val="0"/>
              </a:spcAft>
              <a:defRPr sz="2400">
                <a:solidFill>
                  <a:schemeClr val="tx1"/>
                </a:solidFill>
                <a:latin typeface="Times New Roman" panose="02020603050405020304" pitchFamily="18" charset="0"/>
              </a:defRPr>
            </a:lvl9pPr>
          </a:lstStyle>
          <a:p>
            <a:pPr algn="just">
              <a:lnSpc>
                <a:spcPct val="95000"/>
              </a:lnSpc>
            </a:pPr>
            <a:r>
              <a:rPr lang="en-US" altLang="en-US" b="1" dirty="0">
                <a:solidFill>
                  <a:srgbClr val="000000"/>
                </a:solidFill>
                <a:latin typeface="Arial" panose="020B0604020202020204" pitchFamily="34" charset="0"/>
              </a:rPr>
              <a:t>Depending on the presence of oxygen, the pyruvate will either enter a fermentation process (lactic acid or alcohol) or proceed towards the Krebs Cycle.</a:t>
            </a:r>
            <a:endParaRPr lang="en-US" altLang="en-US" b="1" dirty="0">
              <a:solidFill>
                <a:srgbClr val="333333"/>
              </a:solidFill>
              <a:latin typeface="Arial" panose="020B0604020202020204" pitchFamily="34" charset="0"/>
            </a:endParaRPr>
          </a:p>
        </p:txBody>
      </p:sp>
    </p:spTree>
    <p:extLst>
      <p:ext uri="{BB962C8B-B14F-4D97-AF65-F5344CB8AC3E}">
        <p14:creationId xmlns:p14="http://schemas.microsoft.com/office/powerpoint/2010/main" val="39373108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4856284" y="176994"/>
            <a:ext cx="2341099" cy="619613"/>
          </a:xfrm>
          <a:ln w="25400">
            <a:solidFill>
              <a:srgbClr val="C00000"/>
            </a:solidFill>
          </a:ln>
        </p:spPr>
        <p:txBody>
          <a:bodyPr>
            <a:noAutofit/>
          </a:bodyPr>
          <a:lstStyle/>
          <a:p>
            <a:pPr eaLnBrk="1" hangingPunct="1">
              <a:defRPr/>
            </a:pPr>
            <a:r>
              <a:rPr lang="en-US" altLang="en-US" sz="2800" b="1" dirty="0">
                <a:latin typeface="Times New Roman" panose="02020603050405020304" pitchFamily="18" charset="0"/>
                <a:cs typeface="Times New Roman" panose="02020603050405020304" pitchFamily="18" charset="0"/>
              </a:rPr>
              <a:t>Fermentation</a:t>
            </a:r>
          </a:p>
        </p:txBody>
      </p:sp>
      <p:sp>
        <p:nvSpPr>
          <p:cNvPr id="88067" name="Rectangle 3"/>
          <p:cNvSpPr>
            <a:spLocks noGrp="1" noChangeArrowheads="1"/>
          </p:cNvSpPr>
          <p:nvPr>
            <p:ph idx="1"/>
          </p:nvPr>
        </p:nvSpPr>
        <p:spPr>
          <a:xfrm>
            <a:off x="416170" y="953423"/>
            <a:ext cx="11414759" cy="2465021"/>
          </a:xfrm>
        </p:spPr>
        <p:txBody>
          <a:bodyPr>
            <a:noAutofit/>
          </a:bodyPr>
          <a:lstStyle/>
          <a:p>
            <a:pPr algn="just" eaLnBrk="1" hangingPunct="1"/>
            <a:r>
              <a:rPr lang="en-US" altLang="en-US" sz="2400" dirty="0">
                <a:latin typeface="Times New Roman" panose="02020603050405020304" pitchFamily="18" charset="0"/>
                <a:cs typeface="Times New Roman" panose="02020603050405020304" pitchFamily="18" charset="0"/>
              </a:rPr>
              <a:t>In the </a:t>
            </a:r>
            <a:r>
              <a:rPr lang="en-US" altLang="en-US" sz="2400" b="1" dirty="0">
                <a:latin typeface="Times New Roman" panose="02020603050405020304" pitchFamily="18" charset="0"/>
                <a:cs typeface="Times New Roman" panose="02020603050405020304" pitchFamily="18" charset="0"/>
              </a:rPr>
              <a:t>absence</a:t>
            </a:r>
            <a:r>
              <a:rPr lang="en-US" altLang="en-US" sz="2400" dirty="0">
                <a:latin typeface="Times New Roman" panose="02020603050405020304" pitchFamily="18" charset="0"/>
                <a:cs typeface="Times New Roman" panose="02020603050405020304" pitchFamily="18" charset="0"/>
              </a:rPr>
              <a:t> of oxygen, the end-product of glycolysis, </a:t>
            </a:r>
            <a:r>
              <a:rPr lang="en-US" altLang="en-US" sz="2400" b="1" dirty="0">
                <a:solidFill>
                  <a:schemeClr val="folHlink"/>
                </a:solidFill>
                <a:latin typeface="Times New Roman" panose="02020603050405020304" pitchFamily="18" charset="0"/>
                <a:cs typeface="Times New Roman" panose="02020603050405020304" pitchFamily="18" charset="0"/>
              </a:rPr>
              <a:t>pyruvate</a:t>
            </a:r>
            <a:r>
              <a:rPr lang="en-US" altLang="en-US" sz="2400" dirty="0">
                <a:latin typeface="Times New Roman" panose="02020603050405020304" pitchFamily="18" charset="0"/>
                <a:cs typeface="Times New Roman" panose="02020603050405020304" pitchFamily="18" charset="0"/>
              </a:rPr>
              <a:t>, is used in </a:t>
            </a:r>
            <a:r>
              <a:rPr lang="en-US" altLang="en-US" sz="2400" b="1" dirty="0">
                <a:solidFill>
                  <a:schemeClr val="folHlink"/>
                </a:solidFill>
                <a:latin typeface="Times New Roman" panose="02020603050405020304" pitchFamily="18" charset="0"/>
                <a:cs typeface="Times New Roman" panose="02020603050405020304" pitchFamily="18" charset="0"/>
              </a:rPr>
              <a:t>fermentation</a:t>
            </a:r>
            <a:r>
              <a:rPr lang="en-US" altLang="en-US" sz="2400" dirty="0">
                <a:latin typeface="Times New Roman" panose="02020603050405020304" pitchFamily="18" charset="0"/>
                <a:cs typeface="Times New Roman" panose="02020603050405020304" pitchFamily="18" charset="0"/>
              </a:rPr>
              <a:t>.</a:t>
            </a:r>
          </a:p>
          <a:p>
            <a:pPr lvl="1" algn="just" eaLnBrk="1" hangingPunct="1"/>
            <a:r>
              <a:rPr lang="en-US" altLang="en-US" dirty="0">
                <a:latin typeface="Times New Roman" panose="02020603050405020304" pitchFamily="18" charset="0"/>
                <a:cs typeface="Times New Roman" panose="02020603050405020304" pitchFamily="18" charset="0"/>
              </a:rPr>
              <a:t>During glycolysis, all the NAD</a:t>
            </a:r>
            <a:r>
              <a:rPr lang="en-US" altLang="en-US" baseline="30000"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becomes saturated with electrons (NADH).  When this happens, glycolysis will stop.</a:t>
            </a:r>
          </a:p>
          <a:p>
            <a:pPr lvl="2" algn="just" eaLnBrk="1" hangingPunct="1"/>
            <a:r>
              <a:rPr lang="en-US" altLang="en-US" sz="2400" dirty="0">
                <a:latin typeface="Times New Roman" panose="02020603050405020304" pitchFamily="18" charset="0"/>
                <a:cs typeface="Times New Roman" panose="02020603050405020304" pitchFamily="18" charset="0"/>
              </a:rPr>
              <a:t>2 NADH and 2 ATP produced.</a:t>
            </a:r>
          </a:p>
          <a:p>
            <a:pPr lvl="1" algn="just" eaLnBrk="1" hangingPunct="1"/>
            <a:r>
              <a:rPr lang="en-US" altLang="en-US" dirty="0">
                <a:latin typeface="Times New Roman" panose="02020603050405020304" pitchFamily="18" charset="0"/>
                <a:cs typeface="Times New Roman" panose="02020603050405020304" pitchFamily="18" charset="0"/>
              </a:rPr>
              <a:t>Pyruvate is used as the electron acceptor resetting the NAD</a:t>
            </a:r>
            <a:r>
              <a:rPr lang="en-US" altLang="en-US" baseline="30000" dirty="0">
                <a:latin typeface="Times New Roman" panose="02020603050405020304" pitchFamily="18" charset="0"/>
                <a:cs typeface="Times New Roman" panose="02020603050405020304" pitchFamily="18" charset="0"/>
              </a:rPr>
              <a:t>+</a:t>
            </a:r>
            <a:r>
              <a:rPr lang="en-US" altLang="en-US" dirty="0">
                <a:latin typeface="Times New Roman" panose="02020603050405020304" pitchFamily="18" charset="0"/>
                <a:cs typeface="Times New Roman" panose="02020603050405020304" pitchFamily="18" charset="0"/>
              </a:rPr>
              <a:t> for use in glycolysis.</a:t>
            </a:r>
          </a:p>
        </p:txBody>
      </p:sp>
      <p:sp>
        <p:nvSpPr>
          <p:cNvPr id="4" name="Rectangle 3"/>
          <p:cNvSpPr txBox="1">
            <a:spLocks noChangeArrowheads="1"/>
          </p:cNvSpPr>
          <p:nvPr/>
        </p:nvSpPr>
        <p:spPr>
          <a:xfrm>
            <a:off x="416170" y="3418444"/>
            <a:ext cx="11221329" cy="26482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latin typeface="Times New Roman" panose="02020603050405020304" pitchFamily="18" charset="0"/>
                <a:cs typeface="Times New Roman" panose="02020603050405020304" pitchFamily="18" charset="0"/>
              </a:rPr>
              <a:t>Animals add extracted electrons to pyruvate forming lactate.</a:t>
            </a:r>
          </a:p>
          <a:p>
            <a:pPr lvl="1" algn="just"/>
            <a:r>
              <a:rPr lang="en-US" altLang="en-US" dirty="0">
                <a:latin typeface="Times New Roman" panose="02020603050405020304" pitchFamily="18" charset="0"/>
                <a:cs typeface="Times New Roman" panose="02020603050405020304" pitchFamily="18" charset="0"/>
              </a:rPr>
              <a:t>Reversible when oxygen becomes available.</a:t>
            </a:r>
          </a:p>
          <a:p>
            <a:pPr lvl="1" algn="just"/>
            <a:r>
              <a:rPr lang="en-US" altLang="en-US" dirty="0">
                <a:latin typeface="Times New Roman" panose="02020603050405020304" pitchFamily="18" charset="0"/>
                <a:cs typeface="Times New Roman" panose="02020603050405020304" pitchFamily="18" charset="0"/>
              </a:rPr>
              <a:t>Muscle fatigue</a:t>
            </a:r>
          </a:p>
          <a:p>
            <a:pPr algn="just"/>
            <a:r>
              <a:rPr lang="en-US" altLang="en-US" sz="2400" dirty="0">
                <a:latin typeface="Times New Roman" panose="02020603050405020304" pitchFamily="18" charset="0"/>
                <a:cs typeface="Times New Roman" panose="02020603050405020304" pitchFamily="18" charset="0"/>
              </a:rPr>
              <a:t>Yeasts, single-celled fungi, produce ethanol.</a:t>
            </a:r>
          </a:p>
          <a:p>
            <a:pPr lvl="1" algn="just"/>
            <a:r>
              <a:rPr lang="en-US" altLang="en-US" dirty="0">
                <a:latin typeface="Times New Roman" panose="02020603050405020304" pitchFamily="18" charset="0"/>
                <a:cs typeface="Times New Roman" panose="02020603050405020304" pitchFamily="18" charset="0"/>
              </a:rPr>
              <a:t>Present in wine &amp; beer.</a:t>
            </a:r>
          </a:p>
          <a:p>
            <a:pPr lvl="1" algn="just"/>
            <a:r>
              <a:rPr lang="en-US" altLang="en-US" b="1" dirty="0">
                <a:solidFill>
                  <a:schemeClr val="folHlink"/>
                </a:solidFill>
                <a:latin typeface="Times New Roman" panose="02020603050405020304" pitchFamily="18" charset="0"/>
                <a:cs typeface="Times New Roman" panose="02020603050405020304" pitchFamily="18" charset="0"/>
              </a:rPr>
              <a:t>Alcoholic fermentation</a:t>
            </a:r>
            <a:endParaRPr lang="en-US" altLang="en-US" dirty="0">
              <a:latin typeface="Times New Roman" panose="02020603050405020304" pitchFamily="18" charset="0"/>
              <a:cs typeface="Times New Roman" panose="02020603050405020304" pitchFamily="18" charset="0"/>
            </a:endParaRPr>
          </a:p>
        </p:txBody>
      </p:sp>
      <p:pic>
        <p:nvPicPr>
          <p:cNvPr id="5" name="Picture 6" descr="04_16"/>
          <p:cNvPicPr>
            <a:picLocks noChangeAspect="1" noChangeArrowheads="1"/>
          </p:cNvPicPr>
          <p:nvPr/>
        </p:nvPicPr>
        <p:blipFill rotWithShape="1">
          <a:blip r:embed="rId3">
            <a:extLst>
              <a:ext uri="{28A0092B-C50C-407E-A947-70E740481C1C}">
                <a14:useLocalDpi xmlns:a14="http://schemas.microsoft.com/office/drawing/2010/main" val="0"/>
              </a:ext>
            </a:extLst>
          </a:blip>
          <a:srcRect t="4180"/>
          <a:stretch/>
        </p:blipFill>
        <p:spPr bwMode="auto">
          <a:xfrm>
            <a:off x="8251920" y="3513405"/>
            <a:ext cx="3725623" cy="3196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142193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r="7298" b="13093"/>
          <a:stretch/>
        </p:blipFill>
        <p:spPr>
          <a:xfrm>
            <a:off x="494421" y="557502"/>
            <a:ext cx="9031716" cy="5568875"/>
          </a:xfrm>
          <a:prstGeom prst="rect">
            <a:avLst/>
          </a:prstGeom>
        </p:spPr>
      </p:pic>
      <p:sp>
        <p:nvSpPr>
          <p:cNvPr id="3" name="TextBox 2"/>
          <p:cNvSpPr txBox="1"/>
          <p:nvPr/>
        </p:nvSpPr>
        <p:spPr>
          <a:xfrm>
            <a:off x="494421" y="6173471"/>
            <a:ext cx="8908886" cy="369332"/>
          </a:xfrm>
          <a:prstGeom prst="rect">
            <a:avLst/>
          </a:prstGeom>
          <a:noFill/>
        </p:spPr>
        <p:txBody>
          <a:bodyPr wrap="square" rtlCol="0">
            <a:spAutoFit/>
          </a:bodyPr>
          <a:lstStyle/>
          <a:p>
            <a:r>
              <a:rPr lang="en-US" dirty="0"/>
              <a:t>Many of the activated carriers are coenzymes that are derived from water-soluble vitamins.</a:t>
            </a:r>
          </a:p>
        </p:txBody>
      </p:sp>
      <p:sp>
        <p:nvSpPr>
          <p:cNvPr id="4" name="Rectangle 3"/>
          <p:cNvSpPr/>
          <p:nvPr/>
        </p:nvSpPr>
        <p:spPr>
          <a:xfrm>
            <a:off x="494421" y="168116"/>
            <a:ext cx="6066084" cy="523220"/>
          </a:xfrm>
          <a:prstGeom prst="rect">
            <a:avLst/>
          </a:prstGeom>
        </p:spPr>
        <p:txBody>
          <a:bodyPr wrap="none">
            <a:spAutoFit/>
          </a:bodyPr>
          <a:lstStyle/>
          <a:p>
            <a:r>
              <a:rPr lang="en-US" sz="2800" b="1" dirty="0">
                <a:solidFill>
                  <a:srgbClr val="D5483A"/>
                </a:solidFill>
                <a:latin typeface="Times New Roman" panose="02020603050405020304" pitchFamily="18" charset="0"/>
              </a:rPr>
              <a:t>Some activated carriers in metabolism</a:t>
            </a:r>
            <a:endParaRPr lang="en-US" sz="2800" dirty="0"/>
          </a:p>
        </p:txBody>
      </p:sp>
    </p:spTree>
    <p:extLst>
      <p:ext uri="{BB962C8B-B14F-4D97-AF65-F5344CB8AC3E}">
        <p14:creationId xmlns:p14="http://schemas.microsoft.com/office/powerpoint/2010/main" val="9686821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56599" y="633490"/>
            <a:ext cx="7567092" cy="2449686"/>
          </a:xfrm>
          <a:prstGeom prst="rect">
            <a:avLst/>
          </a:prstGeom>
        </p:spPr>
      </p:pic>
      <p:sp>
        <p:nvSpPr>
          <p:cNvPr id="4" name="Rectangle 3"/>
          <p:cNvSpPr/>
          <p:nvPr/>
        </p:nvSpPr>
        <p:spPr>
          <a:xfrm>
            <a:off x="656599" y="131101"/>
            <a:ext cx="5445080" cy="461665"/>
          </a:xfrm>
          <a:prstGeom prst="rect">
            <a:avLst/>
          </a:prstGeom>
        </p:spPr>
        <p:txBody>
          <a:bodyPr wrap="none">
            <a:spAutoFit/>
          </a:bodyPr>
          <a:lstStyle/>
          <a:p>
            <a:r>
              <a:rPr lang="en-US" sz="2400" dirty="0">
                <a:solidFill>
                  <a:srgbClr val="FF0000"/>
                </a:solidFill>
                <a:latin typeface="Times New Roman" panose="02020603050405020304" pitchFamily="18" charset="0"/>
                <a:cs typeface="Times New Roman" panose="02020603050405020304" pitchFamily="18" charset="0"/>
              </a:rPr>
              <a:t>Types of chemical reactions in metabolism</a:t>
            </a:r>
          </a:p>
        </p:txBody>
      </p:sp>
      <p:sp>
        <p:nvSpPr>
          <p:cNvPr id="5" name="Rectangle 4"/>
          <p:cNvSpPr/>
          <p:nvPr/>
        </p:nvSpPr>
        <p:spPr>
          <a:xfrm>
            <a:off x="588360" y="2811642"/>
            <a:ext cx="10739281" cy="830997"/>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Addition or removal of functional groups Addition of functional groups to double bonds or their removal to form double bonds</a:t>
            </a:r>
          </a:p>
        </p:txBody>
      </p:sp>
      <p:pic>
        <p:nvPicPr>
          <p:cNvPr id="6" name="Picture 5"/>
          <p:cNvPicPr>
            <a:picLocks noChangeAspect="1"/>
          </p:cNvPicPr>
          <p:nvPr/>
        </p:nvPicPr>
        <p:blipFill>
          <a:blip r:embed="rId3"/>
          <a:stretch>
            <a:fillRect/>
          </a:stretch>
        </p:blipFill>
        <p:spPr>
          <a:xfrm>
            <a:off x="588360" y="3714311"/>
            <a:ext cx="2546157" cy="1974909"/>
          </a:xfrm>
          <a:prstGeom prst="rect">
            <a:avLst/>
          </a:prstGeom>
        </p:spPr>
      </p:pic>
      <p:sp>
        <p:nvSpPr>
          <p:cNvPr id="7" name="Rectangle 6"/>
          <p:cNvSpPr/>
          <p:nvPr/>
        </p:nvSpPr>
        <p:spPr>
          <a:xfrm>
            <a:off x="656599" y="5689221"/>
            <a:ext cx="10602804"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Energy Charge Regulates Metabolism. High concentrations of ATP inhibit the relative rates of a typical ATP-generating (catabolic) pathway and stimulate the typical ATP-utilizing (anabolic) pathway.</a:t>
            </a:r>
          </a:p>
        </p:txBody>
      </p:sp>
    </p:spTree>
    <p:extLst>
      <p:ext uri="{BB962C8B-B14F-4D97-AF65-F5344CB8AC3E}">
        <p14:creationId xmlns:p14="http://schemas.microsoft.com/office/powerpoint/2010/main" val="2673677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106488" y="1121094"/>
            <a:ext cx="8229600" cy="5225411"/>
          </a:xfrm>
        </p:spPr>
        <p:txBody>
          <a:bodyPr>
            <a:normAutofit/>
          </a:bodyPr>
          <a:lstStyle/>
          <a:p>
            <a:pPr>
              <a:lnSpc>
                <a:spcPct val="90000"/>
              </a:lnSpc>
            </a:pPr>
            <a:r>
              <a:rPr lang="en-US" altLang="en-US" dirty="0"/>
              <a:t>Samples ( soil samples from relevant sources)</a:t>
            </a:r>
          </a:p>
          <a:p>
            <a:pPr>
              <a:lnSpc>
                <a:spcPct val="90000"/>
              </a:lnSpc>
            </a:pPr>
            <a:endParaRPr lang="en-US" altLang="en-US" dirty="0"/>
          </a:p>
          <a:p>
            <a:pPr>
              <a:lnSpc>
                <a:spcPct val="90000"/>
              </a:lnSpc>
            </a:pPr>
            <a:r>
              <a:rPr lang="en-US" altLang="en-US" dirty="0"/>
              <a:t>1 gram of sample mixed with 10 ml of saline</a:t>
            </a:r>
          </a:p>
          <a:p>
            <a:pPr>
              <a:lnSpc>
                <a:spcPct val="90000"/>
              </a:lnSpc>
              <a:buFontTx/>
              <a:buNone/>
            </a:pPr>
            <a:endParaRPr lang="en-US" altLang="en-US" dirty="0"/>
          </a:p>
          <a:p>
            <a:pPr>
              <a:lnSpc>
                <a:spcPct val="90000"/>
              </a:lnSpc>
            </a:pPr>
            <a:r>
              <a:rPr lang="en-US" altLang="en-US" dirty="0"/>
              <a:t>Vortexed and incubated for 15 min</a:t>
            </a:r>
          </a:p>
          <a:p>
            <a:pPr>
              <a:lnSpc>
                <a:spcPct val="90000"/>
              </a:lnSpc>
              <a:buFontTx/>
              <a:buNone/>
            </a:pPr>
            <a:endParaRPr lang="en-US" altLang="en-US" dirty="0"/>
          </a:p>
          <a:p>
            <a:pPr>
              <a:lnSpc>
                <a:spcPct val="90000"/>
              </a:lnSpc>
            </a:pPr>
            <a:r>
              <a:rPr lang="en-US" altLang="en-US" dirty="0"/>
              <a:t> From this 1 ml taken in </a:t>
            </a:r>
            <a:r>
              <a:rPr lang="en-US" altLang="en-US" dirty="0" err="1"/>
              <a:t>eppendorf</a:t>
            </a:r>
            <a:r>
              <a:rPr lang="en-US" altLang="en-US" dirty="0"/>
              <a:t> and serial dilution was done </a:t>
            </a:r>
            <a:r>
              <a:rPr lang="en-US" altLang="en-US" dirty="0" err="1"/>
              <a:t>upto</a:t>
            </a:r>
            <a:r>
              <a:rPr lang="en-US" altLang="en-US" dirty="0"/>
              <a:t> 10</a:t>
            </a:r>
            <a:r>
              <a:rPr lang="en-US" altLang="en-US" baseline="30000" dirty="0"/>
              <a:t>6</a:t>
            </a:r>
            <a:r>
              <a:rPr lang="en-US" altLang="en-US" dirty="0"/>
              <a:t> </a:t>
            </a:r>
          </a:p>
          <a:p>
            <a:pPr>
              <a:lnSpc>
                <a:spcPct val="90000"/>
              </a:lnSpc>
              <a:buFontTx/>
              <a:buNone/>
            </a:pPr>
            <a:r>
              <a:rPr lang="en-US" altLang="en-US" dirty="0"/>
              <a:t> </a:t>
            </a:r>
          </a:p>
          <a:p>
            <a:pPr>
              <a:lnSpc>
                <a:spcPct val="90000"/>
              </a:lnSpc>
            </a:pPr>
            <a:r>
              <a:rPr lang="en-US" altLang="en-US" dirty="0"/>
              <a:t>100 micro liters from it spread plated</a:t>
            </a:r>
          </a:p>
        </p:txBody>
      </p:sp>
      <p:sp>
        <p:nvSpPr>
          <p:cNvPr id="72707" name="Rectangle 3"/>
          <p:cNvSpPr>
            <a:spLocks noChangeArrowheads="1"/>
          </p:cNvSpPr>
          <p:nvPr/>
        </p:nvSpPr>
        <p:spPr bwMode="auto">
          <a:xfrm>
            <a:off x="1106488" y="6201555"/>
            <a:ext cx="29352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en-US" dirty="0">
                <a:latin typeface="Arial" panose="020B0604020202020204" pitchFamily="34" charset="0"/>
              </a:rPr>
              <a:t>Incubated at 30 </a:t>
            </a:r>
            <a:r>
              <a:rPr lang="en-US" altLang="en-US" baseline="30000" dirty="0">
                <a:latin typeface="Arial" panose="020B0604020202020204" pitchFamily="34" charset="0"/>
              </a:rPr>
              <a:t>o</a:t>
            </a:r>
            <a:r>
              <a:rPr lang="en-US" altLang="en-US" dirty="0">
                <a:latin typeface="Arial" panose="020B0604020202020204" pitchFamily="34" charset="0"/>
              </a:rPr>
              <a:t>C, pH – 7 </a:t>
            </a:r>
          </a:p>
        </p:txBody>
      </p:sp>
      <p:sp>
        <p:nvSpPr>
          <p:cNvPr id="72708" name="Line 4"/>
          <p:cNvSpPr>
            <a:spLocks noChangeShapeType="1"/>
          </p:cNvSpPr>
          <p:nvPr/>
        </p:nvSpPr>
        <p:spPr bwMode="auto">
          <a:xfrm>
            <a:off x="3200400" y="1828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09" name="Line 5"/>
          <p:cNvSpPr>
            <a:spLocks noChangeShapeType="1"/>
          </p:cNvSpPr>
          <p:nvPr/>
        </p:nvSpPr>
        <p:spPr bwMode="auto">
          <a:xfrm>
            <a:off x="3200400" y="2819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0" name="Line 6"/>
          <p:cNvSpPr>
            <a:spLocks noChangeShapeType="1"/>
          </p:cNvSpPr>
          <p:nvPr/>
        </p:nvSpPr>
        <p:spPr bwMode="auto">
          <a:xfrm>
            <a:off x="3200400" y="37338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1" name="Line 7"/>
          <p:cNvSpPr>
            <a:spLocks noChangeShapeType="1"/>
          </p:cNvSpPr>
          <p:nvPr/>
        </p:nvSpPr>
        <p:spPr bwMode="auto">
          <a:xfrm>
            <a:off x="3200400" y="5105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1"/>
          <p:cNvSpPr/>
          <p:nvPr/>
        </p:nvSpPr>
        <p:spPr>
          <a:xfrm>
            <a:off x="701779" y="253809"/>
            <a:ext cx="6608860" cy="590931"/>
          </a:xfrm>
          <a:prstGeom prst="rect">
            <a:avLst/>
          </a:prstGeom>
        </p:spPr>
        <p:txBody>
          <a:bodyPr wrap="none">
            <a:spAutoFit/>
          </a:bodyPr>
          <a:lstStyle/>
          <a:p>
            <a:pPr>
              <a:lnSpc>
                <a:spcPct val="90000"/>
              </a:lnSpc>
              <a:buFontTx/>
              <a:buNone/>
            </a:pPr>
            <a:r>
              <a:rPr lang="en-US" altLang="en-US" sz="3600" b="1" dirty="0"/>
              <a:t>Isolation of fungal microorganism</a:t>
            </a:r>
            <a:endParaRPr lang="en-US" altLang="en-US" sz="3600" dirty="0"/>
          </a:p>
        </p:txBody>
      </p:sp>
    </p:spTree>
    <p:extLst>
      <p:ext uri="{BB962C8B-B14F-4D97-AF65-F5344CB8AC3E}">
        <p14:creationId xmlns:p14="http://schemas.microsoft.com/office/powerpoint/2010/main" val="3385224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medicalbiochemistrypage.org/images/cor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282" y="231936"/>
            <a:ext cx="6596917" cy="501467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6325" y="5604528"/>
            <a:ext cx="11723078" cy="1015663"/>
          </a:xfrm>
          <a:prstGeom prst="rect">
            <a:avLst/>
          </a:prstGeom>
        </p:spPr>
        <p:txBody>
          <a:bodyPr wrap="square">
            <a:spAutoFit/>
          </a:bodyPr>
          <a:lstStyle/>
          <a:p>
            <a:pPr algn="just"/>
            <a:r>
              <a:rPr lang="en-US" sz="2000" dirty="0">
                <a:latin typeface="Times New Roman" panose="02020603050405020304" pitchFamily="18" charset="0"/>
                <a:cs typeface="Times New Roman" panose="02020603050405020304" pitchFamily="18" charset="0"/>
              </a:rPr>
              <a:t>The </a:t>
            </a:r>
            <a:r>
              <a:rPr lang="en-US" sz="2000" b="1" dirty="0">
                <a:latin typeface="Times New Roman" panose="02020603050405020304" pitchFamily="18" charset="0"/>
                <a:cs typeface="Times New Roman" panose="02020603050405020304" pitchFamily="18" charset="0"/>
              </a:rPr>
              <a:t>Cori cycle</a:t>
            </a:r>
            <a:r>
              <a:rPr lang="en-US" sz="2000" dirty="0">
                <a:latin typeface="Times New Roman" panose="02020603050405020304" pitchFamily="18" charset="0"/>
                <a:cs typeface="Times New Roman" panose="02020603050405020304" pitchFamily="18" charset="0"/>
              </a:rPr>
              <a:t> (also known as Lactic acid </a:t>
            </a:r>
            <a:r>
              <a:rPr lang="en-US" sz="2000" b="1" dirty="0">
                <a:latin typeface="Times New Roman" panose="02020603050405020304" pitchFamily="18" charset="0"/>
                <a:cs typeface="Times New Roman" panose="02020603050405020304" pitchFamily="18" charset="0"/>
              </a:rPr>
              <a:t>cycle</a:t>
            </a:r>
            <a:r>
              <a:rPr lang="en-US" sz="2000" dirty="0">
                <a:latin typeface="Times New Roman" panose="02020603050405020304" pitchFamily="18" charset="0"/>
                <a:cs typeface="Times New Roman" panose="02020603050405020304" pitchFamily="18" charset="0"/>
              </a:rPr>
              <a:t>), refers to the metabolic pathway in which </a:t>
            </a:r>
            <a:r>
              <a:rPr lang="en-US" sz="2000" b="1" dirty="0">
                <a:latin typeface="Times New Roman" panose="02020603050405020304" pitchFamily="18" charset="0"/>
                <a:cs typeface="Times New Roman" panose="02020603050405020304" pitchFamily="18" charset="0"/>
              </a:rPr>
              <a:t>lactate produced by anaerobic glycolysis </a:t>
            </a:r>
            <a:r>
              <a:rPr lang="en-US" sz="2000" dirty="0">
                <a:latin typeface="Times New Roman" panose="02020603050405020304" pitchFamily="18" charset="0"/>
                <a:cs typeface="Times New Roman" panose="02020603050405020304" pitchFamily="18" charset="0"/>
              </a:rPr>
              <a:t>in the muscles moves to the liver and is converted to glucose, which then returns to the muscles and is metabolized back to lactate.</a:t>
            </a:r>
          </a:p>
        </p:txBody>
      </p:sp>
      <p:sp>
        <p:nvSpPr>
          <p:cNvPr id="4" name="Rectangle 3"/>
          <p:cNvSpPr/>
          <p:nvPr/>
        </p:nvSpPr>
        <p:spPr>
          <a:xfrm>
            <a:off x="312969" y="231936"/>
            <a:ext cx="2802370"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Lactic acid cycle </a:t>
            </a:r>
            <a:endParaRPr lang="en-US" sz="2800" b="1" dirty="0"/>
          </a:p>
        </p:txBody>
      </p:sp>
      <p:sp>
        <p:nvSpPr>
          <p:cNvPr id="6" name="Rectangle 5"/>
          <p:cNvSpPr/>
          <p:nvPr/>
        </p:nvSpPr>
        <p:spPr>
          <a:xfrm>
            <a:off x="8987572" y="231936"/>
            <a:ext cx="2941831"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Assignment detail pathways</a:t>
            </a:r>
            <a:endParaRPr lang="en-US" b="1" dirty="0"/>
          </a:p>
        </p:txBody>
      </p:sp>
    </p:spTree>
    <p:extLst>
      <p:ext uri="{BB962C8B-B14F-4D97-AF65-F5344CB8AC3E}">
        <p14:creationId xmlns:p14="http://schemas.microsoft.com/office/powerpoint/2010/main" val="3959862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09432" y="789295"/>
            <a:ext cx="10317707" cy="925773"/>
          </a:xfrm>
        </p:spPr>
        <p:txBody>
          <a:bodyPr>
            <a:normAutofit/>
          </a:bodyPr>
          <a:lstStyle/>
          <a:p>
            <a:pPr>
              <a:lnSpc>
                <a:spcPct val="70000"/>
              </a:lnSpc>
            </a:pPr>
            <a:r>
              <a:rPr lang="en-US" altLang="en-US" sz="3200" b="1" dirty="0">
                <a:latin typeface="+mn-lt"/>
              </a:rPr>
              <a:t>L-asparaginase  screening from fungal strains</a:t>
            </a:r>
            <a:r>
              <a:rPr lang="en-US" altLang="en-US" sz="5400" b="1" dirty="0">
                <a:latin typeface="+mn-lt"/>
              </a:rPr>
              <a:t> </a:t>
            </a:r>
            <a:r>
              <a:rPr lang="en-US" altLang="en-US" sz="2000" b="1" dirty="0">
                <a:latin typeface="+mn-lt"/>
              </a:rPr>
              <a:t>(Gulati et al., 1997)</a:t>
            </a:r>
            <a:endParaRPr lang="en-US" altLang="en-US" sz="3200" b="1" dirty="0">
              <a:latin typeface="+mn-lt"/>
            </a:endParaRPr>
          </a:p>
        </p:txBody>
      </p:sp>
      <p:sp>
        <p:nvSpPr>
          <p:cNvPr id="49155" name="Rectangle 3"/>
          <p:cNvSpPr>
            <a:spLocks noGrp="1" noChangeArrowheads="1"/>
          </p:cNvSpPr>
          <p:nvPr>
            <p:ph type="body" idx="1"/>
          </p:nvPr>
        </p:nvSpPr>
        <p:spPr>
          <a:xfrm>
            <a:off x="409432" y="1715068"/>
            <a:ext cx="11232107" cy="4003343"/>
          </a:xfrm>
          <a:ln>
            <a:solidFill>
              <a:srgbClr val="666699"/>
            </a:solidFill>
            <a:miter lim="800000"/>
            <a:headEnd/>
            <a:tailEnd/>
          </a:ln>
        </p:spPr>
        <p:txBody>
          <a:bodyPr/>
          <a:lstStyle/>
          <a:p>
            <a:pPr>
              <a:lnSpc>
                <a:spcPct val="80000"/>
              </a:lnSpc>
            </a:pPr>
            <a:endParaRPr lang="en-US" altLang="en-US" sz="2400" dirty="0"/>
          </a:p>
          <a:p>
            <a:pPr algn="just">
              <a:lnSpc>
                <a:spcPct val="80000"/>
              </a:lnSpc>
            </a:pPr>
            <a:r>
              <a:rPr lang="en-US" altLang="en-US" dirty="0"/>
              <a:t>L-asparaginase production is accompanied by increase in pH of the culture filtrates</a:t>
            </a:r>
          </a:p>
          <a:p>
            <a:pPr algn="just">
              <a:lnSpc>
                <a:spcPct val="80000"/>
              </a:lnSpc>
              <a:buFontTx/>
              <a:buNone/>
            </a:pPr>
            <a:r>
              <a:rPr lang="en-US" altLang="en-US" dirty="0"/>
              <a:t>      (ammonia is released as asparagine is hydrolyzed) </a:t>
            </a:r>
          </a:p>
          <a:p>
            <a:pPr algn="just">
              <a:lnSpc>
                <a:spcPct val="80000"/>
              </a:lnSpc>
            </a:pPr>
            <a:r>
              <a:rPr lang="en-US" altLang="en-US" dirty="0"/>
              <a:t>pH indicator phenol red is incorporated in the medium containing asparginine (as sole nitrogen source)</a:t>
            </a:r>
          </a:p>
          <a:p>
            <a:pPr algn="just">
              <a:lnSpc>
                <a:spcPct val="80000"/>
              </a:lnSpc>
            </a:pPr>
            <a:r>
              <a:rPr lang="en-US" altLang="en-US" dirty="0"/>
              <a:t>Phenol red at acidic pH is yellow and  at alkaline pH is pink</a:t>
            </a:r>
          </a:p>
          <a:p>
            <a:pPr algn="just">
              <a:lnSpc>
                <a:spcPct val="80000"/>
              </a:lnSpc>
            </a:pPr>
            <a:r>
              <a:rPr lang="en-US" altLang="en-US" dirty="0"/>
              <a:t>Pink zones are formed around microbial colonies producing L-asparaginase</a:t>
            </a:r>
            <a:endParaRPr lang="en-US" altLang="en-US" sz="2000" b="1" dirty="0"/>
          </a:p>
        </p:txBody>
      </p:sp>
      <p:sp>
        <p:nvSpPr>
          <p:cNvPr id="3" name="Rectangle 2"/>
          <p:cNvSpPr/>
          <p:nvPr/>
        </p:nvSpPr>
        <p:spPr>
          <a:xfrm>
            <a:off x="409432" y="204520"/>
            <a:ext cx="2943367" cy="584775"/>
          </a:xfrm>
          <a:prstGeom prst="rect">
            <a:avLst/>
          </a:prstGeom>
        </p:spPr>
        <p:txBody>
          <a:bodyPr wrap="square">
            <a:spAutoFit/>
          </a:bodyPr>
          <a:lstStyle/>
          <a:p>
            <a:r>
              <a:rPr lang="en-US" altLang="en-US" sz="3200" b="1" dirty="0">
                <a:solidFill>
                  <a:srgbClr val="FF0000"/>
                </a:solidFill>
                <a:effectLst>
                  <a:outerShdw blurRad="38100" dist="38100" dir="2700000" algn="tl">
                    <a:srgbClr val="000000"/>
                  </a:outerShdw>
                </a:effectLst>
                <a:latin typeface="Times New Roman" panose="02020603050405020304" pitchFamily="18" charset="0"/>
                <a:cs typeface="Times New Roman" panose="02020603050405020304" pitchFamily="18" charset="0"/>
              </a:rPr>
              <a:t>PLATE ASSAY</a:t>
            </a:r>
            <a:endParaRPr lang="en-US" dirty="0"/>
          </a:p>
        </p:txBody>
      </p:sp>
    </p:spTree>
    <p:extLst>
      <p:ext uri="{BB962C8B-B14F-4D97-AF65-F5344CB8AC3E}">
        <p14:creationId xmlns:p14="http://schemas.microsoft.com/office/powerpoint/2010/main" val="3637182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Starting plat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023" y="1110563"/>
            <a:ext cx="5100673" cy="4163814"/>
          </a:xfrm>
          <a:prstGeom prst="rect">
            <a:avLst/>
          </a:prstGeom>
          <a:noFill/>
          <a:extLst>
            <a:ext uri="{909E8E84-426E-40DD-AFC4-6F175D3DCCD1}">
              <a14:hiddenFill xmlns:a14="http://schemas.microsoft.com/office/drawing/2010/main">
                <a:solidFill>
                  <a:srgbClr val="FFFFFF"/>
                </a:solidFill>
              </a14:hiddenFill>
            </a:ext>
          </a:extLst>
        </p:spPr>
      </p:pic>
      <p:sp>
        <p:nvSpPr>
          <p:cNvPr id="10246" name="Text Box 6"/>
          <p:cNvSpPr txBox="1">
            <a:spLocks noChangeArrowheads="1"/>
          </p:cNvSpPr>
          <p:nvPr/>
        </p:nvSpPr>
        <p:spPr bwMode="auto">
          <a:xfrm>
            <a:off x="1460311" y="217228"/>
            <a:ext cx="87932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sz="2400" b="1" dirty="0">
                <a:latin typeface="Times New Roman" panose="02020603050405020304" pitchFamily="18" charset="0"/>
                <a:cs typeface="Times New Roman" panose="02020603050405020304" pitchFamily="18" charset="0"/>
              </a:rPr>
              <a:t>Asparaginase screening with asparagine and with out asparagine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3791" y="1110563"/>
            <a:ext cx="5369635" cy="4027228"/>
          </a:xfrm>
          <a:prstGeom prst="rect">
            <a:avLst/>
          </a:prstGeom>
        </p:spPr>
      </p:pic>
      <p:sp>
        <p:nvSpPr>
          <p:cNvPr id="3" name="Rectangle 2"/>
          <p:cNvSpPr/>
          <p:nvPr/>
        </p:nvSpPr>
        <p:spPr>
          <a:xfrm>
            <a:off x="515617" y="5833575"/>
            <a:ext cx="1056701" cy="369332"/>
          </a:xfrm>
          <a:prstGeom prst="rect">
            <a:avLst/>
          </a:prstGeom>
        </p:spPr>
        <p:txBody>
          <a:bodyPr wrap="none">
            <a:spAutoFit/>
          </a:bodyPr>
          <a:lstStyle/>
          <a:p>
            <a:pPr algn="ctr"/>
            <a:r>
              <a:rPr lang="en-US" altLang="en-US" b="1" dirty="0">
                <a:latin typeface="Times New Roman" panose="02020603050405020304" pitchFamily="18" charset="0"/>
                <a:cs typeface="Times New Roman" panose="02020603050405020304" pitchFamily="18" charset="0"/>
              </a:rPr>
              <a:t>Example</a:t>
            </a:r>
            <a:endParaRPr lang="en-US" dirty="0"/>
          </a:p>
        </p:txBody>
      </p:sp>
    </p:spTree>
    <p:extLst>
      <p:ext uri="{BB962C8B-B14F-4D97-AF65-F5344CB8AC3E}">
        <p14:creationId xmlns:p14="http://schemas.microsoft.com/office/powerpoint/2010/main" val="1882188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body" idx="1"/>
          </p:nvPr>
        </p:nvSpPr>
        <p:spPr>
          <a:xfrm>
            <a:off x="791570" y="370768"/>
            <a:ext cx="10768084" cy="5893558"/>
          </a:xfrm>
          <a:gradFill rotWithShape="1">
            <a:gsLst>
              <a:gs pos="0">
                <a:srgbClr val="FFFFCC"/>
              </a:gs>
              <a:gs pos="50000">
                <a:srgbClr val="FFFFCC">
                  <a:gamma/>
                  <a:tint val="0"/>
                  <a:invGamma/>
                </a:srgbClr>
              </a:gs>
              <a:gs pos="100000">
                <a:srgbClr val="FFFFCC"/>
              </a:gs>
            </a:gsLst>
            <a:lin ang="5400000" scaled="1"/>
          </a:gradFill>
        </p:spPr>
        <p:txBody>
          <a:bodyPr>
            <a:normAutofit/>
          </a:bodyPr>
          <a:lstStyle/>
          <a:p>
            <a:pPr>
              <a:lnSpc>
                <a:spcPct val="80000"/>
              </a:lnSpc>
              <a:buFontTx/>
              <a:buNone/>
            </a:pPr>
            <a:r>
              <a:rPr lang="en-US" altLang="en-US" b="1" dirty="0"/>
              <a:t>Lacto-phenol staining</a:t>
            </a:r>
            <a:r>
              <a:rPr lang="en-US" altLang="en-US" sz="2000" b="1" dirty="0"/>
              <a:t> : (Amann.J,1896)</a:t>
            </a:r>
          </a:p>
          <a:p>
            <a:pPr>
              <a:lnSpc>
                <a:spcPct val="80000"/>
              </a:lnSpc>
              <a:buFontTx/>
              <a:buNone/>
            </a:pPr>
            <a:r>
              <a:rPr lang="en-US" altLang="en-US" sz="2000" b="1" dirty="0"/>
              <a:t> </a:t>
            </a:r>
          </a:p>
          <a:p>
            <a:pPr>
              <a:lnSpc>
                <a:spcPct val="80000"/>
              </a:lnSpc>
              <a:buFontTx/>
              <a:buNone/>
            </a:pPr>
            <a:r>
              <a:rPr lang="en-US" altLang="en-US" sz="2000" b="1" dirty="0"/>
              <a:t>                        Phenol (pure crystals)…………10 g</a:t>
            </a:r>
          </a:p>
          <a:p>
            <a:pPr>
              <a:lnSpc>
                <a:spcPct val="80000"/>
              </a:lnSpc>
              <a:buFontTx/>
              <a:buNone/>
            </a:pPr>
            <a:r>
              <a:rPr lang="en-US" altLang="en-US" sz="2000" b="1" dirty="0"/>
              <a:t>                        Lactic acid (syrup, s.g.1.21)…..10 g</a:t>
            </a:r>
          </a:p>
          <a:p>
            <a:pPr>
              <a:lnSpc>
                <a:spcPct val="80000"/>
              </a:lnSpc>
              <a:buFontTx/>
              <a:buNone/>
            </a:pPr>
            <a:r>
              <a:rPr lang="en-US" altLang="en-US" sz="2000" b="1" dirty="0"/>
              <a:t>                        Glycerol (pure)…………………..20 g</a:t>
            </a:r>
          </a:p>
          <a:p>
            <a:pPr>
              <a:lnSpc>
                <a:spcPct val="80000"/>
              </a:lnSpc>
              <a:buFontTx/>
              <a:buNone/>
            </a:pPr>
            <a:r>
              <a:rPr lang="en-US" altLang="en-US" sz="2000" b="1" dirty="0"/>
              <a:t>                        Distilled water…………………...10 g</a:t>
            </a:r>
          </a:p>
          <a:p>
            <a:pPr>
              <a:lnSpc>
                <a:spcPct val="80000"/>
              </a:lnSpc>
              <a:buFontTx/>
              <a:buNone/>
            </a:pPr>
            <a:endParaRPr lang="en-US" altLang="en-US" sz="2000" b="1" dirty="0"/>
          </a:p>
          <a:p>
            <a:pPr>
              <a:lnSpc>
                <a:spcPct val="80000"/>
              </a:lnSpc>
              <a:buFontTx/>
              <a:buNone/>
            </a:pPr>
            <a:r>
              <a:rPr lang="en-US" altLang="en-US" sz="2000" b="1" dirty="0"/>
              <a:t>Procedure:</a:t>
            </a:r>
          </a:p>
          <a:p>
            <a:pPr>
              <a:lnSpc>
                <a:spcPct val="160000"/>
              </a:lnSpc>
            </a:pPr>
            <a:r>
              <a:rPr lang="en-US" altLang="en-US" sz="1800" b="1" dirty="0"/>
              <a:t>Lacto phenol is readily prepared by warming the phenol with the water until dissolved and then adding the lactic acid and glycerol.</a:t>
            </a:r>
          </a:p>
          <a:p>
            <a:pPr>
              <a:lnSpc>
                <a:spcPct val="80000"/>
              </a:lnSpc>
              <a:buFontTx/>
              <a:buNone/>
            </a:pPr>
            <a:endParaRPr lang="en-US" altLang="en-US" sz="1800" b="1" dirty="0"/>
          </a:p>
          <a:p>
            <a:pPr>
              <a:lnSpc>
                <a:spcPct val="80000"/>
              </a:lnSpc>
              <a:buFontTx/>
              <a:buNone/>
            </a:pPr>
            <a:r>
              <a:rPr lang="en-US" altLang="en-US" sz="2000" b="1" dirty="0"/>
              <a:t>Lacto-phenol advantage:</a:t>
            </a:r>
          </a:p>
          <a:p>
            <a:pPr>
              <a:lnSpc>
                <a:spcPct val="80000"/>
              </a:lnSpc>
            </a:pPr>
            <a:r>
              <a:rPr lang="en-US" altLang="en-US" sz="1800" b="1" dirty="0"/>
              <a:t>For mounting medium it rarely causes shrinkage or swelling of the cells of most fungi</a:t>
            </a:r>
          </a:p>
          <a:p>
            <a:pPr>
              <a:lnSpc>
                <a:spcPct val="80000"/>
              </a:lnSpc>
            </a:pPr>
            <a:r>
              <a:rPr lang="en-US" altLang="en-US" sz="1800" b="1" dirty="0"/>
              <a:t>It has no tendency to evaporate and preparations are reasonable permanent.</a:t>
            </a:r>
          </a:p>
          <a:p>
            <a:pPr>
              <a:lnSpc>
                <a:spcPct val="80000"/>
              </a:lnSpc>
              <a:buFontTx/>
              <a:buNone/>
            </a:pPr>
            <a:endParaRPr lang="en-US" altLang="en-US" sz="1800" b="1" dirty="0"/>
          </a:p>
          <a:p>
            <a:pPr>
              <a:lnSpc>
                <a:spcPct val="80000"/>
              </a:lnSpc>
              <a:buFontTx/>
              <a:buNone/>
            </a:pPr>
            <a:endParaRPr lang="en-US" altLang="en-US" sz="1600" b="1" dirty="0"/>
          </a:p>
          <a:p>
            <a:pPr>
              <a:lnSpc>
                <a:spcPct val="80000"/>
              </a:lnSpc>
              <a:buFontTx/>
              <a:buNone/>
            </a:pPr>
            <a:endParaRPr lang="en-US" altLang="en-US" sz="1400" b="1" dirty="0"/>
          </a:p>
        </p:txBody>
      </p:sp>
      <p:sp>
        <p:nvSpPr>
          <p:cNvPr id="70659" name="Text Box 3"/>
          <p:cNvSpPr txBox="1">
            <a:spLocks noChangeArrowheads="1"/>
          </p:cNvSpPr>
          <p:nvPr/>
        </p:nvSpPr>
        <p:spPr bwMode="auto">
          <a:xfrm>
            <a:off x="1828800" y="6368534"/>
            <a:ext cx="8382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dirty="0"/>
              <a:t> Identification of fungal strains: Smith’s Introduction to Industrial Mycology</a:t>
            </a:r>
          </a:p>
        </p:txBody>
      </p:sp>
    </p:spTree>
    <p:extLst>
      <p:ext uri="{BB962C8B-B14F-4D97-AF65-F5344CB8AC3E}">
        <p14:creationId xmlns:p14="http://schemas.microsoft.com/office/powerpoint/2010/main" val="2454885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2"/>
          <p:cNvGraphicFramePr>
            <a:graphicFrameLocks noChangeAspect="1"/>
          </p:cNvGraphicFramePr>
          <p:nvPr/>
        </p:nvGraphicFramePr>
        <p:xfrm>
          <a:off x="2247900" y="228600"/>
          <a:ext cx="2247900" cy="1670050"/>
        </p:xfrm>
        <a:graphic>
          <a:graphicData uri="http://schemas.openxmlformats.org/presentationml/2006/ole">
            <mc:AlternateContent xmlns:mc="http://schemas.openxmlformats.org/markup-compatibility/2006">
              <mc:Choice xmlns:v="urn:schemas-microsoft-com:vml" Requires="v">
                <p:oleObj spid="_x0000_s1238" r:id="rId4" imgW="19885714" imgH="14761905" progId="MSPhotoEd.3">
                  <p:embed/>
                </p:oleObj>
              </mc:Choice>
              <mc:Fallback>
                <p:oleObj r:id="rId4" imgW="19885714" imgH="14761905"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7900" y="228600"/>
                        <a:ext cx="2247900" cy="1670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0899" name="Picture 3" descr="S3051-40X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24600" y="185738"/>
            <a:ext cx="2324100" cy="1719262"/>
          </a:xfrm>
          <a:prstGeom prst="rect">
            <a:avLst/>
          </a:prstGeom>
          <a:noFill/>
          <a:extLst>
            <a:ext uri="{909E8E84-426E-40DD-AFC4-6F175D3DCCD1}">
              <a14:hiddenFill xmlns:a14="http://schemas.microsoft.com/office/drawing/2010/main">
                <a:solidFill>
                  <a:srgbClr val="FFFFFF"/>
                </a:solidFill>
              </a14:hiddenFill>
            </a:ext>
          </a:extLst>
        </p:spPr>
      </p:pic>
      <p:pic>
        <p:nvPicPr>
          <p:cNvPr id="80900" name="Picture 4" descr="S3052-40X_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24600" y="2133600"/>
            <a:ext cx="24003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0901" name="Picture 5" descr="S4051-40X_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09800" y="2133600"/>
            <a:ext cx="2286000" cy="1854200"/>
          </a:xfrm>
          <a:prstGeom prst="rect">
            <a:avLst/>
          </a:prstGeom>
          <a:noFill/>
          <a:extLst>
            <a:ext uri="{909E8E84-426E-40DD-AFC4-6F175D3DCCD1}">
              <a14:hiddenFill xmlns:a14="http://schemas.microsoft.com/office/drawing/2010/main">
                <a:solidFill>
                  <a:srgbClr val="FFFFFF"/>
                </a:solidFill>
              </a14:hiddenFill>
            </a:ext>
          </a:extLst>
        </p:spPr>
      </p:pic>
      <p:pic>
        <p:nvPicPr>
          <p:cNvPr id="80902" name="Picture 6" descr="S1052-40X_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33600" y="4343401"/>
            <a:ext cx="2362200" cy="1749425"/>
          </a:xfrm>
          <a:prstGeom prst="rect">
            <a:avLst/>
          </a:prstGeom>
          <a:noFill/>
          <a:extLst>
            <a:ext uri="{909E8E84-426E-40DD-AFC4-6F175D3DCCD1}">
              <a14:hiddenFill xmlns:a14="http://schemas.microsoft.com/office/drawing/2010/main">
                <a:solidFill>
                  <a:srgbClr val="FFFFFF"/>
                </a:solidFill>
              </a14:hiddenFill>
            </a:ext>
          </a:extLst>
        </p:spPr>
      </p:pic>
      <p:pic>
        <p:nvPicPr>
          <p:cNvPr id="80903" name="Picture 7" descr="S1052-40X_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286500" y="4191000"/>
            <a:ext cx="2476500" cy="1981200"/>
          </a:xfrm>
          <a:prstGeom prst="rect">
            <a:avLst/>
          </a:prstGeom>
          <a:noFill/>
          <a:extLst>
            <a:ext uri="{909E8E84-426E-40DD-AFC4-6F175D3DCCD1}">
              <a14:hiddenFill xmlns:a14="http://schemas.microsoft.com/office/drawing/2010/main">
                <a:solidFill>
                  <a:srgbClr val="FFFFFF"/>
                </a:solidFill>
              </a14:hiddenFill>
            </a:ext>
          </a:extLst>
        </p:spPr>
      </p:pic>
      <p:sp>
        <p:nvSpPr>
          <p:cNvPr id="80904" name="Text Box 8"/>
          <p:cNvSpPr txBox="1">
            <a:spLocks noChangeArrowheads="1"/>
          </p:cNvSpPr>
          <p:nvPr/>
        </p:nvSpPr>
        <p:spPr bwMode="auto">
          <a:xfrm>
            <a:off x="4572000" y="4953000"/>
            <a:ext cx="14478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rPr>
              <a:t>A.fumigatus_20x</a:t>
            </a:r>
          </a:p>
        </p:txBody>
      </p:sp>
      <p:sp>
        <p:nvSpPr>
          <p:cNvPr id="80905" name="Text Box 9"/>
          <p:cNvSpPr txBox="1">
            <a:spLocks noChangeArrowheads="1"/>
          </p:cNvSpPr>
          <p:nvPr/>
        </p:nvSpPr>
        <p:spPr bwMode="auto">
          <a:xfrm>
            <a:off x="4495800" y="1066800"/>
            <a:ext cx="1295400" cy="342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cs typeface="Times New Roman" panose="02020603050405020304" pitchFamily="18" charset="0"/>
              </a:rPr>
              <a:t>Trichoderma species_20x</a:t>
            </a:r>
            <a:endParaRPr lang="en-US" altLang="en-US" sz="1200" b="1" i="1">
              <a:latin typeface="Arial" panose="020B0604020202020204" pitchFamily="34" charset="0"/>
            </a:endParaRPr>
          </a:p>
        </p:txBody>
      </p:sp>
      <p:sp>
        <p:nvSpPr>
          <p:cNvPr id="80906" name="Text Box 10"/>
          <p:cNvSpPr txBox="1">
            <a:spLocks noChangeArrowheads="1"/>
          </p:cNvSpPr>
          <p:nvPr/>
        </p:nvSpPr>
        <p:spPr bwMode="auto">
          <a:xfrm>
            <a:off x="4648200" y="2819400"/>
            <a:ext cx="14478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cs typeface="Times New Roman" panose="02020603050405020304" pitchFamily="18" charset="0"/>
              </a:rPr>
              <a:t>Byssochhlamys species_20x</a:t>
            </a:r>
            <a:endParaRPr lang="en-US" altLang="en-US" sz="1200" b="1" i="1">
              <a:latin typeface="Arial" panose="020B0604020202020204" pitchFamily="34" charset="0"/>
            </a:endParaRPr>
          </a:p>
        </p:txBody>
      </p:sp>
      <p:sp>
        <p:nvSpPr>
          <p:cNvPr id="80907" name="Rectangle 11"/>
          <p:cNvSpPr>
            <a:spLocks noChangeArrowheads="1"/>
          </p:cNvSpPr>
          <p:nvPr/>
        </p:nvSpPr>
        <p:spPr bwMode="auto">
          <a:xfrm>
            <a:off x="2819400" y="10366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Arial" panose="020B0604020202020204" pitchFamily="34" charset="0"/>
            </a:endParaRPr>
          </a:p>
        </p:txBody>
      </p:sp>
      <p:sp>
        <p:nvSpPr>
          <p:cNvPr id="80908" name="Rectangle 12"/>
          <p:cNvSpPr>
            <a:spLocks noChangeArrowheads="1"/>
          </p:cNvSpPr>
          <p:nvPr/>
        </p:nvSpPr>
        <p:spPr bwMode="auto">
          <a:xfrm>
            <a:off x="-4343400" y="11128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Arial" panose="020B0604020202020204" pitchFamily="34" charset="0"/>
            </a:endParaRPr>
          </a:p>
        </p:txBody>
      </p:sp>
      <p:sp>
        <p:nvSpPr>
          <p:cNvPr id="80909" name="Rectangle 13"/>
          <p:cNvSpPr>
            <a:spLocks noChangeArrowheads="1"/>
          </p:cNvSpPr>
          <p:nvPr/>
        </p:nvSpPr>
        <p:spPr bwMode="auto">
          <a:xfrm>
            <a:off x="2781300" y="1201739"/>
            <a:ext cx="1841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br>
              <a:rPr lang="en-US" altLang="en-US" sz="1100">
                <a:latin typeface="Arial" panose="020B0604020202020204" pitchFamily="34" charset="0"/>
              </a:rPr>
            </a:br>
            <a:endParaRPr lang="en-US" altLang="en-US">
              <a:latin typeface="Arial" panose="020B0604020202020204" pitchFamily="34" charset="0"/>
            </a:endParaRPr>
          </a:p>
          <a:p>
            <a:pPr eaLnBrk="0" hangingPunct="0"/>
            <a:endParaRPr lang="en-US" altLang="en-US">
              <a:latin typeface="Arial" panose="020B0604020202020204" pitchFamily="34" charset="0"/>
            </a:endParaRPr>
          </a:p>
        </p:txBody>
      </p:sp>
      <p:sp>
        <p:nvSpPr>
          <p:cNvPr id="80910" name="Rectangle 14"/>
          <p:cNvSpPr>
            <a:spLocks noChangeArrowheads="1"/>
          </p:cNvSpPr>
          <p:nvPr/>
        </p:nvSpPr>
        <p:spPr bwMode="auto">
          <a:xfrm>
            <a:off x="2743200" y="15700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Arial" panose="020B0604020202020204" pitchFamily="34" charset="0"/>
            </a:endParaRPr>
          </a:p>
        </p:txBody>
      </p:sp>
      <p:sp>
        <p:nvSpPr>
          <p:cNvPr id="80911" name="Rectangle 15"/>
          <p:cNvSpPr>
            <a:spLocks noChangeArrowheads="1"/>
          </p:cNvSpPr>
          <p:nvPr/>
        </p:nvSpPr>
        <p:spPr bwMode="auto">
          <a:xfrm>
            <a:off x="2781300" y="2011364"/>
            <a:ext cx="1841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br>
              <a:rPr lang="en-US" altLang="en-US" sz="1100">
                <a:latin typeface="Arial" panose="020B0604020202020204" pitchFamily="34" charset="0"/>
              </a:rPr>
            </a:br>
            <a:endParaRPr lang="en-US" altLang="en-US">
              <a:latin typeface="Arial" panose="020B0604020202020204" pitchFamily="34" charset="0"/>
            </a:endParaRPr>
          </a:p>
          <a:p>
            <a:pPr eaLnBrk="0" hangingPunct="0"/>
            <a:endParaRPr lang="en-US" altLang="en-US">
              <a:latin typeface="Arial" panose="020B0604020202020204" pitchFamily="34" charset="0"/>
            </a:endParaRPr>
          </a:p>
        </p:txBody>
      </p:sp>
      <p:sp>
        <p:nvSpPr>
          <p:cNvPr id="80912" name="Rectangle 16"/>
          <p:cNvSpPr>
            <a:spLocks noChangeArrowheads="1"/>
          </p:cNvSpPr>
          <p:nvPr/>
        </p:nvSpPr>
        <p:spPr bwMode="auto">
          <a:xfrm>
            <a:off x="2781300" y="2820988"/>
            <a:ext cx="184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Arial" panose="020B0604020202020204" pitchFamily="34" charset="0"/>
            </a:endParaRPr>
          </a:p>
          <a:p>
            <a:pPr eaLnBrk="0" hangingPunct="0"/>
            <a:endParaRPr lang="en-US" altLang="en-US">
              <a:latin typeface="Arial" panose="020B0604020202020204" pitchFamily="34" charset="0"/>
            </a:endParaRPr>
          </a:p>
        </p:txBody>
      </p:sp>
      <p:sp>
        <p:nvSpPr>
          <p:cNvPr id="80913" name="Rectangle 17"/>
          <p:cNvSpPr>
            <a:spLocks noChangeArrowheads="1"/>
          </p:cNvSpPr>
          <p:nvPr/>
        </p:nvSpPr>
        <p:spPr bwMode="auto">
          <a:xfrm>
            <a:off x="2781301" y="32776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altLang="en-US">
              <a:latin typeface="Arial" panose="020B0604020202020204" pitchFamily="34" charset="0"/>
            </a:endParaRPr>
          </a:p>
        </p:txBody>
      </p:sp>
      <p:sp>
        <p:nvSpPr>
          <p:cNvPr id="80914" name="Text Box 18"/>
          <p:cNvSpPr txBox="1">
            <a:spLocks noChangeArrowheads="1"/>
          </p:cNvSpPr>
          <p:nvPr/>
        </p:nvSpPr>
        <p:spPr bwMode="auto">
          <a:xfrm>
            <a:off x="8915400" y="4800600"/>
            <a:ext cx="1524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rPr>
              <a:t>A.fumigatus_40x</a:t>
            </a:r>
          </a:p>
          <a:p>
            <a:endParaRPr lang="en-US" altLang="en-US" sz="1200">
              <a:latin typeface="Arial" panose="020B0604020202020204" pitchFamily="34" charset="0"/>
            </a:endParaRPr>
          </a:p>
        </p:txBody>
      </p:sp>
      <p:sp>
        <p:nvSpPr>
          <p:cNvPr id="80915" name="Text Box 19"/>
          <p:cNvSpPr txBox="1">
            <a:spLocks noChangeArrowheads="1"/>
          </p:cNvSpPr>
          <p:nvPr/>
        </p:nvSpPr>
        <p:spPr bwMode="auto">
          <a:xfrm>
            <a:off x="9067800" y="2743200"/>
            <a:ext cx="1295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cs typeface="Times New Roman" panose="02020603050405020304" pitchFamily="18" charset="0"/>
              </a:rPr>
              <a:t>Cladosporium species_20x</a:t>
            </a:r>
            <a:endParaRPr lang="en-US" altLang="en-US" b="1" i="1">
              <a:latin typeface="Arial" panose="020B0604020202020204" pitchFamily="34" charset="0"/>
            </a:endParaRPr>
          </a:p>
        </p:txBody>
      </p:sp>
      <p:sp>
        <p:nvSpPr>
          <p:cNvPr id="80916" name="Text Box 20"/>
          <p:cNvSpPr txBox="1">
            <a:spLocks noChangeArrowheads="1"/>
          </p:cNvSpPr>
          <p:nvPr/>
        </p:nvSpPr>
        <p:spPr bwMode="auto">
          <a:xfrm>
            <a:off x="8991600" y="990600"/>
            <a:ext cx="1143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rPr>
              <a:t>Trichoderma species_40x</a:t>
            </a:r>
          </a:p>
          <a:p>
            <a:pPr eaLnBrk="0" hangingPunct="0"/>
            <a:endParaRPr lang="en-US" altLang="en-US" sz="1200" b="1">
              <a:latin typeface="Arial" panose="020B0604020202020204" pitchFamily="34" charset="0"/>
            </a:endParaRPr>
          </a:p>
        </p:txBody>
      </p:sp>
      <p:sp>
        <p:nvSpPr>
          <p:cNvPr id="80917" name="Text Box 21"/>
          <p:cNvSpPr txBox="1">
            <a:spLocks noChangeArrowheads="1"/>
          </p:cNvSpPr>
          <p:nvPr/>
        </p:nvSpPr>
        <p:spPr bwMode="auto">
          <a:xfrm>
            <a:off x="3048000" y="6324600"/>
            <a:ext cx="60960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600" b="1">
                <a:latin typeface="Arial" panose="020B0604020202020204" pitchFamily="34" charset="0"/>
              </a:rPr>
              <a:t>Smith’s Introduction to Industrial Mycology-Seventh Edition</a:t>
            </a:r>
          </a:p>
        </p:txBody>
      </p:sp>
    </p:spTree>
    <p:extLst>
      <p:ext uri="{BB962C8B-B14F-4D97-AF65-F5344CB8AC3E}">
        <p14:creationId xmlns:p14="http://schemas.microsoft.com/office/powerpoint/2010/main" val="3306348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anim calcmode="lin" valueType="num">
                                      <p:cBhvr>
                                        <p:cTn id="7" dur="500" fill="hold"/>
                                        <p:tgtEl>
                                          <p:spTgt spid="80898"/>
                                        </p:tgtEl>
                                        <p:attrNameLst>
                                          <p:attrName>ppt_w</p:attrName>
                                        </p:attrNameLst>
                                      </p:cBhvr>
                                      <p:tavLst>
                                        <p:tav tm="0">
                                          <p:val>
                                            <p:fltVal val="0"/>
                                          </p:val>
                                        </p:tav>
                                        <p:tav tm="100000">
                                          <p:val>
                                            <p:strVal val="#ppt_w"/>
                                          </p:val>
                                        </p:tav>
                                      </p:tavLst>
                                    </p:anim>
                                    <p:anim calcmode="lin" valueType="num">
                                      <p:cBhvr>
                                        <p:cTn id="8" dur="500" fill="hold"/>
                                        <p:tgtEl>
                                          <p:spTgt spid="80898"/>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80899"/>
                                        </p:tgtEl>
                                        <p:attrNameLst>
                                          <p:attrName>style.visibility</p:attrName>
                                        </p:attrNameLst>
                                      </p:cBhvr>
                                      <p:to>
                                        <p:strVal val="visible"/>
                                      </p:to>
                                    </p:set>
                                    <p:anim calcmode="lin" valueType="num">
                                      <p:cBhvr>
                                        <p:cTn id="13" dur="500" fill="hold"/>
                                        <p:tgtEl>
                                          <p:spTgt spid="80899"/>
                                        </p:tgtEl>
                                        <p:attrNameLst>
                                          <p:attrName>ppt_w</p:attrName>
                                        </p:attrNameLst>
                                      </p:cBhvr>
                                      <p:tavLst>
                                        <p:tav tm="0">
                                          <p:val>
                                            <p:fltVal val="0"/>
                                          </p:val>
                                        </p:tav>
                                        <p:tav tm="100000">
                                          <p:val>
                                            <p:strVal val="#ppt_w"/>
                                          </p:val>
                                        </p:tav>
                                      </p:tavLst>
                                    </p:anim>
                                    <p:anim calcmode="lin" valueType="num">
                                      <p:cBhvr>
                                        <p:cTn id="14" dur="500" fill="hold"/>
                                        <p:tgtEl>
                                          <p:spTgt spid="80899"/>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80901"/>
                                        </p:tgtEl>
                                        <p:attrNameLst>
                                          <p:attrName>style.visibility</p:attrName>
                                        </p:attrNameLst>
                                      </p:cBhvr>
                                      <p:to>
                                        <p:strVal val="visible"/>
                                      </p:to>
                                    </p:set>
                                    <p:anim calcmode="lin" valueType="num">
                                      <p:cBhvr>
                                        <p:cTn id="19" dur="500" fill="hold"/>
                                        <p:tgtEl>
                                          <p:spTgt spid="80901"/>
                                        </p:tgtEl>
                                        <p:attrNameLst>
                                          <p:attrName>ppt_w</p:attrName>
                                        </p:attrNameLst>
                                      </p:cBhvr>
                                      <p:tavLst>
                                        <p:tav tm="0">
                                          <p:val>
                                            <p:fltVal val="0"/>
                                          </p:val>
                                        </p:tav>
                                        <p:tav tm="100000">
                                          <p:val>
                                            <p:strVal val="#ppt_w"/>
                                          </p:val>
                                        </p:tav>
                                      </p:tavLst>
                                    </p:anim>
                                    <p:anim calcmode="lin" valueType="num">
                                      <p:cBhvr>
                                        <p:cTn id="20" dur="500" fill="hold"/>
                                        <p:tgtEl>
                                          <p:spTgt spid="80901"/>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80900"/>
                                        </p:tgtEl>
                                        <p:attrNameLst>
                                          <p:attrName>style.visibility</p:attrName>
                                        </p:attrNameLst>
                                      </p:cBhvr>
                                      <p:to>
                                        <p:strVal val="visible"/>
                                      </p:to>
                                    </p:set>
                                    <p:anim calcmode="lin" valueType="num">
                                      <p:cBhvr>
                                        <p:cTn id="25" dur="500" fill="hold"/>
                                        <p:tgtEl>
                                          <p:spTgt spid="80900"/>
                                        </p:tgtEl>
                                        <p:attrNameLst>
                                          <p:attrName>ppt_w</p:attrName>
                                        </p:attrNameLst>
                                      </p:cBhvr>
                                      <p:tavLst>
                                        <p:tav tm="0">
                                          <p:val>
                                            <p:fltVal val="0"/>
                                          </p:val>
                                        </p:tav>
                                        <p:tav tm="100000">
                                          <p:val>
                                            <p:strVal val="#ppt_w"/>
                                          </p:val>
                                        </p:tav>
                                      </p:tavLst>
                                    </p:anim>
                                    <p:anim calcmode="lin" valueType="num">
                                      <p:cBhvr>
                                        <p:cTn id="26" dur="500" fill="hold"/>
                                        <p:tgtEl>
                                          <p:spTgt spid="80900"/>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80902"/>
                                        </p:tgtEl>
                                        <p:attrNameLst>
                                          <p:attrName>style.visibility</p:attrName>
                                        </p:attrNameLst>
                                      </p:cBhvr>
                                      <p:to>
                                        <p:strVal val="visible"/>
                                      </p:to>
                                    </p:set>
                                    <p:anim calcmode="lin" valueType="num">
                                      <p:cBhvr>
                                        <p:cTn id="31" dur="500" fill="hold"/>
                                        <p:tgtEl>
                                          <p:spTgt spid="80902"/>
                                        </p:tgtEl>
                                        <p:attrNameLst>
                                          <p:attrName>ppt_w</p:attrName>
                                        </p:attrNameLst>
                                      </p:cBhvr>
                                      <p:tavLst>
                                        <p:tav tm="0">
                                          <p:val>
                                            <p:fltVal val="0"/>
                                          </p:val>
                                        </p:tav>
                                        <p:tav tm="100000">
                                          <p:val>
                                            <p:strVal val="#ppt_w"/>
                                          </p:val>
                                        </p:tav>
                                      </p:tavLst>
                                    </p:anim>
                                    <p:anim calcmode="lin" valueType="num">
                                      <p:cBhvr>
                                        <p:cTn id="32" dur="500" fill="hold"/>
                                        <p:tgtEl>
                                          <p:spTgt spid="80902"/>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80903"/>
                                        </p:tgtEl>
                                        <p:attrNameLst>
                                          <p:attrName>style.visibility</p:attrName>
                                        </p:attrNameLst>
                                      </p:cBhvr>
                                      <p:to>
                                        <p:strVal val="visible"/>
                                      </p:to>
                                    </p:set>
                                    <p:anim calcmode="lin" valueType="num">
                                      <p:cBhvr>
                                        <p:cTn id="37" dur="500" fill="hold"/>
                                        <p:tgtEl>
                                          <p:spTgt spid="80903"/>
                                        </p:tgtEl>
                                        <p:attrNameLst>
                                          <p:attrName>ppt_w</p:attrName>
                                        </p:attrNameLst>
                                      </p:cBhvr>
                                      <p:tavLst>
                                        <p:tav tm="0">
                                          <p:val>
                                            <p:fltVal val="0"/>
                                          </p:val>
                                        </p:tav>
                                        <p:tav tm="100000">
                                          <p:val>
                                            <p:strVal val="#ppt_w"/>
                                          </p:val>
                                        </p:tav>
                                      </p:tavLst>
                                    </p:anim>
                                    <p:anim calcmode="lin" valueType="num">
                                      <p:cBhvr>
                                        <p:cTn id="38" dur="500" fill="hold"/>
                                        <p:tgtEl>
                                          <p:spTgt spid="8090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S4051-40X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4100" y="152400"/>
            <a:ext cx="23622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7" name="Picture 3" descr="S4052-0-40X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5600" y="152400"/>
            <a:ext cx="24384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8" name="Picture 4" descr="S4052-0-40X_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24100" y="2286001"/>
            <a:ext cx="22860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5" descr="S4053-0-20X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43700" y="2362201"/>
            <a:ext cx="2400300" cy="178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descr="S4053-0-40X_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86000" y="4419600"/>
            <a:ext cx="24003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1" name="Picture 7" descr="S4121-0-20X_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3700" y="4419600"/>
            <a:ext cx="2400300"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2" name="Text Box 8"/>
          <p:cNvSpPr txBox="1">
            <a:spLocks noChangeArrowheads="1"/>
          </p:cNvSpPr>
          <p:nvPr/>
        </p:nvSpPr>
        <p:spPr bwMode="auto">
          <a:xfrm>
            <a:off x="4724400" y="914400"/>
            <a:ext cx="1524000" cy="381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rPr>
              <a:t>Byssochhlamys species_40x</a:t>
            </a:r>
          </a:p>
        </p:txBody>
      </p:sp>
      <p:sp>
        <p:nvSpPr>
          <p:cNvPr id="82953" name="Text Box 9"/>
          <p:cNvSpPr txBox="1">
            <a:spLocks noChangeArrowheads="1"/>
          </p:cNvSpPr>
          <p:nvPr/>
        </p:nvSpPr>
        <p:spPr bwMode="auto">
          <a:xfrm>
            <a:off x="9220200" y="762000"/>
            <a:ext cx="14478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Arial" panose="020B0604020202020204" pitchFamily="34" charset="0"/>
              <a:cs typeface="Times New Roman" panose="02020603050405020304" pitchFamily="18" charset="0"/>
            </a:endParaRPr>
          </a:p>
          <a:p>
            <a:pPr eaLnBrk="0" hangingPunct="0"/>
            <a:r>
              <a:rPr lang="en-US" altLang="en-US" sz="1200" b="1" i="1">
                <a:latin typeface="Arial" panose="020B0604020202020204" pitchFamily="34" charset="0"/>
              </a:rPr>
              <a:t>A.fumigatus_20x</a:t>
            </a:r>
          </a:p>
        </p:txBody>
      </p:sp>
      <p:sp>
        <p:nvSpPr>
          <p:cNvPr id="82954" name="Text Box 10"/>
          <p:cNvSpPr txBox="1">
            <a:spLocks noChangeArrowheads="1"/>
          </p:cNvSpPr>
          <p:nvPr/>
        </p:nvSpPr>
        <p:spPr bwMode="auto">
          <a:xfrm>
            <a:off x="9372600" y="2743200"/>
            <a:ext cx="11430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Arial" panose="020B0604020202020204" pitchFamily="34" charset="0"/>
              <a:cs typeface="Times New Roman" panose="02020603050405020304" pitchFamily="18" charset="0"/>
            </a:endParaRPr>
          </a:p>
          <a:p>
            <a:pPr eaLnBrk="0" hangingPunct="0"/>
            <a:r>
              <a:rPr lang="en-US" altLang="en-US" sz="1200" b="1" i="1">
                <a:latin typeface="Arial" panose="020B0604020202020204" pitchFamily="34" charset="0"/>
              </a:rPr>
              <a:t>A.Niger</a:t>
            </a:r>
            <a:r>
              <a:rPr lang="en-US" altLang="en-US" sz="1200" b="1">
                <a:latin typeface="Arial" panose="020B0604020202020204" pitchFamily="34" charset="0"/>
              </a:rPr>
              <a:t>_20x</a:t>
            </a:r>
          </a:p>
        </p:txBody>
      </p:sp>
      <p:sp>
        <p:nvSpPr>
          <p:cNvPr id="82955" name="Text Box 11"/>
          <p:cNvSpPr txBox="1">
            <a:spLocks noChangeArrowheads="1"/>
          </p:cNvSpPr>
          <p:nvPr/>
        </p:nvSpPr>
        <p:spPr bwMode="auto">
          <a:xfrm>
            <a:off x="9372600" y="4876800"/>
            <a:ext cx="11430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Arial" panose="020B0604020202020204" pitchFamily="34" charset="0"/>
              <a:cs typeface="Times New Roman" panose="02020603050405020304" pitchFamily="18" charset="0"/>
            </a:endParaRPr>
          </a:p>
          <a:p>
            <a:pPr eaLnBrk="0" hangingPunct="0"/>
            <a:r>
              <a:rPr lang="en-US" altLang="en-US" sz="1200" b="1">
                <a:latin typeface="Arial" panose="020B0604020202020204" pitchFamily="34" charset="0"/>
                <a:cs typeface="Times New Roman" panose="02020603050405020304" pitchFamily="18" charset="0"/>
              </a:rPr>
              <a:t>A.niger_40x</a:t>
            </a:r>
            <a:endParaRPr lang="en-US" altLang="en-US" b="1">
              <a:latin typeface="Arial" panose="020B0604020202020204" pitchFamily="34" charset="0"/>
            </a:endParaRPr>
          </a:p>
        </p:txBody>
      </p:sp>
      <p:sp>
        <p:nvSpPr>
          <p:cNvPr id="82956" name="Text Box 12"/>
          <p:cNvSpPr txBox="1">
            <a:spLocks noChangeArrowheads="1"/>
          </p:cNvSpPr>
          <p:nvPr/>
        </p:nvSpPr>
        <p:spPr bwMode="auto">
          <a:xfrm>
            <a:off x="4800600" y="2819400"/>
            <a:ext cx="14478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1200">
              <a:latin typeface="Arial" panose="020B0604020202020204" pitchFamily="34" charset="0"/>
              <a:cs typeface="Times New Roman" panose="02020603050405020304" pitchFamily="18" charset="0"/>
            </a:endParaRPr>
          </a:p>
          <a:p>
            <a:pPr eaLnBrk="0" hangingPunct="0"/>
            <a:r>
              <a:rPr lang="en-US" altLang="en-US" sz="1200" b="1" i="1">
                <a:latin typeface="Arial" panose="020B0604020202020204" pitchFamily="34" charset="0"/>
              </a:rPr>
              <a:t>A.fumigatu</a:t>
            </a:r>
            <a:r>
              <a:rPr lang="en-US" altLang="en-US" sz="1200" b="1">
                <a:latin typeface="Arial" panose="020B0604020202020204" pitchFamily="34" charset="0"/>
              </a:rPr>
              <a:t>s_40x</a:t>
            </a:r>
          </a:p>
        </p:txBody>
      </p:sp>
      <p:sp>
        <p:nvSpPr>
          <p:cNvPr id="82957" name="Text Box 13"/>
          <p:cNvSpPr txBox="1">
            <a:spLocks noChangeArrowheads="1"/>
          </p:cNvSpPr>
          <p:nvPr/>
        </p:nvSpPr>
        <p:spPr bwMode="auto">
          <a:xfrm>
            <a:off x="4953000" y="5105400"/>
            <a:ext cx="1143000" cy="457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200" b="1" i="1">
                <a:latin typeface="Arial" panose="020B0604020202020204" pitchFamily="34" charset="0"/>
                <a:cs typeface="Times New Roman" panose="02020603050405020304" pitchFamily="18" charset="0"/>
              </a:rPr>
              <a:t>A.niger_20x</a:t>
            </a:r>
          </a:p>
        </p:txBody>
      </p:sp>
      <p:sp>
        <p:nvSpPr>
          <p:cNvPr id="82958" name="Rectangle 14"/>
          <p:cNvSpPr>
            <a:spLocks noChangeArrowheads="1"/>
          </p:cNvSpPr>
          <p:nvPr/>
        </p:nvSpPr>
        <p:spPr bwMode="auto">
          <a:xfrm>
            <a:off x="2746375" y="6415088"/>
            <a:ext cx="669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b="1">
                <a:latin typeface="Arial" panose="020B0604020202020204" pitchFamily="34" charset="0"/>
              </a:rPr>
              <a:t>Smith’s Introduction to Industrial Mycology-Seventh Edition</a:t>
            </a:r>
          </a:p>
        </p:txBody>
      </p:sp>
    </p:spTree>
    <p:extLst>
      <p:ext uri="{BB962C8B-B14F-4D97-AF65-F5344CB8AC3E}">
        <p14:creationId xmlns:p14="http://schemas.microsoft.com/office/powerpoint/2010/main" val="4281564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p:cTn id="7" dur="500" fill="hold"/>
                                        <p:tgtEl>
                                          <p:spTgt spid="82946"/>
                                        </p:tgtEl>
                                        <p:attrNameLst>
                                          <p:attrName>ppt_w</p:attrName>
                                        </p:attrNameLst>
                                      </p:cBhvr>
                                      <p:tavLst>
                                        <p:tav tm="0">
                                          <p:val>
                                            <p:fltVal val="0"/>
                                          </p:val>
                                        </p:tav>
                                        <p:tav tm="100000">
                                          <p:val>
                                            <p:strVal val="#ppt_w"/>
                                          </p:val>
                                        </p:tav>
                                      </p:tavLst>
                                    </p:anim>
                                    <p:anim calcmode="lin" valueType="num">
                                      <p:cBhvr>
                                        <p:cTn id="8" dur="500" fill="hold"/>
                                        <p:tgtEl>
                                          <p:spTgt spid="82946"/>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82947"/>
                                        </p:tgtEl>
                                        <p:attrNameLst>
                                          <p:attrName>style.visibility</p:attrName>
                                        </p:attrNameLst>
                                      </p:cBhvr>
                                      <p:to>
                                        <p:strVal val="visible"/>
                                      </p:to>
                                    </p:set>
                                    <p:anim calcmode="lin" valueType="num">
                                      <p:cBhvr>
                                        <p:cTn id="13" dur="500" fill="hold"/>
                                        <p:tgtEl>
                                          <p:spTgt spid="82947"/>
                                        </p:tgtEl>
                                        <p:attrNameLst>
                                          <p:attrName>ppt_w</p:attrName>
                                        </p:attrNameLst>
                                      </p:cBhvr>
                                      <p:tavLst>
                                        <p:tav tm="0">
                                          <p:val>
                                            <p:fltVal val="0"/>
                                          </p:val>
                                        </p:tav>
                                        <p:tav tm="100000">
                                          <p:val>
                                            <p:strVal val="#ppt_w"/>
                                          </p:val>
                                        </p:tav>
                                      </p:tavLst>
                                    </p:anim>
                                    <p:anim calcmode="lin" valueType="num">
                                      <p:cBhvr>
                                        <p:cTn id="14" dur="500" fill="hold"/>
                                        <p:tgtEl>
                                          <p:spTgt spid="82947"/>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82948"/>
                                        </p:tgtEl>
                                        <p:attrNameLst>
                                          <p:attrName>style.visibility</p:attrName>
                                        </p:attrNameLst>
                                      </p:cBhvr>
                                      <p:to>
                                        <p:strVal val="visible"/>
                                      </p:to>
                                    </p:set>
                                    <p:anim calcmode="lin" valueType="num">
                                      <p:cBhvr>
                                        <p:cTn id="19" dur="500" fill="hold"/>
                                        <p:tgtEl>
                                          <p:spTgt spid="82948"/>
                                        </p:tgtEl>
                                        <p:attrNameLst>
                                          <p:attrName>ppt_w</p:attrName>
                                        </p:attrNameLst>
                                      </p:cBhvr>
                                      <p:tavLst>
                                        <p:tav tm="0">
                                          <p:val>
                                            <p:fltVal val="0"/>
                                          </p:val>
                                        </p:tav>
                                        <p:tav tm="100000">
                                          <p:val>
                                            <p:strVal val="#ppt_w"/>
                                          </p:val>
                                        </p:tav>
                                      </p:tavLst>
                                    </p:anim>
                                    <p:anim calcmode="lin" valueType="num">
                                      <p:cBhvr>
                                        <p:cTn id="20" dur="500" fill="hold"/>
                                        <p:tgtEl>
                                          <p:spTgt spid="82948"/>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82949"/>
                                        </p:tgtEl>
                                        <p:attrNameLst>
                                          <p:attrName>style.visibility</p:attrName>
                                        </p:attrNameLst>
                                      </p:cBhvr>
                                      <p:to>
                                        <p:strVal val="visible"/>
                                      </p:to>
                                    </p:set>
                                    <p:anim calcmode="lin" valueType="num">
                                      <p:cBhvr>
                                        <p:cTn id="25" dur="500" fill="hold"/>
                                        <p:tgtEl>
                                          <p:spTgt spid="82949"/>
                                        </p:tgtEl>
                                        <p:attrNameLst>
                                          <p:attrName>ppt_w</p:attrName>
                                        </p:attrNameLst>
                                      </p:cBhvr>
                                      <p:tavLst>
                                        <p:tav tm="0">
                                          <p:val>
                                            <p:fltVal val="0"/>
                                          </p:val>
                                        </p:tav>
                                        <p:tav tm="100000">
                                          <p:val>
                                            <p:strVal val="#ppt_w"/>
                                          </p:val>
                                        </p:tav>
                                      </p:tavLst>
                                    </p:anim>
                                    <p:anim calcmode="lin" valueType="num">
                                      <p:cBhvr>
                                        <p:cTn id="26" dur="500" fill="hold"/>
                                        <p:tgtEl>
                                          <p:spTgt spid="82949"/>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82950"/>
                                        </p:tgtEl>
                                        <p:attrNameLst>
                                          <p:attrName>style.visibility</p:attrName>
                                        </p:attrNameLst>
                                      </p:cBhvr>
                                      <p:to>
                                        <p:strVal val="visible"/>
                                      </p:to>
                                    </p:set>
                                    <p:anim calcmode="lin" valueType="num">
                                      <p:cBhvr>
                                        <p:cTn id="31" dur="500" fill="hold"/>
                                        <p:tgtEl>
                                          <p:spTgt spid="82950"/>
                                        </p:tgtEl>
                                        <p:attrNameLst>
                                          <p:attrName>ppt_w</p:attrName>
                                        </p:attrNameLst>
                                      </p:cBhvr>
                                      <p:tavLst>
                                        <p:tav tm="0">
                                          <p:val>
                                            <p:fltVal val="0"/>
                                          </p:val>
                                        </p:tav>
                                        <p:tav tm="100000">
                                          <p:val>
                                            <p:strVal val="#ppt_w"/>
                                          </p:val>
                                        </p:tav>
                                      </p:tavLst>
                                    </p:anim>
                                    <p:anim calcmode="lin" valueType="num">
                                      <p:cBhvr>
                                        <p:cTn id="32" dur="500" fill="hold"/>
                                        <p:tgtEl>
                                          <p:spTgt spid="82950"/>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82951"/>
                                        </p:tgtEl>
                                        <p:attrNameLst>
                                          <p:attrName>style.visibility</p:attrName>
                                        </p:attrNameLst>
                                      </p:cBhvr>
                                      <p:to>
                                        <p:strVal val="visible"/>
                                      </p:to>
                                    </p:set>
                                    <p:anim calcmode="lin" valueType="num">
                                      <p:cBhvr>
                                        <p:cTn id="37" dur="500" fill="hold"/>
                                        <p:tgtEl>
                                          <p:spTgt spid="82951"/>
                                        </p:tgtEl>
                                        <p:attrNameLst>
                                          <p:attrName>ppt_w</p:attrName>
                                        </p:attrNameLst>
                                      </p:cBhvr>
                                      <p:tavLst>
                                        <p:tav tm="0">
                                          <p:val>
                                            <p:fltVal val="0"/>
                                          </p:val>
                                        </p:tav>
                                        <p:tav tm="100000">
                                          <p:val>
                                            <p:strVal val="#ppt_w"/>
                                          </p:val>
                                        </p:tav>
                                      </p:tavLst>
                                    </p:anim>
                                    <p:anim calcmode="lin" valueType="num">
                                      <p:cBhvr>
                                        <p:cTn id="38" dur="500" fill="hold"/>
                                        <p:tgtEl>
                                          <p:spTgt spid="8295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body" idx="1"/>
          </p:nvPr>
        </p:nvSpPr>
        <p:spPr>
          <a:xfrm>
            <a:off x="1981200" y="0"/>
            <a:ext cx="8305800" cy="7010400"/>
          </a:xfrm>
        </p:spPr>
        <p:txBody>
          <a:bodyPr/>
          <a:lstStyle/>
          <a:p>
            <a:r>
              <a:rPr lang="en-US" altLang="en-US" sz="2000" b="1"/>
              <a:t>Initial observation on fungal colonies:</a:t>
            </a:r>
            <a:endParaRPr lang="en-US" altLang="en-US" sz="2000"/>
          </a:p>
          <a:p>
            <a:pPr>
              <a:buFontTx/>
              <a:buNone/>
            </a:pPr>
            <a:endParaRPr lang="en-US" altLang="en-US"/>
          </a:p>
        </p:txBody>
      </p:sp>
      <p:graphicFrame>
        <p:nvGraphicFramePr>
          <p:cNvPr id="76803" name="Group 3"/>
          <p:cNvGraphicFramePr>
            <a:graphicFrameLocks noGrp="1"/>
          </p:cNvGraphicFramePr>
          <p:nvPr/>
        </p:nvGraphicFramePr>
        <p:xfrm>
          <a:off x="1752600" y="457201"/>
          <a:ext cx="8610600" cy="5795963"/>
        </p:xfrm>
        <a:graphic>
          <a:graphicData uri="http://schemas.openxmlformats.org/drawingml/2006/table">
            <a:tbl>
              <a:tblPr/>
              <a:tblGrid>
                <a:gridCol w="968375">
                  <a:extLst>
                    <a:ext uri="{9D8B030D-6E8A-4147-A177-3AD203B41FA5}">
                      <a16:colId xmlns:a16="http://schemas.microsoft.com/office/drawing/2014/main" val="20000"/>
                    </a:ext>
                  </a:extLst>
                </a:gridCol>
                <a:gridCol w="3222625">
                  <a:extLst>
                    <a:ext uri="{9D8B030D-6E8A-4147-A177-3AD203B41FA5}">
                      <a16:colId xmlns:a16="http://schemas.microsoft.com/office/drawing/2014/main" val="20001"/>
                    </a:ext>
                  </a:extLst>
                </a:gridCol>
                <a:gridCol w="4419600">
                  <a:extLst>
                    <a:ext uri="{9D8B030D-6E8A-4147-A177-3AD203B41FA5}">
                      <a16:colId xmlns:a16="http://schemas.microsoft.com/office/drawing/2014/main" val="20002"/>
                    </a:ext>
                  </a:extLst>
                </a:gridCol>
              </a:tblGrid>
              <a:tr h="6143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S.NO</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NOMENCLATURE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CHARACTERSTICS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812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1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2</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3</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5</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6</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S1051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S1052</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S2051</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C3051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C3052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C4051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C4052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Flat, transpose, Serrated margin    Large, spreading, transpose, spore presence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Flat, transpose, raised, serrated margin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Without spore, mycelium form, small</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With spores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Spin head flat circular, round</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Irregular flat, irregular margin</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874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S1121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S1122</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S2121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C3121</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C4121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Small, circular  shape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Big, circular shape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Minute circular shape, flat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Flat, transpose, serrated margin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a:ln>
                            <a:noFill/>
                          </a:ln>
                          <a:solidFill>
                            <a:schemeClr val="tx1"/>
                          </a:solidFill>
                          <a:effectLst/>
                          <a:latin typeface="Times New Roman" panose="02020603050405020304" pitchFamily="18" charset="0"/>
                        </a:rPr>
                        <a:t>Flat, irregular, small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63910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34528" y="2630185"/>
            <a:ext cx="8342348" cy="830997"/>
          </a:xfrm>
          <a:prstGeom prst="rect">
            <a:avLst/>
          </a:prstGeom>
          <a:solidFill>
            <a:srgbClr val="FFFF00"/>
          </a:solidFill>
          <a:ln>
            <a:solidFill>
              <a:srgbClr val="C00000"/>
            </a:solidFill>
          </a:ln>
        </p:spPr>
        <p:txBody>
          <a:bodyPr wrap="none">
            <a:spAutoFit/>
          </a:bodyPr>
          <a:lstStyle/>
          <a:p>
            <a:r>
              <a:rPr lang="en-US" sz="4800" b="1" dirty="0">
                <a:latin typeface="Times New Roman" panose="02020603050405020304" pitchFamily="18" charset="0"/>
                <a:cs typeface="Times New Roman" panose="02020603050405020304" pitchFamily="18" charset="0"/>
              </a:rPr>
              <a:t>Isolation of the Bacterial Stain</a:t>
            </a:r>
            <a:endParaRPr lang="en-US" sz="4800" b="1" dirty="0"/>
          </a:p>
        </p:txBody>
      </p:sp>
      <p:sp>
        <p:nvSpPr>
          <p:cNvPr id="3" name="Rectangle 2"/>
          <p:cNvSpPr/>
          <p:nvPr/>
        </p:nvSpPr>
        <p:spPr>
          <a:xfrm>
            <a:off x="6755642" y="435169"/>
            <a:ext cx="5240740" cy="830997"/>
          </a:xfrm>
          <a:prstGeom prst="rect">
            <a:avLst/>
          </a:prstGeom>
          <a:solidFill>
            <a:srgbClr val="FFFF00"/>
          </a:solidFill>
          <a:ln>
            <a:solidFill>
              <a:srgbClr val="C00000"/>
            </a:solidFill>
          </a:ln>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Example Bacterial Stain Caffeine demethylase and degradation</a:t>
            </a:r>
            <a:endParaRPr lang="en-US" sz="2400" b="1" dirty="0"/>
          </a:p>
        </p:txBody>
      </p:sp>
    </p:spTree>
    <p:extLst>
      <p:ext uri="{BB962C8B-B14F-4D97-AF65-F5344CB8AC3E}">
        <p14:creationId xmlns:p14="http://schemas.microsoft.com/office/powerpoint/2010/main" val="64422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a:xfrm>
            <a:off x="832514" y="381000"/>
            <a:ext cx="10740788" cy="5774140"/>
          </a:xfrm>
        </p:spPr>
        <p:txBody>
          <a:bodyPr>
            <a:normAutofit/>
          </a:bodyPr>
          <a:lstStyle/>
          <a:p>
            <a:pPr>
              <a:lnSpc>
                <a:spcPct val="90000"/>
              </a:lnSpc>
              <a:buFontTx/>
              <a:buNone/>
            </a:pPr>
            <a:r>
              <a:rPr lang="en-US" altLang="en-US" sz="2400" b="1" u="sng" dirty="0">
                <a:latin typeface="Times New Roman" panose="02020603050405020304" pitchFamily="18" charset="0"/>
                <a:cs typeface="Times New Roman" panose="02020603050405020304" pitchFamily="18" charset="0"/>
              </a:rPr>
              <a:t>Specific medium: </a:t>
            </a:r>
          </a:p>
          <a:p>
            <a:pPr>
              <a:lnSpc>
                <a:spcPct val="90000"/>
              </a:lnSpc>
              <a:buFontTx/>
              <a:buNone/>
            </a:pPr>
            <a:endParaRPr lang="en-US" altLang="en-US" sz="2000" u="sng" dirty="0">
              <a:latin typeface="Times New Roman" panose="02020603050405020304" pitchFamily="18" charset="0"/>
              <a:cs typeface="Times New Roman" panose="02020603050405020304" pitchFamily="18" charset="0"/>
            </a:endParaRPr>
          </a:p>
          <a:p>
            <a:pPr>
              <a:lnSpc>
                <a:spcPct val="90000"/>
              </a:lnSpc>
              <a:buFontTx/>
              <a:buNone/>
            </a:pPr>
            <a:r>
              <a:rPr lang="en-US" altLang="en-US" sz="2000" dirty="0">
                <a:latin typeface="Times New Roman" panose="02020603050405020304" pitchFamily="18" charset="0"/>
                <a:cs typeface="Times New Roman" panose="02020603050405020304" pitchFamily="18" charset="0"/>
              </a:rPr>
              <a:t>Caffeine + Ampicillin Medium: (No Sucrose) (</a:t>
            </a:r>
            <a:r>
              <a:rPr lang="en-US" altLang="en-US" sz="2000" dirty="0" err="1">
                <a:latin typeface="Times New Roman" panose="02020603050405020304" pitchFamily="18" charset="0"/>
                <a:cs typeface="Times New Roman" panose="02020603050405020304" pitchFamily="18" charset="0"/>
              </a:rPr>
              <a:t>Hakil.M</a:t>
            </a:r>
            <a:r>
              <a:rPr lang="en-US" altLang="en-US" sz="2000" dirty="0">
                <a:latin typeface="Times New Roman" panose="02020603050405020304" pitchFamily="18" charset="0"/>
                <a:cs typeface="Times New Roman" panose="02020603050405020304" pitchFamily="18" charset="0"/>
              </a:rPr>
              <a:t> et al.,1998)</a:t>
            </a:r>
          </a:p>
          <a:p>
            <a:pPr>
              <a:lnSpc>
                <a:spcPct val="90000"/>
              </a:lnSpc>
              <a:buFontTx/>
              <a:buNone/>
            </a:pPr>
            <a:endParaRPr lang="en-US" altLang="en-US" sz="2000" u="sng" dirty="0">
              <a:latin typeface="Times New Roman" panose="02020603050405020304" pitchFamily="18" charset="0"/>
              <a:cs typeface="Times New Roman" panose="02020603050405020304" pitchFamily="18" charset="0"/>
            </a:endParaRPr>
          </a:p>
          <a:p>
            <a:pPr>
              <a:lnSpc>
                <a:spcPct val="90000"/>
              </a:lnSpc>
              <a:buFontTx/>
              <a:buNone/>
            </a:pPr>
            <a:r>
              <a:rPr lang="en-US" altLang="en-US" sz="2000" dirty="0">
                <a:latin typeface="Times New Roman" panose="02020603050405020304" pitchFamily="18" charset="0"/>
                <a:cs typeface="Times New Roman" panose="02020603050405020304" pitchFamily="18" charset="0"/>
              </a:rPr>
              <a:t>                     KH</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P04           :  1.3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Na</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HPO</a:t>
            </a:r>
            <a:r>
              <a:rPr lang="en-US" altLang="en-US" sz="2000" baseline="-25000" dirty="0">
                <a:latin typeface="Times New Roman" panose="02020603050405020304" pitchFamily="18" charset="0"/>
                <a:cs typeface="Times New Roman" panose="02020603050405020304" pitchFamily="18" charset="0"/>
              </a:rPr>
              <a:t>4              </a:t>
            </a:r>
            <a:r>
              <a:rPr lang="en-US" altLang="en-US" sz="2000" dirty="0">
                <a:latin typeface="Times New Roman" panose="02020603050405020304" pitchFamily="18" charset="0"/>
                <a:cs typeface="Times New Roman" panose="02020603050405020304" pitchFamily="18" charset="0"/>
              </a:rPr>
              <a:t>:  0.12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MgSO</a:t>
            </a:r>
            <a:r>
              <a:rPr lang="en-US" altLang="en-US" sz="2000" baseline="-25000" dirty="0">
                <a:latin typeface="Times New Roman" panose="02020603050405020304" pitchFamily="18" charset="0"/>
                <a:cs typeface="Times New Roman" panose="02020603050405020304" pitchFamily="18" charset="0"/>
              </a:rPr>
              <a:t>4</a:t>
            </a:r>
            <a:r>
              <a:rPr lang="en-US" altLang="en-US" sz="2000" dirty="0">
                <a:latin typeface="Times New Roman" panose="02020603050405020304" pitchFamily="18" charset="0"/>
                <a:cs typeface="Times New Roman" panose="02020603050405020304" pitchFamily="18" charset="0"/>
              </a:rPr>
              <a:t>7H</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O    :  0.3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CaCl</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2H</a:t>
            </a:r>
            <a:r>
              <a:rPr lang="en-US" altLang="en-US" sz="2000" baseline="-25000" dirty="0">
                <a:latin typeface="Times New Roman" panose="02020603050405020304" pitchFamily="18" charset="0"/>
                <a:cs typeface="Times New Roman" panose="02020603050405020304" pitchFamily="18" charset="0"/>
              </a:rPr>
              <a:t>2</a:t>
            </a:r>
            <a:r>
              <a:rPr lang="en-US" altLang="en-US" sz="2000" dirty="0">
                <a:latin typeface="Times New Roman" panose="02020603050405020304" pitchFamily="18" charset="0"/>
                <a:cs typeface="Times New Roman" panose="02020603050405020304" pitchFamily="18" charset="0"/>
              </a:rPr>
              <a:t>O      :  0.3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Caffeine          :  0.5 &amp; 1.2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Agar                :  20 g/l</a:t>
            </a:r>
          </a:p>
          <a:p>
            <a:pPr>
              <a:lnSpc>
                <a:spcPct val="90000"/>
              </a:lnSpc>
              <a:buFontTx/>
              <a:buNone/>
            </a:pPr>
            <a:r>
              <a:rPr lang="en-US" altLang="en-US" sz="2000" dirty="0">
                <a:latin typeface="Times New Roman" panose="02020603050405020304" pitchFamily="18" charset="0"/>
                <a:cs typeface="Times New Roman" panose="02020603050405020304" pitchFamily="18" charset="0"/>
              </a:rPr>
              <a:t>                     Ampicillin         :  50 mg/ml</a:t>
            </a:r>
          </a:p>
          <a:p>
            <a:pPr>
              <a:lnSpc>
                <a:spcPct val="90000"/>
              </a:lnSpc>
              <a:buFontTx/>
              <a:buNone/>
            </a:pPr>
            <a:endParaRPr lang="en-US" altLang="en-US" sz="2000" dirty="0">
              <a:latin typeface="Times New Roman" panose="02020603050405020304" pitchFamily="18" charset="0"/>
              <a:cs typeface="Times New Roman" panose="02020603050405020304" pitchFamily="18" charset="0"/>
            </a:endParaRPr>
          </a:p>
          <a:p>
            <a:pPr algn="just">
              <a:lnSpc>
                <a:spcPct val="90000"/>
              </a:lnSpc>
              <a:buFontTx/>
              <a:buNone/>
            </a:pPr>
            <a:r>
              <a:rPr lang="en-US" altLang="en-US" sz="2000" dirty="0">
                <a:latin typeface="Times New Roman" panose="02020603050405020304" pitchFamily="18" charset="0"/>
                <a:cs typeface="Times New Roman" panose="02020603050405020304" pitchFamily="18" charset="0"/>
              </a:rPr>
              <a:t>For identifying the strains it has been sub-cultured to Potato Dextrose agar and then to </a:t>
            </a:r>
            <a:r>
              <a:rPr lang="en-US" altLang="en-US" sz="2000" dirty="0" err="1">
                <a:latin typeface="Times New Roman" panose="02020603050405020304" pitchFamily="18" charset="0"/>
                <a:cs typeface="Times New Roman" panose="02020603050405020304" pitchFamily="18" charset="0"/>
              </a:rPr>
              <a:t>Czapek</a:t>
            </a:r>
            <a:r>
              <a:rPr lang="en-US" altLang="en-US" sz="2000" dirty="0">
                <a:latin typeface="Times New Roman" panose="02020603050405020304" pitchFamily="18" charset="0"/>
                <a:cs typeface="Times New Roman" panose="02020603050405020304" pitchFamily="18" charset="0"/>
              </a:rPr>
              <a:t> (</a:t>
            </a:r>
            <a:r>
              <a:rPr lang="en-US" altLang="en-US" sz="2000" dirty="0" err="1">
                <a:latin typeface="Times New Roman" panose="02020603050405020304" pitchFamily="18" charset="0"/>
                <a:cs typeface="Times New Roman" panose="02020603050405020304" pitchFamily="18" charset="0"/>
              </a:rPr>
              <a:t>Dox</a:t>
            </a:r>
            <a:r>
              <a:rPr lang="en-US" altLang="en-US" sz="2000" dirty="0">
                <a:latin typeface="Times New Roman" panose="02020603050405020304" pitchFamily="18" charset="0"/>
                <a:cs typeface="Times New Roman" panose="02020603050405020304" pitchFamily="18" charset="0"/>
              </a:rPr>
              <a:t>) Agar medium.</a:t>
            </a:r>
          </a:p>
        </p:txBody>
      </p:sp>
    </p:spTree>
    <p:extLst>
      <p:ext uri="{BB962C8B-B14F-4D97-AF65-F5344CB8AC3E}">
        <p14:creationId xmlns:p14="http://schemas.microsoft.com/office/powerpoint/2010/main" val="3563264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94553" y="187924"/>
            <a:ext cx="6638760" cy="646331"/>
          </a:xfrm>
          <a:prstGeom prst="rect">
            <a:avLst/>
          </a:prstGeom>
          <a:ln w="44450">
            <a:solidFill>
              <a:srgbClr val="7030A0"/>
            </a:solidFill>
          </a:ln>
        </p:spPr>
        <p:txBody>
          <a:bodyPr wrap="square">
            <a:spAutoFit/>
          </a:bodyPr>
          <a:lstStyle/>
          <a:p>
            <a:pPr algn="just">
              <a:lnSpc>
                <a:spcPct val="150000"/>
              </a:lnSpc>
            </a:pPr>
            <a:r>
              <a:rPr lang="en-GB" sz="2400" b="1" dirty="0">
                <a:latin typeface="Times New Roman" panose="02020603050405020304" pitchFamily="18" charset="0"/>
                <a:cs typeface="Times New Roman" panose="02020603050405020304" pitchFamily="18" charset="0"/>
              </a:rPr>
              <a:t>OUTLINE OF </a:t>
            </a:r>
            <a:r>
              <a:rPr lang="en-US" sz="2400" b="1" dirty="0" err="1">
                <a:latin typeface="Times New Roman" panose="02020603050405020304" pitchFamily="18" charset="0"/>
                <a:cs typeface="Times New Roman" panose="02020603050405020304" pitchFamily="18" charset="0"/>
              </a:rPr>
              <a:t>IMBoIB</a:t>
            </a:r>
            <a:r>
              <a:rPr lang="en-US" sz="2400" b="1" dirty="0">
                <a:latin typeface="Times New Roman" panose="02020603050405020304" pitchFamily="18" charset="0"/>
                <a:cs typeface="Times New Roman" panose="02020603050405020304" pitchFamily="18" charset="0"/>
              </a:rPr>
              <a:t> (BE)</a:t>
            </a:r>
            <a:endParaRPr lang="en-GB" sz="2400" b="1" dirty="0">
              <a:latin typeface="Times New Roman" panose="02020603050405020304" pitchFamily="18" charset="0"/>
              <a:cs typeface="Times New Roman" panose="02020603050405020304" pitchFamily="18" charset="0"/>
            </a:endParaRPr>
          </a:p>
        </p:txBody>
      </p:sp>
      <p:cxnSp>
        <p:nvCxnSpPr>
          <p:cNvPr id="3" name="Straight Connector 2"/>
          <p:cNvCxnSpPr/>
          <p:nvPr/>
        </p:nvCxnSpPr>
        <p:spPr>
          <a:xfrm>
            <a:off x="617557" y="779655"/>
            <a:ext cx="24899" cy="5336815"/>
          </a:xfrm>
          <a:prstGeom prst="line">
            <a:avLst/>
          </a:prstGeom>
          <a:ln w="63500">
            <a:solidFill>
              <a:srgbClr val="7030A0"/>
            </a:solidFill>
          </a:ln>
        </p:spPr>
        <p:style>
          <a:lnRef idx="1">
            <a:schemeClr val="accent1"/>
          </a:lnRef>
          <a:fillRef idx="0">
            <a:schemeClr val="accent1"/>
          </a:fillRef>
          <a:effectRef idx="0">
            <a:schemeClr val="accent1"/>
          </a:effectRef>
          <a:fontRef idx="minor">
            <a:schemeClr val="tx1"/>
          </a:fontRef>
        </p:style>
      </p:cxnSp>
      <p:sp>
        <p:nvSpPr>
          <p:cNvPr id="6" name="Right Arrow 5"/>
          <p:cNvSpPr/>
          <p:nvPr/>
        </p:nvSpPr>
        <p:spPr>
          <a:xfrm>
            <a:off x="640184" y="1392065"/>
            <a:ext cx="1097280" cy="35484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734865" y="950690"/>
            <a:ext cx="5143607" cy="1169551"/>
          </a:xfrm>
          <a:prstGeom prst="rect">
            <a:avLst/>
          </a:prstGeom>
          <a:noFill/>
          <a:ln>
            <a:solidFill>
              <a:schemeClr val="accent6">
                <a:lumMod val="75000"/>
              </a:schemeClr>
            </a:solidFill>
          </a:ln>
        </p:spPr>
        <p:txBody>
          <a:bodyPr wrap="square" rtlCol="0">
            <a:spAutoFit/>
          </a:bodyPr>
          <a:lstStyle/>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Introduction</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Biotechnology- Important developed field</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Application of Biotechnology- Interdisciplinary</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Development of Bio-product</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Basic Metabolism and Catabolism Pathways</a:t>
            </a:r>
          </a:p>
        </p:txBody>
      </p:sp>
      <p:sp>
        <p:nvSpPr>
          <p:cNvPr id="9" name="TextBox 8"/>
          <p:cNvSpPr txBox="1"/>
          <p:nvPr/>
        </p:nvSpPr>
        <p:spPr>
          <a:xfrm>
            <a:off x="1718934" y="2231113"/>
            <a:ext cx="5145890" cy="1169551"/>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Biochemistry, Structure of DNA, RNA</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Protein Synthesis</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Bioenzymes kinetics (Growth and Enzyme)</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Fermentation development</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Downstream purification</a:t>
            </a:r>
          </a:p>
        </p:txBody>
      </p:sp>
      <p:sp>
        <p:nvSpPr>
          <p:cNvPr id="11" name="TextBox 10"/>
          <p:cNvSpPr txBox="1"/>
          <p:nvPr/>
        </p:nvSpPr>
        <p:spPr>
          <a:xfrm>
            <a:off x="1734864" y="3622628"/>
            <a:ext cx="5185139" cy="1600438"/>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Mass Transfer in bioprocessing</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Rheology of fermentation broth</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Oxygen demand, types</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Bioreactor and Fermentation</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Recombinant monoclonal technology</a:t>
            </a:r>
          </a:p>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Marine-derived biomaterials, Pharmaceutical, Molecular biology, System biology and Tissue engineering</a:t>
            </a:r>
          </a:p>
        </p:txBody>
      </p:sp>
      <p:sp>
        <p:nvSpPr>
          <p:cNvPr id="15" name="Right Arrow 14"/>
          <p:cNvSpPr/>
          <p:nvPr/>
        </p:nvSpPr>
        <p:spPr>
          <a:xfrm>
            <a:off x="628808" y="2657939"/>
            <a:ext cx="1078174" cy="35484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a:off x="656691" y="3629441"/>
            <a:ext cx="1078174" cy="35484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a:off x="628808" y="6034583"/>
            <a:ext cx="1078174" cy="35484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a:off x="642456" y="4795866"/>
            <a:ext cx="1078174" cy="354845"/>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8311780" y="847895"/>
            <a:ext cx="2292529" cy="384693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Theory</a:t>
            </a:r>
          </a:p>
          <a:p>
            <a:pPr marL="285750" indent="-285750" algn="just">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Equation derivation</a:t>
            </a:r>
          </a:p>
          <a:p>
            <a:pPr marL="285750" indent="-285750" algn="just">
              <a:buFont typeface="Wingdings" panose="05000000000000000000" pitchFamily="2" charset="2"/>
              <a:buChar char="v"/>
            </a:pPr>
            <a:r>
              <a:rPr lang="en-US" b="1" dirty="0">
                <a:solidFill>
                  <a:schemeClr val="tx1"/>
                </a:solidFill>
                <a:latin typeface="Arial" panose="020B0604020202020204" pitchFamily="34" charset="0"/>
                <a:cs typeface="Arial" panose="020B0604020202020204" pitchFamily="34" charset="0"/>
              </a:rPr>
              <a:t>Problem solving</a:t>
            </a:r>
          </a:p>
        </p:txBody>
      </p:sp>
      <p:sp>
        <p:nvSpPr>
          <p:cNvPr id="4" name="Slide Number Placeholder 3"/>
          <p:cNvSpPr>
            <a:spLocks noGrp="1"/>
          </p:cNvSpPr>
          <p:nvPr>
            <p:ph type="sldNum" sz="quarter" idx="12"/>
          </p:nvPr>
        </p:nvSpPr>
        <p:spPr/>
        <p:txBody>
          <a:bodyPr/>
          <a:lstStyle/>
          <a:p>
            <a:fld id="{1B7D64AC-96A6-4EE9-A1ED-AE92DCDA3BEC}" type="slidenum">
              <a:rPr lang="en-US" smtClean="0"/>
              <a:t>2</a:t>
            </a:fld>
            <a:endParaRPr lang="en-US" dirty="0"/>
          </a:p>
        </p:txBody>
      </p:sp>
      <p:sp>
        <p:nvSpPr>
          <p:cNvPr id="27" name="Rectangle 26"/>
          <p:cNvSpPr/>
          <p:nvPr/>
        </p:nvSpPr>
        <p:spPr>
          <a:xfrm>
            <a:off x="7233314" y="4839121"/>
            <a:ext cx="4612944" cy="1815882"/>
          </a:xfrm>
          <a:prstGeom prst="rect">
            <a:avLst/>
          </a:prstGeom>
        </p:spPr>
        <p:txBody>
          <a:bodyPr wrap="square">
            <a:spAutoFit/>
          </a:bodyPr>
          <a:lstStyle/>
          <a:p>
            <a:pPr marR="0" lvl="0" algn="just">
              <a:spcBef>
                <a:spcPts val="0"/>
              </a:spcBef>
              <a:tabLst>
                <a:tab pos="457200" algn="l"/>
              </a:tabLst>
            </a:pPr>
            <a:r>
              <a:rPr lang="en-US" sz="1600" b="1" u="sng" dirty="0">
                <a:latin typeface="Times New Roman" panose="02020603050405020304" pitchFamily="18" charset="0"/>
                <a:cs typeface="Times New Roman" panose="02020603050405020304" pitchFamily="18" charset="0"/>
              </a:rPr>
              <a:t>Text Books</a:t>
            </a:r>
          </a:p>
          <a:p>
            <a:pPr marL="342900" marR="0" lvl="0" indent="-342900" algn="just">
              <a:spcBef>
                <a:spcPts val="0"/>
              </a:spcBef>
              <a:buFont typeface="Wingdings" panose="05000000000000000000" pitchFamily="2" charset="2"/>
              <a:buChar char="v"/>
              <a:tabLst>
                <a:tab pos="457200" algn="l"/>
              </a:tabLst>
            </a:pPr>
            <a:r>
              <a:rPr lang="en-US" sz="1200" b="1" dirty="0">
                <a:latin typeface="Times New Roman" panose="02020603050405020304" pitchFamily="18" charset="0"/>
                <a:cs typeface="Times New Roman" panose="02020603050405020304" pitchFamily="18" charset="0"/>
              </a:rPr>
              <a:t>Se-Kwon Kim:  Marine Biomaterials: Characterization, Isolation, and Applications, </a:t>
            </a:r>
            <a:r>
              <a:rPr lang="en-US" sz="1200" b="1" i="1" dirty="0">
                <a:latin typeface="Times New Roman" panose="02020603050405020304" pitchFamily="18" charset="0"/>
                <a:cs typeface="Times New Roman" panose="02020603050405020304" pitchFamily="18" charset="0"/>
              </a:rPr>
              <a:t>CRC Press</a:t>
            </a:r>
          </a:p>
          <a:p>
            <a:pPr marL="342900" indent="-342900" algn="just">
              <a:buFont typeface="Wingdings" panose="05000000000000000000" pitchFamily="2" charset="2"/>
              <a:buChar char="v"/>
              <a:tabLst>
                <a:tab pos="457200" algn="l"/>
              </a:tabLst>
            </a:pPr>
            <a:r>
              <a:rPr lang="en-US" sz="1200" b="1" dirty="0">
                <a:latin typeface="Times New Roman" panose="02020603050405020304" pitchFamily="18" charset="0"/>
                <a:cs typeface="Times New Roman" panose="02020603050405020304" pitchFamily="18" charset="0"/>
              </a:rPr>
              <a:t>Blanch , Biochemical Engineering, Second Edition,  </a:t>
            </a:r>
            <a:r>
              <a:rPr lang="en-US" sz="1200" b="1" i="1" dirty="0">
                <a:latin typeface="Times New Roman" panose="02020603050405020304" pitchFamily="18" charset="0"/>
                <a:cs typeface="Times New Roman" panose="02020603050405020304" pitchFamily="18" charset="0"/>
              </a:rPr>
              <a:t>CRC Press</a:t>
            </a:r>
          </a:p>
          <a:p>
            <a:pPr marL="342900" marR="0" lvl="0" indent="-342900" algn="just">
              <a:spcBef>
                <a:spcPts val="0"/>
              </a:spcBef>
              <a:buFont typeface="Wingdings" panose="05000000000000000000" pitchFamily="2" charset="2"/>
              <a:buChar char="v"/>
              <a:tabLst>
                <a:tab pos="457200" algn="l"/>
              </a:tabLst>
            </a:pPr>
            <a:r>
              <a:rPr lang="en-US" sz="1200" b="1" dirty="0">
                <a:latin typeface="Times New Roman" panose="02020603050405020304" pitchFamily="18" charset="0"/>
                <a:cs typeface="Times New Roman" panose="02020603050405020304" pitchFamily="18" charset="0"/>
              </a:rPr>
              <a:t>Bailey and </a:t>
            </a:r>
            <a:r>
              <a:rPr lang="en-US" sz="1200" b="1" dirty="0" err="1">
                <a:latin typeface="Times New Roman" panose="02020603050405020304" pitchFamily="18" charset="0"/>
                <a:cs typeface="Times New Roman" panose="02020603050405020304" pitchFamily="18" charset="0"/>
              </a:rPr>
              <a:t>Ollis</a:t>
            </a:r>
            <a:r>
              <a:rPr lang="en-US" sz="1200" b="1" dirty="0">
                <a:latin typeface="Times New Roman" panose="02020603050405020304" pitchFamily="18" charset="0"/>
                <a:cs typeface="Times New Roman" panose="02020603050405020304" pitchFamily="18" charset="0"/>
              </a:rPr>
              <a:t>: Biochemical Engineering Fundamentals,</a:t>
            </a:r>
            <a:r>
              <a:rPr lang="en-GB" sz="1200" b="1" dirty="0">
                <a:latin typeface="Times New Roman" panose="02020603050405020304" pitchFamily="18" charset="0"/>
                <a:cs typeface="Times New Roman" panose="02020603050405020304" pitchFamily="18" charset="0"/>
              </a:rPr>
              <a:t> </a:t>
            </a:r>
            <a:r>
              <a:rPr lang="en-GB" sz="1200" b="1" i="1" dirty="0">
                <a:latin typeface="Times New Roman" panose="02020603050405020304" pitchFamily="18" charset="0"/>
                <a:cs typeface="Times New Roman" panose="02020603050405020304" pitchFamily="18" charset="0"/>
              </a:rPr>
              <a:t>McGraw-</a:t>
            </a:r>
            <a:r>
              <a:rPr lang="en-GB" sz="1200" b="1" i="1" dirty="0" err="1">
                <a:latin typeface="Times New Roman" panose="02020603050405020304" pitchFamily="18" charset="0"/>
                <a:cs typeface="Times New Roman" panose="02020603050405020304" pitchFamily="18" charset="0"/>
              </a:rPr>
              <a:t>Hil</a:t>
            </a:r>
            <a:endParaRPr lang="en-US" sz="1200" b="1" i="1" dirty="0">
              <a:latin typeface="Times New Roman" panose="02020603050405020304" pitchFamily="18" charset="0"/>
              <a:cs typeface="Times New Roman" panose="02020603050405020304" pitchFamily="18" charset="0"/>
            </a:endParaRPr>
          </a:p>
          <a:p>
            <a:pPr marL="342900" marR="0" lvl="0" indent="-342900" algn="just">
              <a:spcBef>
                <a:spcPts val="0"/>
              </a:spcBef>
              <a:buFont typeface="Wingdings" panose="05000000000000000000" pitchFamily="2" charset="2"/>
              <a:buChar char="v"/>
              <a:tabLst>
                <a:tab pos="457200" algn="l"/>
              </a:tabLst>
            </a:pPr>
            <a:r>
              <a:rPr lang="en-US" sz="1200" b="1" dirty="0">
                <a:latin typeface="Times New Roman" panose="02020603050405020304" pitchFamily="18" charset="0"/>
                <a:cs typeface="Times New Roman" panose="02020603050405020304" pitchFamily="18" charset="0"/>
              </a:rPr>
              <a:t>Bioprocess Engineering: Basic Concepts, by Michael L. Shuler, Prentice Hall, 2001</a:t>
            </a:r>
          </a:p>
          <a:p>
            <a:pPr marL="342900" marR="0" lvl="0" indent="-342900" algn="just">
              <a:spcBef>
                <a:spcPts val="0"/>
              </a:spcBef>
              <a:buFont typeface="Wingdings" panose="05000000000000000000" pitchFamily="2" charset="2"/>
              <a:buChar char="v"/>
              <a:tabLst>
                <a:tab pos="457200" algn="l"/>
              </a:tabLst>
            </a:pPr>
            <a:r>
              <a:rPr lang="en-US" sz="1200" b="1" dirty="0">
                <a:latin typeface="Times New Roman" panose="02020603050405020304" pitchFamily="18" charset="0"/>
                <a:cs typeface="Times New Roman" panose="02020603050405020304" pitchFamily="18" charset="0"/>
              </a:rPr>
              <a:t>Net Source</a:t>
            </a:r>
          </a:p>
        </p:txBody>
      </p:sp>
      <p:sp>
        <p:nvSpPr>
          <p:cNvPr id="28" name="TextBox 27"/>
          <p:cNvSpPr txBox="1"/>
          <p:nvPr/>
        </p:nvSpPr>
        <p:spPr>
          <a:xfrm>
            <a:off x="1707568" y="5956644"/>
            <a:ext cx="5170904" cy="307777"/>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End-Exam and Assignment collection (</a:t>
            </a:r>
            <a:r>
              <a:rPr lang="en-US" sz="1400" b="1">
                <a:latin typeface="Arial" panose="020B0604020202020204" pitchFamily="34" charset="0"/>
                <a:cs typeface="Arial" panose="020B0604020202020204" pitchFamily="34" charset="0"/>
              </a:rPr>
              <a:t>Tentative date)</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9281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additive="base">
                                        <p:cTn id="45" dur="500" fill="hold"/>
                                        <p:tgtEl>
                                          <p:spTgt spid="24"/>
                                        </p:tgtEl>
                                        <p:attrNameLst>
                                          <p:attrName>ppt_x</p:attrName>
                                        </p:attrNameLst>
                                      </p:cBhvr>
                                      <p:tavLst>
                                        <p:tav tm="0">
                                          <p:val>
                                            <p:strVal val="#ppt_x"/>
                                          </p:val>
                                        </p:tav>
                                        <p:tav tm="100000">
                                          <p:val>
                                            <p:strVal val="#ppt_x"/>
                                          </p:val>
                                        </p:tav>
                                      </p:tavLst>
                                    </p:anim>
                                    <p:anim calcmode="lin" valueType="num">
                                      <p:cBhvr additive="base">
                                        <p:cTn id="46" dur="500" fill="hold"/>
                                        <p:tgtEl>
                                          <p:spTgt spid="24"/>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fill="hold"/>
                                        <p:tgtEl>
                                          <p:spTgt spid="17"/>
                                        </p:tgtEl>
                                        <p:attrNameLst>
                                          <p:attrName>ppt_x</p:attrName>
                                        </p:attrNameLst>
                                      </p:cBhvr>
                                      <p:tavLst>
                                        <p:tav tm="0">
                                          <p:val>
                                            <p:strVal val="#ppt_x"/>
                                          </p:val>
                                        </p:tav>
                                        <p:tav tm="100000">
                                          <p:val>
                                            <p:strVal val="#ppt_x"/>
                                          </p:val>
                                        </p:tav>
                                      </p:tavLst>
                                    </p:anim>
                                    <p:anim calcmode="lin" valueType="num">
                                      <p:cBhvr additive="base">
                                        <p:cTn id="5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500" fill="hold"/>
                                        <p:tgtEl>
                                          <p:spTgt spid="28"/>
                                        </p:tgtEl>
                                        <p:attrNameLst>
                                          <p:attrName>ppt_x</p:attrName>
                                        </p:attrNameLst>
                                      </p:cBhvr>
                                      <p:tavLst>
                                        <p:tav tm="0">
                                          <p:val>
                                            <p:strVal val="#ppt_x"/>
                                          </p:val>
                                        </p:tav>
                                        <p:tav tm="100000">
                                          <p:val>
                                            <p:strVal val="#ppt_x"/>
                                          </p:val>
                                        </p:tav>
                                      </p:tavLst>
                                    </p:anim>
                                    <p:anim calcmode="lin" valueType="num">
                                      <p:cBhvr additive="base">
                                        <p:cTn id="6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1" grpId="0" animBg="1"/>
      <p:bldP spid="15" grpId="0" animBg="1"/>
      <p:bldP spid="16" grpId="0" animBg="1"/>
      <p:bldP spid="17" grpId="0" animBg="1"/>
      <p:bldP spid="24" grpId="0" animBg="1"/>
      <p:bldP spid="29"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573206" y="457200"/>
            <a:ext cx="9962866" cy="4592472"/>
          </a:xfrm>
        </p:spPr>
        <p:txBody>
          <a:bodyPr>
            <a:normAutofit/>
          </a:bodyPr>
          <a:lstStyle/>
          <a:p>
            <a:pPr marL="0" indent="0">
              <a:lnSpc>
                <a:spcPct val="80000"/>
              </a:lnSpc>
              <a:buNone/>
            </a:pPr>
            <a:r>
              <a:rPr lang="en-US" altLang="en-US" sz="2400" b="1" u="sng" dirty="0">
                <a:latin typeface="Arial Black" panose="020B0A04020102020204" pitchFamily="34" charset="0"/>
              </a:rPr>
              <a:t>Biochemical tests for bacterial </a:t>
            </a:r>
            <a:r>
              <a:rPr lang="en-US" altLang="en-US" sz="2400" b="1" i="1" u="sng" dirty="0">
                <a:latin typeface="Arial Black" panose="020B0A04020102020204" pitchFamily="34" charset="0"/>
              </a:rPr>
              <a:t>sp</a:t>
            </a:r>
            <a:r>
              <a:rPr lang="en-US" altLang="en-US" sz="2400" b="1" u="sng" dirty="0">
                <a:latin typeface="Arial Black" panose="020B0A04020102020204" pitchFamily="34" charset="0"/>
              </a:rPr>
              <a:t>. Gram +</a:t>
            </a:r>
            <a:r>
              <a:rPr lang="en-US" altLang="en-US" sz="2400" b="1" u="sng" dirty="0" err="1">
                <a:latin typeface="Arial Black" panose="020B0A04020102020204" pitchFamily="34" charset="0"/>
              </a:rPr>
              <a:t>ve</a:t>
            </a:r>
            <a:r>
              <a:rPr lang="en-US" altLang="en-US" sz="2400" b="1" u="sng" dirty="0">
                <a:latin typeface="Arial Black" panose="020B0A04020102020204" pitchFamily="34" charset="0"/>
              </a:rPr>
              <a:t> or Gram –</a:t>
            </a:r>
            <a:r>
              <a:rPr lang="en-US" altLang="en-US" sz="2400" b="1" u="sng" dirty="0" err="1">
                <a:latin typeface="Arial Black" panose="020B0A04020102020204" pitchFamily="34" charset="0"/>
              </a:rPr>
              <a:t>Ve</a:t>
            </a:r>
            <a:endParaRPr lang="en-US" altLang="en-US" sz="2400" b="1" u="sng" dirty="0">
              <a:latin typeface="Arial Black" panose="020B0A04020102020204" pitchFamily="34" charset="0"/>
            </a:endParaRPr>
          </a:p>
          <a:p>
            <a:pPr marL="381000" indent="-381000">
              <a:lnSpc>
                <a:spcPct val="80000"/>
              </a:lnSpc>
              <a:buFontTx/>
              <a:buAutoNum type="arabicPeriod"/>
            </a:pPr>
            <a:r>
              <a:rPr lang="en-US" altLang="en-US" sz="2400" dirty="0"/>
              <a:t>Gram staining (</a:t>
            </a:r>
            <a:r>
              <a:rPr lang="en-US" altLang="en-US" sz="2400" dirty="0" err="1"/>
              <a:t>Lactophenol</a:t>
            </a:r>
            <a:r>
              <a:rPr lang="en-US" altLang="en-US" sz="2400" dirty="0"/>
              <a:t> blue)</a:t>
            </a:r>
          </a:p>
          <a:p>
            <a:pPr marL="381000" indent="-381000">
              <a:lnSpc>
                <a:spcPct val="80000"/>
              </a:lnSpc>
              <a:buFontTx/>
              <a:buAutoNum type="arabicPeriod"/>
            </a:pPr>
            <a:r>
              <a:rPr lang="en-US" altLang="en-US" sz="2400" dirty="0" err="1"/>
              <a:t>MaConkey</a:t>
            </a:r>
            <a:r>
              <a:rPr lang="en-US" altLang="en-US" sz="2400" dirty="0"/>
              <a:t> (Lactose fermentation)</a:t>
            </a:r>
          </a:p>
          <a:p>
            <a:pPr marL="381000" indent="-381000">
              <a:lnSpc>
                <a:spcPct val="80000"/>
              </a:lnSpc>
              <a:buFontTx/>
              <a:buAutoNum type="arabicPeriod"/>
            </a:pPr>
            <a:r>
              <a:rPr lang="en-US" altLang="en-US" sz="2400" dirty="0"/>
              <a:t>Triple Sugar Iron </a:t>
            </a:r>
          </a:p>
          <a:p>
            <a:pPr marL="381000" indent="-381000">
              <a:lnSpc>
                <a:spcPct val="80000"/>
              </a:lnSpc>
              <a:buFontTx/>
              <a:buAutoNum type="arabicPeriod"/>
            </a:pPr>
            <a:r>
              <a:rPr lang="en-US" altLang="en-US" sz="2400" dirty="0"/>
              <a:t>Catalase (H</a:t>
            </a:r>
            <a:r>
              <a:rPr lang="en-US" altLang="en-US" sz="2400" baseline="-25000" dirty="0"/>
              <a:t>2</a:t>
            </a:r>
            <a:r>
              <a:rPr lang="en-US" altLang="en-US" sz="2400" dirty="0"/>
              <a:t>O</a:t>
            </a:r>
            <a:r>
              <a:rPr lang="en-US" altLang="en-US" sz="2400" baseline="-25000" dirty="0"/>
              <a:t>2</a:t>
            </a:r>
            <a:r>
              <a:rPr lang="en-US" altLang="en-US" sz="2400" dirty="0"/>
              <a:t> to H</a:t>
            </a:r>
            <a:r>
              <a:rPr lang="en-US" altLang="en-US" sz="2400" baseline="-25000" dirty="0"/>
              <a:t>2</a:t>
            </a:r>
            <a:r>
              <a:rPr lang="en-US" altLang="en-US" sz="2400" dirty="0"/>
              <a:t>O and O</a:t>
            </a:r>
            <a:r>
              <a:rPr lang="en-US" altLang="en-US" sz="2400" baseline="-25000" dirty="0"/>
              <a:t>2</a:t>
            </a:r>
            <a:r>
              <a:rPr lang="en-US" altLang="en-US" sz="2400" dirty="0"/>
              <a:t>) </a:t>
            </a:r>
          </a:p>
          <a:p>
            <a:pPr marL="381000" indent="-381000">
              <a:lnSpc>
                <a:spcPct val="80000"/>
              </a:lnSpc>
              <a:buFontTx/>
              <a:buAutoNum type="arabicPeriod"/>
            </a:pPr>
            <a:r>
              <a:rPr lang="en-US" altLang="en-US" sz="2400" dirty="0"/>
              <a:t>Motility</a:t>
            </a:r>
          </a:p>
          <a:p>
            <a:pPr marL="381000" indent="-381000">
              <a:lnSpc>
                <a:spcPct val="80000"/>
              </a:lnSpc>
              <a:buFontTx/>
              <a:buAutoNum type="arabicPeriod"/>
            </a:pPr>
            <a:r>
              <a:rPr lang="en-US" altLang="en-US" sz="2400" dirty="0" err="1"/>
              <a:t>Indole</a:t>
            </a:r>
            <a:r>
              <a:rPr lang="en-US" altLang="en-US" sz="2400" dirty="0"/>
              <a:t> (Tryptophan in </a:t>
            </a:r>
            <a:r>
              <a:rPr lang="en-US" altLang="en-US" sz="2400" dirty="0" err="1"/>
              <a:t>indole</a:t>
            </a:r>
            <a:r>
              <a:rPr lang="en-US" altLang="en-US" sz="2400" dirty="0"/>
              <a:t>) </a:t>
            </a:r>
          </a:p>
          <a:p>
            <a:pPr marL="381000" indent="-381000">
              <a:lnSpc>
                <a:spcPct val="80000"/>
              </a:lnSpc>
              <a:buFontTx/>
              <a:buAutoNum type="arabicPeriod"/>
            </a:pPr>
            <a:r>
              <a:rPr lang="en-US" altLang="en-US" sz="2400" dirty="0"/>
              <a:t>MR-VP (Methyl red and Vogues </a:t>
            </a:r>
            <a:r>
              <a:rPr lang="en-US" sz="2400" dirty="0" err="1"/>
              <a:t>Proskauer</a:t>
            </a:r>
            <a:r>
              <a:rPr lang="en-US" altLang="en-US" sz="2400" dirty="0"/>
              <a:t>), Differentiate E-Coli (Red) and </a:t>
            </a:r>
            <a:r>
              <a:rPr lang="en-US" sz="2400" i="1" dirty="0" err="1"/>
              <a:t>Enterobacter</a:t>
            </a:r>
            <a:r>
              <a:rPr lang="en-US" sz="2400" i="1" dirty="0"/>
              <a:t> (Yellow)</a:t>
            </a:r>
            <a:endParaRPr lang="en-US" altLang="en-US" sz="2400" dirty="0"/>
          </a:p>
          <a:p>
            <a:pPr marL="381000" indent="-381000">
              <a:lnSpc>
                <a:spcPct val="80000"/>
              </a:lnSpc>
              <a:buFontTx/>
              <a:buAutoNum type="arabicPeriod"/>
            </a:pPr>
            <a:r>
              <a:rPr lang="en-US" altLang="en-US" sz="2400" dirty="0"/>
              <a:t>Nitrate reduction, Nitrate to Nitrite (anaerobic bacteria)</a:t>
            </a:r>
            <a:endParaRPr lang="en-US" altLang="en-US" sz="2000" dirty="0"/>
          </a:p>
        </p:txBody>
      </p:sp>
    </p:spTree>
    <p:extLst>
      <p:ext uri="{BB962C8B-B14F-4D97-AF65-F5344CB8AC3E}">
        <p14:creationId xmlns:p14="http://schemas.microsoft.com/office/powerpoint/2010/main" val="4199546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7654" y="3122210"/>
            <a:ext cx="5061187" cy="3374124"/>
          </a:xfrm>
          <a:prstGeom prst="rect">
            <a:avLst/>
          </a:prstGeom>
        </p:spPr>
      </p:pic>
      <p:sp>
        <p:nvSpPr>
          <p:cNvPr id="3" name="Rectangle 2"/>
          <p:cNvSpPr/>
          <p:nvPr/>
        </p:nvSpPr>
        <p:spPr>
          <a:xfrm>
            <a:off x="217654" y="2616942"/>
            <a:ext cx="2371355" cy="319318"/>
          </a:xfrm>
          <a:prstGeom prst="rect">
            <a:avLst/>
          </a:prstGeom>
        </p:spPr>
        <p:txBody>
          <a:bodyPr wrap="none">
            <a:spAutoFit/>
          </a:bodyPr>
          <a:lstStyle/>
          <a:p>
            <a:pPr>
              <a:lnSpc>
                <a:spcPct val="80000"/>
              </a:lnSpc>
            </a:pPr>
            <a:r>
              <a:rPr lang="en-US" altLang="en-US" dirty="0">
                <a:latin typeface="Arial Black" panose="020B0A04020102020204" pitchFamily="34" charset="0"/>
              </a:rPr>
              <a:t>Triple Sugar Iron </a:t>
            </a:r>
          </a:p>
        </p:txBody>
      </p:sp>
      <p:graphicFrame>
        <p:nvGraphicFramePr>
          <p:cNvPr id="4" name="Table 3"/>
          <p:cNvGraphicFramePr>
            <a:graphicFrameLocks noGrp="1"/>
          </p:cNvGraphicFramePr>
          <p:nvPr>
            <p:extLst>
              <p:ext uri="{D42A27DB-BD31-4B8C-83A1-F6EECF244321}">
                <p14:modId xmlns:p14="http://schemas.microsoft.com/office/powerpoint/2010/main" val="2400807350"/>
              </p:ext>
            </p:extLst>
          </p:nvPr>
        </p:nvGraphicFramePr>
        <p:xfrm>
          <a:off x="5595582" y="1511774"/>
          <a:ext cx="6223380" cy="4984560"/>
        </p:xfrm>
        <a:graphic>
          <a:graphicData uri="http://schemas.openxmlformats.org/drawingml/2006/table">
            <a:tbl>
              <a:tblPr firstRow="1" firstCol="1" lastRow="1" lastCol="1" bandRow="1" bandCol="1">
                <a:tableStyleId>{5C22544A-7EE6-4342-B048-85BDC9FD1C3A}</a:tableStyleId>
              </a:tblPr>
              <a:tblGrid>
                <a:gridCol w="569145">
                  <a:extLst>
                    <a:ext uri="{9D8B030D-6E8A-4147-A177-3AD203B41FA5}">
                      <a16:colId xmlns:a16="http://schemas.microsoft.com/office/drawing/2014/main" val="20000"/>
                    </a:ext>
                  </a:extLst>
                </a:gridCol>
                <a:gridCol w="990835">
                  <a:extLst>
                    <a:ext uri="{9D8B030D-6E8A-4147-A177-3AD203B41FA5}">
                      <a16:colId xmlns:a16="http://schemas.microsoft.com/office/drawing/2014/main" val="20001"/>
                    </a:ext>
                  </a:extLst>
                </a:gridCol>
                <a:gridCol w="1151380">
                  <a:extLst>
                    <a:ext uri="{9D8B030D-6E8A-4147-A177-3AD203B41FA5}">
                      <a16:colId xmlns:a16="http://schemas.microsoft.com/office/drawing/2014/main" val="20002"/>
                    </a:ext>
                  </a:extLst>
                </a:gridCol>
                <a:gridCol w="865430">
                  <a:extLst>
                    <a:ext uri="{9D8B030D-6E8A-4147-A177-3AD203B41FA5}">
                      <a16:colId xmlns:a16="http://schemas.microsoft.com/office/drawing/2014/main" val="20003"/>
                    </a:ext>
                  </a:extLst>
                </a:gridCol>
                <a:gridCol w="865430">
                  <a:extLst>
                    <a:ext uri="{9D8B030D-6E8A-4147-A177-3AD203B41FA5}">
                      <a16:colId xmlns:a16="http://schemas.microsoft.com/office/drawing/2014/main" val="20004"/>
                    </a:ext>
                  </a:extLst>
                </a:gridCol>
                <a:gridCol w="466478">
                  <a:extLst>
                    <a:ext uri="{9D8B030D-6E8A-4147-A177-3AD203B41FA5}">
                      <a16:colId xmlns:a16="http://schemas.microsoft.com/office/drawing/2014/main" val="20005"/>
                    </a:ext>
                  </a:extLst>
                </a:gridCol>
                <a:gridCol w="1314682">
                  <a:extLst>
                    <a:ext uri="{9D8B030D-6E8A-4147-A177-3AD203B41FA5}">
                      <a16:colId xmlns:a16="http://schemas.microsoft.com/office/drawing/2014/main" val="20006"/>
                    </a:ext>
                  </a:extLst>
                </a:gridCol>
              </a:tblGrid>
              <a:tr h="447664">
                <a:tc>
                  <a:txBody>
                    <a:bodyPr/>
                    <a:lstStyle/>
                    <a:p>
                      <a:pPr marL="0" marR="0">
                        <a:spcBef>
                          <a:spcPts val="0"/>
                        </a:spcBef>
                        <a:spcAft>
                          <a:spcPts val="0"/>
                        </a:spcAft>
                      </a:pPr>
                      <a:r>
                        <a:rPr lang="en-US" sz="1400" dirty="0" err="1">
                          <a:effectLst/>
                        </a:rPr>
                        <a:t>S.No</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Strain No</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Glucose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Lactose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Sucrose</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H</a:t>
                      </a:r>
                      <a:r>
                        <a:rPr lang="en-US" sz="1400" baseline="-25000">
                          <a:effectLst/>
                        </a:rPr>
                        <a:t>2</a:t>
                      </a:r>
                      <a:r>
                        <a:rPr lang="en-US" sz="1400">
                          <a:effectLst/>
                        </a:rPr>
                        <a:t>S</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Gas producing</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48992">
                <a:tc>
                  <a:txBody>
                    <a:bodyPr/>
                    <a:lstStyle/>
                    <a:p>
                      <a:pPr marL="0" marR="0">
                        <a:spcBef>
                          <a:spcPts val="0"/>
                        </a:spcBef>
                        <a:spcAft>
                          <a:spcPts val="0"/>
                        </a:spcAft>
                      </a:pPr>
                      <a:r>
                        <a:rPr lang="en-US" sz="1400">
                          <a:effectLst/>
                        </a:rPr>
                        <a:t>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48992">
                <a:tc>
                  <a:txBody>
                    <a:bodyPr/>
                    <a:lstStyle/>
                    <a:p>
                      <a:pPr marL="0" marR="0">
                        <a:spcBef>
                          <a:spcPts val="0"/>
                        </a:spcBef>
                        <a:spcAft>
                          <a:spcPts val="0"/>
                        </a:spcAft>
                      </a:pPr>
                      <a:r>
                        <a:rPr lang="en-US" sz="1400">
                          <a:effectLst/>
                        </a:rPr>
                        <a:t>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48992">
                <a:tc>
                  <a:txBody>
                    <a:bodyPr/>
                    <a:lstStyle/>
                    <a:p>
                      <a:pPr marL="0" marR="0">
                        <a:spcBef>
                          <a:spcPts val="0"/>
                        </a:spcBef>
                        <a:spcAft>
                          <a:spcPts val="0"/>
                        </a:spcAft>
                      </a:pPr>
                      <a:r>
                        <a:rPr lang="en-US" sz="14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348992">
                <a:tc>
                  <a:txBody>
                    <a:bodyPr/>
                    <a:lstStyle/>
                    <a:p>
                      <a:pPr marL="0" marR="0">
                        <a:spcBef>
                          <a:spcPts val="0"/>
                        </a:spcBef>
                        <a:spcAft>
                          <a:spcPts val="0"/>
                        </a:spcAft>
                      </a:pPr>
                      <a:r>
                        <a:rPr lang="en-US" sz="14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348992">
                <a:tc>
                  <a:txBody>
                    <a:bodyPr/>
                    <a:lstStyle/>
                    <a:p>
                      <a:pPr marL="0" marR="0">
                        <a:spcBef>
                          <a:spcPts val="0"/>
                        </a:spcBef>
                        <a:spcAft>
                          <a:spcPts val="0"/>
                        </a:spcAft>
                      </a:pPr>
                      <a:r>
                        <a:rPr lang="en-US" sz="14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GSA106</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348992">
                <a:tc>
                  <a:txBody>
                    <a:bodyPr/>
                    <a:lstStyle/>
                    <a:p>
                      <a:pPr marL="0" marR="0">
                        <a:spcBef>
                          <a:spcPts val="0"/>
                        </a:spcBef>
                        <a:spcAft>
                          <a:spcPts val="0"/>
                        </a:spcAft>
                      </a:pPr>
                      <a:r>
                        <a:rPr lang="en-US" sz="1400">
                          <a:effectLst/>
                        </a:rPr>
                        <a:t>6</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GSA108</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48992">
                <a:tc>
                  <a:txBody>
                    <a:bodyPr/>
                    <a:lstStyle/>
                    <a:p>
                      <a:pPr marL="0" marR="0">
                        <a:spcBef>
                          <a:spcPts val="0"/>
                        </a:spcBef>
                        <a:spcAft>
                          <a:spcPts val="0"/>
                        </a:spcAft>
                      </a:pPr>
                      <a:r>
                        <a:rPr lang="en-US" sz="1400">
                          <a:effectLst/>
                        </a:rPr>
                        <a:t>7</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GSA109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48992">
                <a:tc>
                  <a:txBody>
                    <a:bodyPr/>
                    <a:lstStyle/>
                    <a:p>
                      <a:pPr marL="0" marR="0">
                        <a:spcBef>
                          <a:spcPts val="0"/>
                        </a:spcBef>
                        <a:spcAft>
                          <a:spcPts val="0"/>
                        </a:spcAft>
                      </a:pPr>
                      <a:r>
                        <a:rPr lang="en-US" sz="1400">
                          <a:effectLst/>
                        </a:rPr>
                        <a:t>8</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48992">
                <a:tc>
                  <a:txBody>
                    <a:bodyPr/>
                    <a:lstStyle/>
                    <a:p>
                      <a:pPr marL="0" marR="0">
                        <a:spcBef>
                          <a:spcPts val="0"/>
                        </a:spcBef>
                        <a:spcAft>
                          <a:spcPts val="0"/>
                        </a:spcAft>
                      </a:pPr>
                      <a:r>
                        <a:rPr lang="en-US" sz="1400">
                          <a:effectLst/>
                        </a:rPr>
                        <a:t>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48992">
                <a:tc>
                  <a:txBody>
                    <a:bodyPr/>
                    <a:lstStyle/>
                    <a:p>
                      <a:pPr marL="0" marR="0">
                        <a:spcBef>
                          <a:spcPts val="0"/>
                        </a:spcBef>
                        <a:spcAft>
                          <a:spcPts val="0"/>
                        </a:spcAft>
                      </a:pPr>
                      <a:r>
                        <a:rPr lang="en-US" sz="14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348992">
                <a:tc>
                  <a:txBody>
                    <a:bodyPr/>
                    <a:lstStyle/>
                    <a:p>
                      <a:pPr marL="0" marR="0">
                        <a:spcBef>
                          <a:spcPts val="0"/>
                        </a:spcBef>
                        <a:spcAft>
                          <a:spcPts val="0"/>
                        </a:spcAft>
                      </a:pPr>
                      <a:r>
                        <a:rPr lang="en-US" sz="1400">
                          <a:effectLst/>
                        </a:rPr>
                        <a:t>11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1"/>
                  </a:ext>
                </a:extLst>
              </a:tr>
              <a:tr h="348992">
                <a:tc>
                  <a:txBody>
                    <a:bodyPr/>
                    <a:lstStyle/>
                    <a:p>
                      <a:pPr marL="0" marR="0">
                        <a:spcBef>
                          <a:spcPts val="0"/>
                        </a:spcBef>
                        <a:spcAft>
                          <a:spcPts val="0"/>
                        </a:spcAft>
                      </a:pPr>
                      <a:r>
                        <a:rPr lang="en-US" sz="140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GSA117</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2"/>
                  </a:ext>
                </a:extLst>
              </a:tr>
              <a:tr h="348992">
                <a:tc>
                  <a:txBody>
                    <a:bodyPr/>
                    <a:lstStyle/>
                    <a:p>
                      <a:pPr marL="0" marR="0">
                        <a:spcBef>
                          <a:spcPts val="0"/>
                        </a:spcBef>
                        <a:spcAft>
                          <a:spcPts val="0"/>
                        </a:spcAft>
                      </a:pPr>
                      <a:r>
                        <a:rPr lang="en-US" sz="1400">
                          <a:effectLst/>
                        </a:rPr>
                        <a:t>13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GSA119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400" dirty="0">
                          <a:effectLst/>
                        </a:rPr>
                        <a:t>-</a:t>
                      </a:r>
                      <a:endParaRPr lang="en-US" sz="12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0013"/>
                  </a:ext>
                </a:extLst>
              </a:tr>
            </a:tbl>
          </a:graphicData>
        </a:graphic>
      </p:graphicFrame>
      <p:pic>
        <p:nvPicPr>
          <p:cNvPr id="2050" name="Picture 2" descr="http://upload.wikimedia.org/wikipedia/commons/thumb/e/e7/MacConkey_agar_with_LF_and_LF_colonies.jpg/220px-MacConkey_agar_with_LF_and_LF_colon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54" y="652475"/>
            <a:ext cx="2371355" cy="17785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7654" y="190168"/>
            <a:ext cx="5943165" cy="369332"/>
          </a:xfrm>
          <a:prstGeom prst="rect">
            <a:avLst/>
          </a:prstGeom>
        </p:spPr>
        <p:txBody>
          <a:bodyPr wrap="none">
            <a:spAutoFit/>
          </a:bodyPr>
          <a:lstStyle/>
          <a:p>
            <a:r>
              <a:rPr lang="en-US" altLang="en-US" dirty="0" err="1">
                <a:latin typeface="Arial Black" panose="020B0A04020102020204" pitchFamily="34" charset="0"/>
              </a:rPr>
              <a:t>MaConkey</a:t>
            </a:r>
            <a:r>
              <a:rPr lang="en-US" altLang="en-US" dirty="0">
                <a:latin typeface="Arial Black" panose="020B0A04020102020204" pitchFamily="34" charset="0"/>
              </a:rPr>
              <a:t> Agar plate (Lactose fermentation)</a:t>
            </a:r>
            <a:endParaRPr lang="en-US" dirty="0">
              <a:latin typeface="Arial Black" panose="020B0A04020102020204" pitchFamily="34" charset="0"/>
            </a:endParaRPr>
          </a:p>
        </p:txBody>
      </p:sp>
    </p:spTree>
    <p:extLst>
      <p:ext uri="{BB962C8B-B14F-4D97-AF65-F5344CB8AC3E}">
        <p14:creationId xmlns:p14="http://schemas.microsoft.com/office/powerpoint/2010/main" val="167373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 Box 3"/>
          <p:cNvSpPr txBox="1">
            <a:spLocks noChangeArrowheads="1"/>
          </p:cNvSpPr>
          <p:nvPr/>
        </p:nvSpPr>
        <p:spPr bwMode="auto">
          <a:xfrm>
            <a:off x="2057400" y="2743201"/>
            <a:ext cx="220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GSA101-    Gram Negative ( light red rods)</a:t>
            </a:r>
          </a:p>
        </p:txBody>
      </p:sp>
      <p:pic>
        <p:nvPicPr>
          <p:cNvPr id="7172" name="Picture 4" descr="GSA102- Gram n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685800"/>
            <a:ext cx="2514600" cy="1955800"/>
          </a:xfrm>
          <a:prstGeom prst="rect">
            <a:avLst/>
          </a:prstGeom>
          <a:noFill/>
          <a:extLst>
            <a:ext uri="{909E8E84-426E-40DD-AFC4-6F175D3DCCD1}">
              <a14:hiddenFill xmlns:a14="http://schemas.microsoft.com/office/drawing/2010/main">
                <a:solidFill>
                  <a:srgbClr val="FFFFFF"/>
                </a:solidFill>
              </a14:hiddenFill>
            </a:ext>
          </a:extLst>
        </p:spPr>
      </p:pic>
      <p:sp>
        <p:nvSpPr>
          <p:cNvPr id="7173" name="Text Box 5"/>
          <p:cNvSpPr txBox="1">
            <a:spLocks noChangeArrowheads="1"/>
          </p:cNvSpPr>
          <p:nvPr/>
        </p:nvSpPr>
        <p:spPr bwMode="auto">
          <a:xfrm>
            <a:off x="4800600" y="2743201"/>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GSA102-    Gram Negative ( Cocci Red rods)</a:t>
            </a:r>
          </a:p>
        </p:txBody>
      </p:sp>
      <p:pic>
        <p:nvPicPr>
          <p:cNvPr id="7174" name="Picture 6" descr="GSA104- Gram p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685800"/>
            <a:ext cx="2590800" cy="1924050"/>
          </a:xfrm>
          <a:prstGeom prst="rect">
            <a:avLst/>
          </a:prstGeom>
          <a:noFill/>
          <a:extLst>
            <a:ext uri="{909E8E84-426E-40DD-AFC4-6F175D3DCCD1}">
              <a14:hiddenFill xmlns:a14="http://schemas.microsoft.com/office/drawing/2010/main">
                <a:solidFill>
                  <a:srgbClr val="FFFFFF"/>
                </a:solidFill>
              </a14:hiddenFill>
            </a:ext>
          </a:extLst>
        </p:spPr>
      </p:pic>
      <p:sp>
        <p:nvSpPr>
          <p:cNvPr id="7175" name="Text Box 7"/>
          <p:cNvSpPr txBox="1">
            <a:spLocks noChangeArrowheads="1"/>
          </p:cNvSpPr>
          <p:nvPr/>
        </p:nvSpPr>
        <p:spPr bwMode="auto">
          <a:xfrm>
            <a:off x="7620000" y="2743201"/>
            <a:ext cx="2514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GSA104- Gram Positive (Dark blue rods)</a:t>
            </a:r>
          </a:p>
        </p:txBody>
      </p:sp>
      <p:sp>
        <p:nvSpPr>
          <p:cNvPr id="7176" name="Text Box 8"/>
          <p:cNvSpPr txBox="1">
            <a:spLocks noChangeArrowheads="1"/>
          </p:cNvSpPr>
          <p:nvPr/>
        </p:nvSpPr>
        <p:spPr bwMode="auto">
          <a:xfrm>
            <a:off x="1828800" y="1524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a:t>Bacterial strains with Gram Positive and Gram Negative</a:t>
            </a:r>
          </a:p>
        </p:txBody>
      </p:sp>
      <p:pic>
        <p:nvPicPr>
          <p:cNvPr id="7177" name="Picture 9" descr="GSA108-Gram po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3429000"/>
            <a:ext cx="2438400" cy="1809750"/>
          </a:xfrm>
          <a:prstGeom prst="rect">
            <a:avLst/>
          </a:prstGeom>
          <a:noFill/>
          <a:extLst>
            <a:ext uri="{909E8E84-426E-40DD-AFC4-6F175D3DCCD1}">
              <a14:hiddenFill xmlns:a14="http://schemas.microsoft.com/office/drawing/2010/main">
                <a:solidFill>
                  <a:srgbClr val="FFFFFF"/>
                </a:solidFill>
              </a14:hiddenFill>
            </a:ext>
          </a:extLst>
        </p:spPr>
      </p:pic>
      <p:sp>
        <p:nvSpPr>
          <p:cNvPr id="7178" name="Text Box 10"/>
          <p:cNvSpPr txBox="1">
            <a:spLocks noChangeArrowheads="1"/>
          </p:cNvSpPr>
          <p:nvPr/>
        </p:nvSpPr>
        <p:spPr bwMode="auto">
          <a:xfrm>
            <a:off x="1981200" y="5334001"/>
            <a:ext cx="220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GSA108-    Gram Negative ( Red small rods</a:t>
            </a:r>
            <a:r>
              <a:rPr lang="en-US" altLang="en-US" sz="800" b="1" dirty="0"/>
              <a:t>)</a:t>
            </a:r>
          </a:p>
        </p:txBody>
      </p:sp>
      <p:pic>
        <p:nvPicPr>
          <p:cNvPr id="7179" name="Picture 11" descr="GSA1010-Gram p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00600" y="3448050"/>
            <a:ext cx="2438400" cy="1809750"/>
          </a:xfrm>
          <a:prstGeom prst="rect">
            <a:avLst/>
          </a:prstGeom>
          <a:noFill/>
          <a:extLst>
            <a:ext uri="{909E8E84-426E-40DD-AFC4-6F175D3DCCD1}">
              <a14:hiddenFill xmlns:a14="http://schemas.microsoft.com/office/drawing/2010/main">
                <a:solidFill>
                  <a:srgbClr val="FFFFFF"/>
                </a:solidFill>
              </a14:hiddenFill>
            </a:ext>
          </a:extLst>
        </p:spPr>
      </p:pic>
      <p:sp>
        <p:nvSpPr>
          <p:cNvPr id="7180" name="Text Box 12"/>
          <p:cNvSpPr txBox="1">
            <a:spLocks noChangeArrowheads="1"/>
          </p:cNvSpPr>
          <p:nvPr/>
        </p:nvSpPr>
        <p:spPr bwMode="auto">
          <a:xfrm>
            <a:off x="4953000" y="5334001"/>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GSA110-Gram Negative ( Red rods)</a:t>
            </a:r>
          </a:p>
        </p:txBody>
      </p:sp>
      <p:pic>
        <p:nvPicPr>
          <p:cNvPr id="7181" name="Picture 13" descr="GSA1012-Gram po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000" y="3429000"/>
            <a:ext cx="2514600" cy="1828800"/>
          </a:xfrm>
          <a:prstGeom prst="rect">
            <a:avLst/>
          </a:prstGeom>
          <a:noFill/>
          <a:extLst>
            <a:ext uri="{909E8E84-426E-40DD-AFC4-6F175D3DCCD1}">
              <a14:hiddenFill xmlns:a14="http://schemas.microsoft.com/office/drawing/2010/main">
                <a:solidFill>
                  <a:srgbClr val="FFFFFF"/>
                </a:solidFill>
              </a14:hiddenFill>
            </a:ext>
          </a:extLst>
        </p:spPr>
      </p:pic>
      <p:sp>
        <p:nvSpPr>
          <p:cNvPr id="7182" name="Text Box 14"/>
          <p:cNvSpPr txBox="1">
            <a:spLocks noChangeArrowheads="1"/>
          </p:cNvSpPr>
          <p:nvPr/>
        </p:nvSpPr>
        <p:spPr bwMode="auto">
          <a:xfrm>
            <a:off x="7772400" y="5348288"/>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GSA112- Gram Positive (Blue rods)</a:t>
            </a:r>
          </a:p>
        </p:txBody>
      </p:sp>
      <p:pic>
        <p:nvPicPr>
          <p:cNvPr id="7183" name="Picture 15" descr="GSA101- Gram negative (red small ro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5000" y="685800"/>
            <a:ext cx="24384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75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GSA1014-Gram n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609601"/>
            <a:ext cx="2514600" cy="1865313"/>
          </a:xfrm>
          <a:prstGeom prst="rect">
            <a:avLst/>
          </a:prstGeom>
          <a:noFill/>
          <a:extLst>
            <a:ext uri="{909E8E84-426E-40DD-AFC4-6F175D3DCCD1}">
              <a14:hiddenFill xmlns:a14="http://schemas.microsoft.com/office/drawing/2010/main">
                <a:solidFill>
                  <a:srgbClr val="FFFFFF"/>
                </a:solidFill>
              </a14:hiddenFill>
            </a:ext>
          </a:extLst>
        </p:spPr>
      </p:pic>
      <p:sp>
        <p:nvSpPr>
          <p:cNvPr id="9219" name="Text Box 3"/>
          <p:cNvSpPr txBox="1">
            <a:spLocks noChangeArrowheads="1"/>
          </p:cNvSpPr>
          <p:nvPr/>
        </p:nvSpPr>
        <p:spPr bwMode="auto">
          <a:xfrm>
            <a:off x="1905000" y="2667001"/>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GSA114- Gram Negative (Light red small rods)</a:t>
            </a:r>
          </a:p>
        </p:txBody>
      </p:sp>
      <p:pic>
        <p:nvPicPr>
          <p:cNvPr id="9220" name="Picture 4" descr="GSA1019-Gram po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0600" y="609601"/>
            <a:ext cx="2514600" cy="1865313"/>
          </a:xfrm>
          <a:prstGeom prst="rect">
            <a:avLst/>
          </a:prstGeom>
          <a:noFill/>
          <a:extLst>
            <a:ext uri="{909E8E84-426E-40DD-AFC4-6F175D3DCCD1}">
              <a14:hiddenFill xmlns:a14="http://schemas.microsoft.com/office/drawing/2010/main">
                <a:solidFill>
                  <a:srgbClr val="FFFFFF"/>
                </a:solidFill>
              </a14:hiddenFill>
            </a:ext>
          </a:extLst>
        </p:spPr>
      </p:pic>
      <p:sp>
        <p:nvSpPr>
          <p:cNvPr id="9221" name="Text Box 5"/>
          <p:cNvSpPr txBox="1">
            <a:spLocks noChangeArrowheads="1"/>
          </p:cNvSpPr>
          <p:nvPr/>
        </p:nvSpPr>
        <p:spPr bwMode="auto">
          <a:xfrm>
            <a:off x="4876800" y="2667001"/>
            <a:ext cx="236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GSA117- Gram  Negative ( (Light red rods)</a:t>
            </a:r>
          </a:p>
        </p:txBody>
      </p:sp>
      <p:pic>
        <p:nvPicPr>
          <p:cNvPr id="9222" name="Picture 6" descr="GSA104- Gram positive (dark blue ro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609600"/>
            <a:ext cx="2514600" cy="1866900"/>
          </a:xfrm>
          <a:prstGeom prst="rect">
            <a:avLst/>
          </a:prstGeom>
          <a:noFill/>
          <a:extLst>
            <a:ext uri="{909E8E84-426E-40DD-AFC4-6F175D3DCCD1}">
              <a14:hiddenFill xmlns:a14="http://schemas.microsoft.com/office/drawing/2010/main">
                <a:solidFill>
                  <a:srgbClr val="FFFFFF"/>
                </a:solidFill>
              </a14:hiddenFill>
            </a:ext>
          </a:extLst>
        </p:spPr>
      </p:pic>
      <p:sp>
        <p:nvSpPr>
          <p:cNvPr id="9223" name="Text Box 7"/>
          <p:cNvSpPr txBox="1">
            <a:spLocks noChangeArrowheads="1"/>
          </p:cNvSpPr>
          <p:nvPr/>
        </p:nvSpPr>
        <p:spPr bwMode="auto">
          <a:xfrm>
            <a:off x="7848600" y="2590801"/>
            <a:ext cx="4419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GSA103- Gram positive (dark blue rods</a:t>
            </a:r>
          </a:p>
        </p:txBody>
      </p:sp>
      <p:pic>
        <p:nvPicPr>
          <p:cNvPr id="9224" name="Picture 8" descr="GSA106- Gram negative (red ro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200" y="3124201"/>
            <a:ext cx="2552700" cy="1895475"/>
          </a:xfrm>
          <a:prstGeom prst="rect">
            <a:avLst/>
          </a:prstGeom>
          <a:noFill/>
          <a:extLst>
            <a:ext uri="{909E8E84-426E-40DD-AFC4-6F175D3DCCD1}">
              <a14:hiddenFill xmlns:a14="http://schemas.microsoft.com/office/drawing/2010/main">
                <a:solidFill>
                  <a:srgbClr val="FFFFFF"/>
                </a:solidFill>
              </a14:hiddenFill>
            </a:ext>
          </a:extLst>
        </p:spPr>
      </p:pic>
      <p:sp>
        <p:nvSpPr>
          <p:cNvPr id="9225" name="Text Box 9"/>
          <p:cNvSpPr txBox="1">
            <a:spLocks noChangeArrowheads="1"/>
          </p:cNvSpPr>
          <p:nvPr/>
        </p:nvSpPr>
        <p:spPr bwMode="auto">
          <a:xfrm>
            <a:off x="2133600" y="5165726"/>
            <a:ext cx="4419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GSA106- Gram negative (red rods)</a:t>
            </a:r>
          </a:p>
        </p:txBody>
      </p:sp>
      <p:pic>
        <p:nvPicPr>
          <p:cNvPr id="9226" name="Picture 10" descr="GSA109- Gram positive (red ro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3000" y="3124200"/>
            <a:ext cx="2362200" cy="1828800"/>
          </a:xfrm>
          <a:prstGeom prst="rect">
            <a:avLst/>
          </a:prstGeom>
          <a:noFill/>
          <a:extLst>
            <a:ext uri="{909E8E84-426E-40DD-AFC4-6F175D3DCCD1}">
              <a14:hiddenFill xmlns:a14="http://schemas.microsoft.com/office/drawing/2010/main">
                <a:solidFill>
                  <a:srgbClr val="FFFFFF"/>
                </a:solidFill>
              </a14:hiddenFill>
            </a:ext>
          </a:extLst>
        </p:spPr>
      </p:pic>
      <p:sp>
        <p:nvSpPr>
          <p:cNvPr id="9227" name="Text Box 11"/>
          <p:cNvSpPr txBox="1">
            <a:spLocks noChangeArrowheads="1"/>
          </p:cNvSpPr>
          <p:nvPr/>
        </p:nvSpPr>
        <p:spPr bwMode="auto">
          <a:xfrm>
            <a:off x="4953000" y="5165726"/>
            <a:ext cx="4419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GSA109- Gram positive (blue rods)</a:t>
            </a:r>
          </a:p>
        </p:txBody>
      </p:sp>
      <p:pic>
        <p:nvPicPr>
          <p:cNvPr id="9228" name="Picture 12" descr="GSA1017- Gram positive (red small rod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2400" y="3124200"/>
            <a:ext cx="2438400" cy="1809750"/>
          </a:xfrm>
          <a:prstGeom prst="rect">
            <a:avLst/>
          </a:prstGeom>
          <a:noFill/>
          <a:extLst>
            <a:ext uri="{909E8E84-426E-40DD-AFC4-6F175D3DCCD1}">
              <a14:hiddenFill xmlns:a14="http://schemas.microsoft.com/office/drawing/2010/main">
                <a:solidFill>
                  <a:srgbClr val="FFFFFF"/>
                </a:solidFill>
              </a14:hiddenFill>
            </a:ext>
          </a:extLst>
        </p:spPr>
      </p:pic>
      <p:sp>
        <p:nvSpPr>
          <p:cNvPr id="9229" name="Text Box 13"/>
          <p:cNvSpPr txBox="1">
            <a:spLocks noChangeArrowheads="1"/>
          </p:cNvSpPr>
          <p:nvPr/>
        </p:nvSpPr>
        <p:spPr bwMode="auto">
          <a:xfrm>
            <a:off x="7772400" y="5165726"/>
            <a:ext cx="3200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GSA113- Gram negative (light red rods)</a:t>
            </a:r>
          </a:p>
        </p:txBody>
      </p:sp>
    </p:spTree>
    <p:extLst>
      <p:ext uri="{BB962C8B-B14F-4D97-AF65-F5344CB8AC3E}">
        <p14:creationId xmlns:p14="http://schemas.microsoft.com/office/powerpoint/2010/main" val="1955520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2" name="Picture 6" descr="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3886200"/>
            <a:ext cx="2590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4103" name="Text Box 7"/>
          <p:cNvSpPr txBox="1">
            <a:spLocks noChangeArrowheads="1"/>
          </p:cNvSpPr>
          <p:nvPr/>
        </p:nvSpPr>
        <p:spPr bwMode="auto">
          <a:xfrm>
            <a:off x="3200400" y="5851526"/>
            <a:ext cx="4419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A. </a:t>
            </a:r>
            <a:r>
              <a:rPr lang="en-US" altLang="en-US" sz="1200" b="1" dirty="0" err="1"/>
              <a:t>Tamarri</a:t>
            </a:r>
            <a:endParaRPr lang="en-US" altLang="en-US" sz="1200" b="1" dirty="0"/>
          </a:p>
        </p:txBody>
      </p:sp>
      <p:pic>
        <p:nvPicPr>
          <p:cNvPr id="4104"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3868738"/>
            <a:ext cx="2590800" cy="1922462"/>
          </a:xfrm>
          <a:prstGeom prst="rect">
            <a:avLst/>
          </a:prstGeom>
          <a:noFill/>
          <a:extLst>
            <a:ext uri="{909E8E84-426E-40DD-AFC4-6F175D3DCCD1}">
              <a14:hiddenFill xmlns:a14="http://schemas.microsoft.com/office/drawing/2010/main">
                <a:solidFill>
                  <a:srgbClr val="FFFFFF"/>
                </a:solidFill>
              </a14:hiddenFill>
            </a:ext>
          </a:extLst>
        </p:spPr>
      </p:pic>
      <p:sp>
        <p:nvSpPr>
          <p:cNvPr id="4105" name="Text Box 9"/>
          <p:cNvSpPr txBox="1">
            <a:spLocks noChangeArrowheads="1"/>
          </p:cNvSpPr>
          <p:nvPr/>
        </p:nvSpPr>
        <p:spPr bwMode="auto">
          <a:xfrm>
            <a:off x="6781800" y="5927726"/>
            <a:ext cx="4419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A. </a:t>
            </a:r>
            <a:r>
              <a:rPr lang="en-US" altLang="en-US" sz="1200" b="1" dirty="0" err="1"/>
              <a:t>Nidulans</a:t>
            </a:r>
            <a:endParaRPr lang="en-US" altLang="en-US" sz="1200" b="1" dirty="0"/>
          </a:p>
        </p:txBody>
      </p:sp>
      <p:sp>
        <p:nvSpPr>
          <p:cNvPr id="4106" name="Text Box 10"/>
          <p:cNvSpPr txBox="1">
            <a:spLocks noChangeArrowheads="1"/>
          </p:cNvSpPr>
          <p:nvPr/>
        </p:nvSpPr>
        <p:spPr bwMode="auto">
          <a:xfrm>
            <a:off x="4495800" y="3124200"/>
            <a:ext cx="518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400" b="1" dirty="0"/>
              <a:t>Fungal strains</a:t>
            </a:r>
          </a:p>
        </p:txBody>
      </p:sp>
      <p:pic>
        <p:nvPicPr>
          <p:cNvPr id="4107" name="Picture 11" descr="GSA119-Gram negative (red rod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09800" y="381001"/>
            <a:ext cx="2895600" cy="2149475"/>
          </a:xfrm>
          <a:prstGeom prst="rect">
            <a:avLst/>
          </a:prstGeom>
          <a:noFill/>
          <a:extLst>
            <a:ext uri="{909E8E84-426E-40DD-AFC4-6F175D3DCCD1}">
              <a14:hiddenFill xmlns:a14="http://schemas.microsoft.com/office/drawing/2010/main">
                <a:solidFill>
                  <a:srgbClr val="FFFFFF"/>
                </a:solidFill>
              </a14:hiddenFill>
            </a:ext>
          </a:extLst>
        </p:spPr>
      </p:pic>
      <p:sp>
        <p:nvSpPr>
          <p:cNvPr id="4108" name="Text Box 12"/>
          <p:cNvSpPr txBox="1">
            <a:spLocks noChangeArrowheads="1"/>
          </p:cNvSpPr>
          <p:nvPr/>
        </p:nvSpPr>
        <p:spPr bwMode="auto">
          <a:xfrm>
            <a:off x="2590800" y="2667001"/>
            <a:ext cx="5181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GSA119- Gram negative (red rods)</a:t>
            </a:r>
          </a:p>
        </p:txBody>
      </p:sp>
      <p:pic>
        <p:nvPicPr>
          <p:cNvPr id="4109" name="Picture 13" descr="GSA107- Gram positive (blue rod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8400" y="304800"/>
            <a:ext cx="3124200" cy="2319338"/>
          </a:xfrm>
          <a:prstGeom prst="rect">
            <a:avLst/>
          </a:prstGeom>
          <a:noFill/>
          <a:extLst>
            <a:ext uri="{909E8E84-426E-40DD-AFC4-6F175D3DCCD1}">
              <a14:hiddenFill xmlns:a14="http://schemas.microsoft.com/office/drawing/2010/main">
                <a:solidFill>
                  <a:srgbClr val="FFFFFF"/>
                </a:solidFill>
              </a14:hiddenFill>
            </a:ext>
          </a:extLst>
        </p:spPr>
      </p:pic>
      <p:sp>
        <p:nvSpPr>
          <p:cNvPr id="4110" name="Text Box 14"/>
          <p:cNvSpPr txBox="1">
            <a:spLocks noChangeArrowheads="1"/>
          </p:cNvSpPr>
          <p:nvPr/>
        </p:nvSpPr>
        <p:spPr bwMode="auto">
          <a:xfrm>
            <a:off x="6705600" y="2743201"/>
            <a:ext cx="5181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1200" b="1" dirty="0"/>
              <a:t>GSA107- Gram positive (blue rods)</a:t>
            </a:r>
          </a:p>
        </p:txBody>
      </p:sp>
    </p:spTree>
    <p:extLst>
      <p:ext uri="{BB962C8B-B14F-4D97-AF65-F5344CB8AC3E}">
        <p14:creationId xmlns:p14="http://schemas.microsoft.com/office/powerpoint/2010/main" val="4142897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S3051-40X_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304800"/>
            <a:ext cx="2171700" cy="160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1" name="Picture 3" descr="S1121-0-40X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228600"/>
            <a:ext cx="2438400"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2" name="Picture 4" descr="S2051-40X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2209800"/>
            <a:ext cx="22098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descr="S3054-0-40X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2133600"/>
            <a:ext cx="2438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4" name="Picture 6" descr="S3051-0-40X_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4114800"/>
            <a:ext cx="22098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descr="S3054-0-40X_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91276" y="4114800"/>
            <a:ext cx="25241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191000" y="914400"/>
            <a:ext cx="14478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rPr>
              <a:t>A.versicolor_20x</a:t>
            </a:r>
          </a:p>
        </p:txBody>
      </p:sp>
      <p:sp>
        <p:nvSpPr>
          <p:cNvPr id="83977" name="Text Box 9"/>
          <p:cNvSpPr txBox="1">
            <a:spLocks noChangeArrowheads="1"/>
          </p:cNvSpPr>
          <p:nvPr/>
        </p:nvSpPr>
        <p:spPr bwMode="auto">
          <a:xfrm>
            <a:off x="4267200" y="2895600"/>
            <a:ext cx="1143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cs typeface="Times New Roman" panose="02020603050405020304" pitchFamily="18" charset="0"/>
              </a:rPr>
              <a:t>A.flavus_20x</a:t>
            </a:r>
            <a:endParaRPr lang="en-US" altLang="en-US" b="1" i="1">
              <a:latin typeface="Arial" panose="020B0604020202020204" pitchFamily="34" charset="0"/>
            </a:endParaRPr>
          </a:p>
        </p:txBody>
      </p:sp>
      <p:sp>
        <p:nvSpPr>
          <p:cNvPr id="83978" name="Text Box 10"/>
          <p:cNvSpPr txBox="1">
            <a:spLocks noChangeArrowheads="1"/>
          </p:cNvSpPr>
          <p:nvPr/>
        </p:nvSpPr>
        <p:spPr bwMode="auto">
          <a:xfrm>
            <a:off x="4267200" y="4953000"/>
            <a:ext cx="1143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rPr>
              <a:t>Acremonium terricola_40x</a:t>
            </a:r>
          </a:p>
          <a:p>
            <a:pPr eaLnBrk="0" hangingPunct="0"/>
            <a:endParaRPr lang="en-US" altLang="en-US" sz="1200">
              <a:latin typeface="Arial" panose="020B0604020202020204" pitchFamily="34" charset="0"/>
              <a:cs typeface="Times New Roman" panose="02020603050405020304" pitchFamily="18" charset="0"/>
            </a:endParaRPr>
          </a:p>
        </p:txBody>
      </p:sp>
      <p:sp>
        <p:nvSpPr>
          <p:cNvPr id="83979" name="Text Box 11"/>
          <p:cNvSpPr txBox="1">
            <a:spLocks noChangeArrowheads="1"/>
          </p:cNvSpPr>
          <p:nvPr/>
        </p:nvSpPr>
        <p:spPr bwMode="auto">
          <a:xfrm>
            <a:off x="9144000" y="838200"/>
            <a:ext cx="11430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rPr>
              <a:t>Acremonium terricola_20x</a:t>
            </a:r>
          </a:p>
        </p:txBody>
      </p:sp>
      <p:sp>
        <p:nvSpPr>
          <p:cNvPr id="83980" name="Text Box 12"/>
          <p:cNvSpPr txBox="1">
            <a:spLocks noChangeArrowheads="1"/>
          </p:cNvSpPr>
          <p:nvPr/>
        </p:nvSpPr>
        <p:spPr bwMode="auto">
          <a:xfrm>
            <a:off x="9144000" y="2590800"/>
            <a:ext cx="12954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rPr>
              <a:t>Scopoularisis species_20x</a:t>
            </a:r>
          </a:p>
        </p:txBody>
      </p:sp>
      <p:sp>
        <p:nvSpPr>
          <p:cNvPr id="83981" name="Text Box 13"/>
          <p:cNvSpPr txBox="1">
            <a:spLocks noChangeArrowheads="1"/>
          </p:cNvSpPr>
          <p:nvPr/>
        </p:nvSpPr>
        <p:spPr bwMode="auto">
          <a:xfrm>
            <a:off x="9144000" y="4648200"/>
            <a:ext cx="1371600" cy="533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1200" b="1" i="1">
                <a:latin typeface="Arial" panose="020B0604020202020204" pitchFamily="34" charset="0"/>
              </a:rPr>
              <a:t>Scopoularisis species_20x</a:t>
            </a:r>
          </a:p>
        </p:txBody>
      </p:sp>
      <p:sp>
        <p:nvSpPr>
          <p:cNvPr id="83982" name="Rectangle 14"/>
          <p:cNvSpPr>
            <a:spLocks noChangeArrowheads="1"/>
          </p:cNvSpPr>
          <p:nvPr/>
        </p:nvSpPr>
        <p:spPr bwMode="auto">
          <a:xfrm>
            <a:off x="2746375" y="6338888"/>
            <a:ext cx="66992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b="1">
                <a:latin typeface="Arial" panose="020B0604020202020204" pitchFamily="34" charset="0"/>
              </a:rPr>
              <a:t>Smith’s Introduction to Industrial Mycology-Seventh Edition</a:t>
            </a:r>
          </a:p>
        </p:txBody>
      </p:sp>
    </p:spTree>
    <p:extLst>
      <p:ext uri="{BB962C8B-B14F-4D97-AF65-F5344CB8AC3E}">
        <p14:creationId xmlns:p14="http://schemas.microsoft.com/office/powerpoint/2010/main" val="1173824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nodeType="clickEffect">
                                  <p:stCondLst>
                                    <p:cond delay="0"/>
                                  </p:stCondLst>
                                  <p:childTnLst>
                                    <p:set>
                                      <p:cBhvr>
                                        <p:cTn id="6" dur="1" fill="hold">
                                          <p:stCondLst>
                                            <p:cond delay="0"/>
                                          </p:stCondLst>
                                        </p:cTn>
                                        <p:tgtEl>
                                          <p:spTgt spid="83970"/>
                                        </p:tgtEl>
                                        <p:attrNameLst>
                                          <p:attrName>style.visibility</p:attrName>
                                        </p:attrNameLst>
                                      </p:cBhvr>
                                      <p:to>
                                        <p:strVal val="visible"/>
                                      </p:to>
                                    </p:set>
                                    <p:anim calcmode="lin" valueType="num">
                                      <p:cBhvr>
                                        <p:cTn id="7" dur="500" fill="hold"/>
                                        <p:tgtEl>
                                          <p:spTgt spid="83970"/>
                                        </p:tgtEl>
                                        <p:attrNameLst>
                                          <p:attrName>ppt_w</p:attrName>
                                        </p:attrNameLst>
                                      </p:cBhvr>
                                      <p:tavLst>
                                        <p:tav tm="0">
                                          <p:val>
                                            <p:fltVal val="0"/>
                                          </p:val>
                                        </p:tav>
                                        <p:tav tm="100000">
                                          <p:val>
                                            <p:strVal val="#ppt_w"/>
                                          </p:val>
                                        </p:tav>
                                      </p:tavLst>
                                    </p:anim>
                                    <p:anim calcmode="lin" valueType="num">
                                      <p:cBhvr>
                                        <p:cTn id="8" dur="500" fill="hold"/>
                                        <p:tgtEl>
                                          <p:spTgt spid="8397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83971"/>
                                        </p:tgtEl>
                                        <p:attrNameLst>
                                          <p:attrName>style.visibility</p:attrName>
                                        </p:attrNameLst>
                                      </p:cBhvr>
                                      <p:to>
                                        <p:strVal val="visible"/>
                                      </p:to>
                                    </p:set>
                                    <p:anim calcmode="lin" valueType="num">
                                      <p:cBhvr>
                                        <p:cTn id="13" dur="500" fill="hold"/>
                                        <p:tgtEl>
                                          <p:spTgt spid="83971"/>
                                        </p:tgtEl>
                                        <p:attrNameLst>
                                          <p:attrName>ppt_w</p:attrName>
                                        </p:attrNameLst>
                                      </p:cBhvr>
                                      <p:tavLst>
                                        <p:tav tm="0">
                                          <p:val>
                                            <p:fltVal val="0"/>
                                          </p:val>
                                        </p:tav>
                                        <p:tav tm="100000">
                                          <p:val>
                                            <p:strVal val="#ppt_w"/>
                                          </p:val>
                                        </p:tav>
                                      </p:tavLst>
                                    </p:anim>
                                    <p:anim calcmode="lin" valueType="num">
                                      <p:cBhvr>
                                        <p:cTn id="14" dur="500" fill="hold"/>
                                        <p:tgtEl>
                                          <p:spTgt spid="83971"/>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83972"/>
                                        </p:tgtEl>
                                        <p:attrNameLst>
                                          <p:attrName>style.visibility</p:attrName>
                                        </p:attrNameLst>
                                      </p:cBhvr>
                                      <p:to>
                                        <p:strVal val="visible"/>
                                      </p:to>
                                    </p:set>
                                    <p:anim calcmode="lin" valueType="num">
                                      <p:cBhvr>
                                        <p:cTn id="19" dur="500" fill="hold"/>
                                        <p:tgtEl>
                                          <p:spTgt spid="83972"/>
                                        </p:tgtEl>
                                        <p:attrNameLst>
                                          <p:attrName>ppt_w</p:attrName>
                                        </p:attrNameLst>
                                      </p:cBhvr>
                                      <p:tavLst>
                                        <p:tav tm="0">
                                          <p:val>
                                            <p:fltVal val="0"/>
                                          </p:val>
                                        </p:tav>
                                        <p:tav tm="100000">
                                          <p:val>
                                            <p:strVal val="#ppt_w"/>
                                          </p:val>
                                        </p:tav>
                                      </p:tavLst>
                                    </p:anim>
                                    <p:anim calcmode="lin" valueType="num">
                                      <p:cBhvr>
                                        <p:cTn id="20" dur="500" fill="hold"/>
                                        <p:tgtEl>
                                          <p:spTgt spid="83972"/>
                                        </p:tgtEl>
                                        <p:attrNameLst>
                                          <p:attrName>ppt_h</p:attrName>
                                        </p:attrNameLst>
                                      </p:cBhvr>
                                      <p:tavLst>
                                        <p:tav tm="0">
                                          <p:val>
                                            <p:fltVal val="0"/>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3" presetClass="entr" presetSubtype="16" fill="hold" nodeType="clickEffect">
                                  <p:stCondLst>
                                    <p:cond delay="0"/>
                                  </p:stCondLst>
                                  <p:childTnLst>
                                    <p:set>
                                      <p:cBhvr>
                                        <p:cTn id="24" dur="1" fill="hold">
                                          <p:stCondLst>
                                            <p:cond delay="0"/>
                                          </p:stCondLst>
                                        </p:cTn>
                                        <p:tgtEl>
                                          <p:spTgt spid="83973"/>
                                        </p:tgtEl>
                                        <p:attrNameLst>
                                          <p:attrName>style.visibility</p:attrName>
                                        </p:attrNameLst>
                                      </p:cBhvr>
                                      <p:to>
                                        <p:strVal val="visible"/>
                                      </p:to>
                                    </p:set>
                                    <p:anim calcmode="lin" valueType="num">
                                      <p:cBhvr>
                                        <p:cTn id="25" dur="500" fill="hold"/>
                                        <p:tgtEl>
                                          <p:spTgt spid="83973"/>
                                        </p:tgtEl>
                                        <p:attrNameLst>
                                          <p:attrName>ppt_w</p:attrName>
                                        </p:attrNameLst>
                                      </p:cBhvr>
                                      <p:tavLst>
                                        <p:tav tm="0">
                                          <p:val>
                                            <p:fltVal val="0"/>
                                          </p:val>
                                        </p:tav>
                                        <p:tav tm="100000">
                                          <p:val>
                                            <p:strVal val="#ppt_w"/>
                                          </p:val>
                                        </p:tav>
                                      </p:tavLst>
                                    </p:anim>
                                    <p:anim calcmode="lin" valueType="num">
                                      <p:cBhvr>
                                        <p:cTn id="26" dur="500" fill="hold"/>
                                        <p:tgtEl>
                                          <p:spTgt spid="83973"/>
                                        </p:tgtEl>
                                        <p:attrNameLst>
                                          <p:attrName>ppt_h</p:attrName>
                                        </p:attrNameLst>
                                      </p:cBhvr>
                                      <p:tavLst>
                                        <p:tav tm="0">
                                          <p:val>
                                            <p:fltVal val="0"/>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16" fill="hold" nodeType="clickEffect">
                                  <p:stCondLst>
                                    <p:cond delay="0"/>
                                  </p:stCondLst>
                                  <p:childTnLst>
                                    <p:set>
                                      <p:cBhvr>
                                        <p:cTn id="30" dur="1" fill="hold">
                                          <p:stCondLst>
                                            <p:cond delay="0"/>
                                          </p:stCondLst>
                                        </p:cTn>
                                        <p:tgtEl>
                                          <p:spTgt spid="83974"/>
                                        </p:tgtEl>
                                        <p:attrNameLst>
                                          <p:attrName>style.visibility</p:attrName>
                                        </p:attrNameLst>
                                      </p:cBhvr>
                                      <p:to>
                                        <p:strVal val="visible"/>
                                      </p:to>
                                    </p:set>
                                    <p:anim calcmode="lin" valueType="num">
                                      <p:cBhvr>
                                        <p:cTn id="31" dur="500" fill="hold"/>
                                        <p:tgtEl>
                                          <p:spTgt spid="83974"/>
                                        </p:tgtEl>
                                        <p:attrNameLst>
                                          <p:attrName>ppt_w</p:attrName>
                                        </p:attrNameLst>
                                      </p:cBhvr>
                                      <p:tavLst>
                                        <p:tav tm="0">
                                          <p:val>
                                            <p:fltVal val="0"/>
                                          </p:val>
                                        </p:tav>
                                        <p:tav tm="100000">
                                          <p:val>
                                            <p:strVal val="#ppt_w"/>
                                          </p:val>
                                        </p:tav>
                                      </p:tavLst>
                                    </p:anim>
                                    <p:anim calcmode="lin" valueType="num">
                                      <p:cBhvr>
                                        <p:cTn id="32" dur="500" fill="hold"/>
                                        <p:tgtEl>
                                          <p:spTgt spid="83974"/>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83975"/>
                                        </p:tgtEl>
                                        <p:attrNameLst>
                                          <p:attrName>style.visibility</p:attrName>
                                        </p:attrNameLst>
                                      </p:cBhvr>
                                      <p:to>
                                        <p:strVal val="visible"/>
                                      </p:to>
                                    </p:set>
                                    <p:anim calcmode="lin" valueType="num">
                                      <p:cBhvr>
                                        <p:cTn id="37" dur="500" fill="hold"/>
                                        <p:tgtEl>
                                          <p:spTgt spid="83975"/>
                                        </p:tgtEl>
                                        <p:attrNameLst>
                                          <p:attrName>ppt_w</p:attrName>
                                        </p:attrNameLst>
                                      </p:cBhvr>
                                      <p:tavLst>
                                        <p:tav tm="0">
                                          <p:val>
                                            <p:fltVal val="0"/>
                                          </p:val>
                                        </p:tav>
                                        <p:tav tm="100000">
                                          <p:val>
                                            <p:strVal val="#ppt_w"/>
                                          </p:val>
                                        </p:tav>
                                      </p:tavLst>
                                    </p:anim>
                                    <p:anim calcmode="lin" valueType="num">
                                      <p:cBhvr>
                                        <p:cTn id="38" dur="500" fill="hold"/>
                                        <p:tgtEl>
                                          <p:spTgt spid="839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ext Box 2"/>
          <p:cNvSpPr txBox="1">
            <a:spLocks noChangeArrowheads="1"/>
          </p:cNvSpPr>
          <p:nvPr/>
        </p:nvSpPr>
        <p:spPr bwMode="auto">
          <a:xfrm>
            <a:off x="2133600" y="1"/>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latin typeface="Arial" panose="020B0604020202020204" pitchFamily="34" charset="0"/>
              </a:rPr>
              <a:t>Observation for sporulation</a:t>
            </a:r>
            <a:r>
              <a:rPr lang="en-US" altLang="en-US">
                <a:latin typeface="Arial" panose="020B0604020202020204" pitchFamily="34" charset="0"/>
              </a:rPr>
              <a:t>:</a:t>
            </a:r>
          </a:p>
        </p:txBody>
      </p:sp>
      <p:graphicFrame>
        <p:nvGraphicFramePr>
          <p:cNvPr id="78851" name="Group 3"/>
          <p:cNvGraphicFramePr>
            <a:graphicFrameLocks noGrp="1"/>
          </p:cNvGraphicFramePr>
          <p:nvPr/>
        </p:nvGraphicFramePr>
        <p:xfrm>
          <a:off x="1981200" y="533400"/>
          <a:ext cx="8394700" cy="5414328"/>
        </p:xfrm>
        <a:graphic>
          <a:graphicData uri="http://schemas.openxmlformats.org/drawingml/2006/table">
            <a:tbl>
              <a:tblPr/>
              <a:tblGrid>
                <a:gridCol w="533400">
                  <a:extLst>
                    <a:ext uri="{9D8B030D-6E8A-4147-A177-3AD203B41FA5}">
                      <a16:colId xmlns:a16="http://schemas.microsoft.com/office/drawing/2014/main" val="20000"/>
                    </a:ext>
                  </a:extLst>
                </a:gridCol>
                <a:gridCol w="1009650">
                  <a:extLst>
                    <a:ext uri="{9D8B030D-6E8A-4147-A177-3AD203B41FA5}">
                      <a16:colId xmlns:a16="http://schemas.microsoft.com/office/drawing/2014/main" val="20001"/>
                    </a:ext>
                  </a:extLst>
                </a:gridCol>
                <a:gridCol w="882650">
                  <a:extLst>
                    <a:ext uri="{9D8B030D-6E8A-4147-A177-3AD203B41FA5}">
                      <a16:colId xmlns:a16="http://schemas.microsoft.com/office/drawing/2014/main" val="20002"/>
                    </a:ext>
                  </a:extLst>
                </a:gridCol>
                <a:gridCol w="558800">
                  <a:extLst>
                    <a:ext uri="{9D8B030D-6E8A-4147-A177-3AD203B41FA5}">
                      <a16:colId xmlns:a16="http://schemas.microsoft.com/office/drawing/2014/main" val="20003"/>
                    </a:ext>
                  </a:extLst>
                </a:gridCol>
                <a:gridCol w="600075">
                  <a:extLst>
                    <a:ext uri="{9D8B030D-6E8A-4147-A177-3AD203B41FA5}">
                      <a16:colId xmlns:a16="http://schemas.microsoft.com/office/drawing/2014/main" val="20004"/>
                    </a:ext>
                  </a:extLst>
                </a:gridCol>
                <a:gridCol w="595313">
                  <a:extLst>
                    <a:ext uri="{9D8B030D-6E8A-4147-A177-3AD203B41FA5}">
                      <a16:colId xmlns:a16="http://schemas.microsoft.com/office/drawing/2014/main" val="20005"/>
                    </a:ext>
                  </a:extLst>
                </a:gridCol>
                <a:gridCol w="733425">
                  <a:extLst>
                    <a:ext uri="{9D8B030D-6E8A-4147-A177-3AD203B41FA5}">
                      <a16:colId xmlns:a16="http://schemas.microsoft.com/office/drawing/2014/main" val="20006"/>
                    </a:ext>
                  </a:extLst>
                </a:gridCol>
                <a:gridCol w="730250">
                  <a:extLst>
                    <a:ext uri="{9D8B030D-6E8A-4147-A177-3AD203B41FA5}">
                      <a16:colId xmlns:a16="http://schemas.microsoft.com/office/drawing/2014/main" val="20007"/>
                    </a:ext>
                  </a:extLst>
                </a:gridCol>
                <a:gridCol w="663575">
                  <a:extLst>
                    <a:ext uri="{9D8B030D-6E8A-4147-A177-3AD203B41FA5}">
                      <a16:colId xmlns:a16="http://schemas.microsoft.com/office/drawing/2014/main" val="20008"/>
                    </a:ext>
                  </a:extLst>
                </a:gridCol>
                <a:gridCol w="676275">
                  <a:extLst>
                    <a:ext uri="{9D8B030D-6E8A-4147-A177-3AD203B41FA5}">
                      <a16:colId xmlns:a16="http://schemas.microsoft.com/office/drawing/2014/main" val="20009"/>
                    </a:ext>
                  </a:extLst>
                </a:gridCol>
                <a:gridCol w="681037">
                  <a:extLst>
                    <a:ext uri="{9D8B030D-6E8A-4147-A177-3AD203B41FA5}">
                      <a16:colId xmlns:a16="http://schemas.microsoft.com/office/drawing/2014/main" val="20010"/>
                    </a:ext>
                  </a:extLst>
                </a:gridCol>
                <a:gridCol w="730250">
                  <a:extLst>
                    <a:ext uri="{9D8B030D-6E8A-4147-A177-3AD203B41FA5}">
                      <a16:colId xmlns:a16="http://schemas.microsoft.com/office/drawing/2014/main" val="20011"/>
                    </a:ext>
                  </a:extLst>
                </a:gridCol>
              </a:tblGrid>
              <a:tr h="3698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 No</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Strain Name</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Days</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91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Hours</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24 </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48</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72</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96</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120</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144</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168</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168</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216</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82888">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3.</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4.</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5.</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6.</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7.</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S1051</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S1052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S2051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S3051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C3052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C4051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C4052</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SOIL1</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COFF2</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2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1713">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8.</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9.</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10.</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12.</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S1121</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S1122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S2121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C3121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C4121</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SOIL1</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SOIL2</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COFF1</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COFF2</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0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3000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a:spcBef>
                          <a:spcPct val="20000"/>
                        </a:spcBef>
                        <a:defRPr sz="2800">
                          <a:solidFill>
                            <a:schemeClr val="tx1"/>
                          </a:solidFill>
                          <a:latin typeface="Times New Roman" panose="02020603050405020304" pitchFamily="18" charset="0"/>
                        </a:defRPr>
                      </a:lvl1pPr>
                      <a:lvl2pPr marL="742950" indent="-285750">
                        <a:spcBef>
                          <a:spcPct val="20000"/>
                        </a:spcBef>
                        <a:defRPr sz="2400">
                          <a:solidFill>
                            <a:schemeClr val="tx1"/>
                          </a:solidFill>
                          <a:latin typeface="Times New Roman" panose="02020603050405020304" pitchFamily="18" charset="0"/>
                        </a:defRPr>
                      </a:lvl2pPr>
                      <a:lvl3pPr marL="1143000" indent="-228600">
                        <a:spcBef>
                          <a:spcPct val="20000"/>
                        </a:spcBef>
                        <a:defRPr sz="2000">
                          <a:solidFill>
                            <a:schemeClr val="tx1"/>
                          </a:solidFill>
                          <a:latin typeface="Times New Roman" panose="02020603050405020304" pitchFamily="18" charset="0"/>
                        </a:defRPr>
                      </a:lvl3pPr>
                      <a:lvl4pPr marL="1600200" indent="-228600">
                        <a:spcBef>
                          <a:spcPct val="20000"/>
                        </a:spcBef>
                        <a:defRPr>
                          <a:solidFill>
                            <a:schemeClr val="tx1"/>
                          </a:solidFill>
                          <a:latin typeface="Times New Roman" panose="02020603050405020304" pitchFamily="18" charset="0"/>
                        </a:defRPr>
                      </a:lvl4pPr>
                      <a:lvl5pPr marL="2057400" indent="-228600">
                        <a:spcBef>
                          <a:spcPct val="20000"/>
                        </a:spcBef>
                        <a:defRPr>
                          <a:solidFill>
                            <a:schemeClr val="tx1"/>
                          </a:solidFill>
                          <a:latin typeface="Times New Roman" panose="02020603050405020304" pitchFamily="18" charset="0"/>
                        </a:defRPr>
                      </a:lvl5pPr>
                      <a:lvl6pPr marL="2514600" indent="-228600" fontAlgn="base">
                        <a:spcBef>
                          <a:spcPct val="20000"/>
                        </a:spcBef>
                        <a:spcAft>
                          <a:spcPct val="0"/>
                        </a:spcAft>
                        <a:defRPr>
                          <a:solidFill>
                            <a:schemeClr val="tx1"/>
                          </a:solidFill>
                          <a:latin typeface="Times New Roman" panose="02020603050405020304" pitchFamily="18" charset="0"/>
                        </a:defRPr>
                      </a:lvl6pPr>
                      <a:lvl7pPr marL="2971800" indent="-228600" fontAlgn="base">
                        <a:spcBef>
                          <a:spcPct val="20000"/>
                        </a:spcBef>
                        <a:spcAft>
                          <a:spcPct val="0"/>
                        </a:spcAft>
                        <a:defRPr>
                          <a:solidFill>
                            <a:schemeClr val="tx1"/>
                          </a:solidFill>
                          <a:latin typeface="Times New Roman" panose="02020603050405020304" pitchFamily="18" charset="0"/>
                        </a:defRPr>
                      </a:lvl7pPr>
                      <a:lvl8pPr marL="3429000" indent="-228600" fontAlgn="base">
                        <a:spcBef>
                          <a:spcPct val="20000"/>
                        </a:spcBef>
                        <a:spcAft>
                          <a:spcPct val="0"/>
                        </a:spcAft>
                        <a:defRPr>
                          <a:solidFill>
                            <a:schemeClr val="tx1"/>
                          </a:solidFill>
                          <a:latin typeface="Times New Roman" panose="02020603050405020304" pitchFamily="18" charset="0"/>
                        </a:defRPr>
                      </a:lvl8pPr>
                      <a:lvl9pPr marL="3886200" indent="-228600" fontAlgn="base">
                        <a:spcBef>
                          <a:spcPct val="20000"/>
                        </a:spcBef>
                        <a:spcAft>
                          <a:spcPct val="0"/>
                        </a:spcAft>
                        <a:defRPr>
                          <a:solidFill>
                            <a:schemeClr val="tx1"/>
                          </a:solidFill>
                          <a:latin typeface="Times New Roman" panose="02020603050405020304" pitchFamily="18" charset="0"/>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1" fontAlgn="base" latinLnBrk="0" hangingPunct="1">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8918" name="Rectangle 70"/>
          <p:cNvSpPr>
            <a:spLocks noChangeArrowheads="1"/>
          </p:cNvSpPr>
          <p:nvPr/>
        </p:nvSpPr>
        <p:spPr bwMode="auto">
          <a:xfrm>
            <a:off x="1676400" y="6010692"/>
            <a:ext cx="876300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en-US" sz="1200" b="1">
                <a:latin typeface="Arial" panose="020B0604020202020204" pitchFamily="34" charset="0"/>
              </a:rPr>
              <a:t>SOIL1:Soil on surface near to coffee plantation. SOIL2: Soil 15cm depth to the surface of coffee  plantation. COFF1:Coffee pulp dumps 15cm depth.COFF2: Coffee pulp dump-top. Less growth: +; Less mycelium: ++; Filamentous     mycelium: +++;  Less spore related: ++++; Clear spore related: +++++; </a:t>
            </a:r>
            <a:endParaRPr lang="en-US" altLang="en-US" sz="1200">
              <a:latin typeface="Arial" panose="020B0604020202020204" pitchFamily="34" charset="0"/>
            </a:endParaRPr>
          </a:p>
          <a:p>
            <a:endParaRPr lang="en-US" altLang="en-US" sz="1200" b="1">
              <a:latin typeface="Arial" panose="020B0604020202020204" pitchFamily="34" charset="0"/>
            </a:endParaRPr>
          </a:p>
          <a:p>
            <a:endParaRPr lang="en-US" altLang="en-US" sz="1200" b="1">
              <a:latin typeface="Arial" panose="020B0604020202020204" pitchFamily="34" charset="0"/>
            </a:endParaRPr>
          </a:p>
          <a:p>
            <a:endParaRPr lang="en-US" altLang="en-US" sz="1000" b="1">
              <a:latin typeface="Arial" panose="020B0604020202020204" pitchFamily="34" charset="0"/>
            </a:endParaRPr>
          </a:p>
          <a:p>
            <a:r>
              <a:rPr lang="en-US" altLang="en-US" sz="1000" b="1">
                <a:latin typeface="Arial" panose="020B0604020202020204" pitchFamily="34" charset="0"/>
              </a:rPr>
              <a:t>                                                                                          </a:t>
            </a:r>
          </a:p>
          <a:p>
            <a:pPr algn="ctr"/>
            <a:endParaRPr lang="en-US" altLang="en-US" sz="1000" b="1">
              <a:latin typeface="Arial" panose="020B0604020202020204" pitchFamily="34" charset="0"/>
            </a:endParaRPr>
          </a:p>
          <a:p>
            <a:pPr algn="ctr"/>
            <a:r>
              <a:rPr lang="en-US" altLang="en-US" sz="1000" b="1">
                <a:latin typeface="Arial" panose="020B0604020202020204" pitchFamily="34" charset="0"/>
              </a:rPr>
              <a:t>.</a:t>
            </a:r>
            <a:endParaRPr lang="en-US" altLang="en-US" sz="1000">
              <a:latin typeface="Arial" panose="020B0604020202020204" pitchFamily="34" charset="0"/>
            </a:endParaRPr>
          </a:p>
          <a:p>
            <a:pPr algn="ctr"/>
            <a:r>
              <a:rPr lang="en-US" altLang="en-US" sz="1000" b="1">
                <a:latin typeface="Arial" panose="020B0604020202020204" pitchFamily="34" charset="0"/>
              </a:rPr>
              <a:t>  </a:t>
            </a:r>
            <a:endParaRPr lang="en-US" altLang="en-US">
              <a:latin typeface="Arial" panose="020B0604020202020204" pitchFamily="34" charset="0"/>
            </a:endParaRPr>
          </a:p>
        </p:txBody>
      </p:sp>
    </p:spTree>
    <p:extLst>
      <p:ext uri="{BB962C8B-B14F-4D97-AF65-F5344CB8AC3E}">
        <p14:creationId xmlns:p14="http://schemas.microsoft.com/office/powerpoint/2010/main" val="30429998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21035" y="781761"/>
            <a:ext cx="8768747" cy="830997"/>
          </a:xfrm>
          <a:prstGeom prst="rect">
            <a:avLst/>
          </a:prstGeom>
          <a:solidFill>
            <a:srgbClr val="FFFF00"/>
          </a:solidFill>
          <a:ln>
            <a:solidFill>
              <a:srgbClr val="C00000"/>
            </a:solidFill>
          </a:ln>
        </p:spPr>
        <p:txBody>
          <a:bodyPr wrap="none">
            <a:spAutoFit/>
          </a:bodyPr>
          <a:lstStyle/>
          <a:p>
            <a:r>
              <a:rPr lang="en-US" sz="4800" b="1" dirty="0">
                <a:latin typeface="Times New Roman" panose="02020603050405020304" pitchFamily="18" charset="0"/>
                <a:cs typeface="Times New Roman" panose="02020603050405020304" pitchFamily="18" charset="0"/>
              </a:rPr>
              <a:t>Isolation of the Mammalian cells</a:t>
            </a:r>
            <a:endParaRPr lang="en-US" sz="4800" b="1" dirty="0"/>
          </a:p>
        </p:txBody>
      </p:sp>
      <p:sp>
        <p:nvSpPr>
          <p:cNvPr id="3" name="Rectangle 2"/>
          <p:cNvSpPr/>
          <p:nvPr/>
        </p:nvSpPr>
        <p:spPr>
          <a:xfrm>
            <a:off x="8480010" y="160508"/>
            <a:ext cx="3292889" cy="461665"/>
          </a:xfrm>
          <a:prstGeom prst="rect">
            <a:avLst/>
          </a:prstGeom>
          <a:solidFill>
            <a:srgbClr val="FFFF00"/>
          </a:solidFill>
          <a:ln>
            <a:solidFill>
              <a:srgbClr val="C00000"/>
            </a:solidFill>
          </a:ln>
        </p:spPr>
        <p:txBody>
          <a:bodyPr wrap="none">
            <a:spAutoFit/>
          </a:bodyPr>
          <a:lstStyle/>
          <a:p>
            <a:r>
              <a:rPr lang="en-US" sz="2400" b="1" dirty="0">
                <a:latin typeface="Times New Roman" panose="02020603050405020304" pitchFamily="18" charset="0"/>
                <a:cs typeface="Times New Roman" panose="02020603050405020304" pitchFamily="18" charset="0"/>
              </a:rPr>
              <a:t>Example Cartilage cells</a:t>
            </a:r>
            <a:endParaRPr lang="en-US" sz="2400" b="1" dirty="0"/>
          </a:p>
        </p:txBody>
      </p:sp>
      <p:pic>
        <p:nvPicPr>
          <p:cNvPr id="9218" name="Picture 2" descr="http://www.sci-therapies.info/mesenchymal-stem-cel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022" y="1772345"/>
            <a:ext cx="4216848" cy="38919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90536" y="5754426"/>
            <a:ext cx="11282363" cy="584775"/>
          </a:xfrm>
          <a:prstGeom prst="rect">
            <a:avLst/>
          </a:prstGeom>
        </p:spPr>
        <p:txBody>
          <a:bodyPr wrap="square">
            <a:spAutoFit/>
          </a:bodyPr>
          <a:lstStyle/>
          <a:p>
            <a:pPr algn="just"/>
            <a:r>
              <a:rPr lang="en-US" sz="1600" b="1" dirty="0">
                <a:latin typeface="Times New Roman" panose="02020603050405020304" pitchFamily="18" charset="0"/>
                <a:cs typeface="Times New Roman" panose="02020603050405020304" pitchFamily="18" charset="0"/>
              </a:rPr>
              <a:t>Mesenchymal stem cells, or MSCs, are multipotent stromal cells that can differentiate into a variety of cell types, including: osteoblasts (bone cells), chondrocytes (cartilage cells), myocytes (muscle cells) and adipocytes (fat cells).</a:t>
            </a:r>
          </a:p>
        </p:txBody>
      </p:sp>
      <p:sp>
        <p:nvSpPr>
          <p:cNvPr id="5" name="TextBox 4"/>
          <p:cNvSpPr txBox="1"/>
          <p:nvPr/>
        </p:nvSpPr>
        <p:spPr>
          <a:xfrm>
            <a:off x="10315574" y="6429374"/>
            <a:ext cx="1728787" cy="307777"/>
          </a:xfrm>
          <a:prstGeom prst="rect">
            <a:avLst/>
          </a:prstGeom>
          <a:noFill/>
        </p:spPr>
        <p:txBody>
          <a:bodyPr wrap="square" rtlCol="0">
            <a:spAutoFit/>
          </a:bodyPr>
          <a:lstStyle/>
          <a:p>
            <a:pPr algn="ctr"/>
            <a:r>
              <a:rPr lang="en-US" sz="1400" dirty="0"/>
              <a:t>Wikipedia Source</a:t>
            </a:r>
          </a:p>
        </p:txBody>
      </p:sp>
    </p:spTree>
    <p:extLst>
      <p:ext uri="{BB962C8B-B14F-4D97-AF65-F5344CB8AC3E}">
        <p14:creationId xmlns:p14="http://schemas.microsoft.com/office/powerpoint/2010/main" val="3431809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www.discoverymedicine.com/Tracey-L-Bonfield/files/2010/04/bonfield_caplan_no47_figure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98" y="628651"/>
            <a:ext cx="9117013" cy="59911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092169" y="185679"/>
            <a:ext cx="6387069" cy="400110"/>
          </a:xfrm>
          <a:prstGeom prst="rect">
            <a:avLst/>
          </a:prstGeom>
        </p:spPr>
        <p:txBody>
          <a:bodyPr wrap="none">
            <a:spAutoFit/>
          </a:bodyPr>
          <a:lstStyle/>
          <a:p>
            <a:r>
              <a:rPr lang="en-US" altLang="en-US" sz="2000" dirty="0">
                <a:latin typeface="Arial Black" panose="020B0A04020102020204" pitchFamily="34" charset="0"/>
              </a:rPr>
              <a:t>Easy isolation, high expansion, reproducible</a:t>
            </a:r>
          </a:p>
        </p:txBody>
      </p:sp>
    </p:spTree>
    <p:extLst>
      <p:ext uri="{BB962C8B-B14F-4D97-AF65-F5344CB8AC3E}">
        <p14:creationId xmlns:p14="http://schemas.microsoft.com/office/powerpoint/2010/main" val="240905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ChangeArrowheads="1"/>
          </p:cNvSpPr>
          <p:nvPr/>
        </p:nvSpPr>
        <p:spPr bwMode="auto">
          <a:xfrm>
            <a:off x="984250" y="158751"/>
            <a:ext cx="731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200" b="1" dirty="0"/>
              <a:t>Cartilage regeneration</a:t>
            </a:r>
          </a:p>
        </p:txBody>
      </p:sp>
      <p:grpSp>
        <p:nvGrpSpPr>
          <p:cNvPr id="10243" name="Group 83"/>
          <p:cNvGrpSpPr>
            <a:grpSpLocks/>
          </p:cNvGrpSpPr>
          <p:nvPr/>
        </p:nvGrpSpPr>
        <p:grpSpPr bwMode="auto">
          <a:xfrm>
            <a:off x="1739900" y="914401"/>
            <a:ext cx="8699500" cy="5732463"/>
            <a:chOff x="457200" y="973436"/>
            <a:chExt cx="8699500" cy="5732164"/>
          </a:xfrm>
        </p:grpSpPr>
        <p:sp>
          <p:nvSpPr>
            <p:cNvPr id="10245" name="Rectangle 2"/>
            <p:cNvSpPr>
              <a:spLocks noChangeArrowheads="1"/>
            </p:cNvSpPr>
            <p:nvPr/>
          </p:nvSpPr>
          <p:spPr bwMode="auto">
            <a:xfrm>
              <a:off x="457200" y="986135"/>
              <a:ext cx="3505200"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740000"/>
                  </a:solidFill>
                </a:rPr>
                <a:t>Complete Medium (DMEM)</a:t>
              </a:r>
            </a:p>
          </p:txBody>
        </p:sp>
        <p:sp>
          <p:nvSpPr>
            <p:cNvPr id="2" name="Rectangle 3"/>
            <p:cNvSpPr>
              <a:spLocks noChangeArrowheads="1"/>
            </p:cNvSpPr>
            <p:nvPr/>
          </p:nvSpPr>
          <p:spPr bwMode="auto">
            <a:xfrm>
              <a:off x="762000" y="4560999"/>
              <a:ext cx="2362200" cy="1077857"/>
            </a:xfrm>
            <a:prstGeom prst="rect">
              <a:avLst/>
            </a:prstGeom>
            <a:noFill/>
            <a:ln w="28575">
              <a:solidFill>
                <a:schemeClr val="bg1">
                  <a:lumMod val="65000"/>
                  <a:alpha val="96077"/>
                </a:schemeClr>
              </a:solidFill>
              <a:miter lim="800000"/>
              <a:headEnd/>
              <a:tailEnd/>
            </a:ln>
          </p:spPr>
          <p:txBody>
            <a:bodyPr>
              <a:spAutoFit/>
            </a:bodyPr>
            <a:lstStyle/>
            <a:p>
              <a:pPr>
                <a:defRPr/>
              </a:pPr>
              <a:r>
                <a:rPr lang="en-US" sz="1600" b="1" dirty="0">
                  <a:solidFill>
                    <a:srgbClr val="000074"/>
                  </a:solidFill>
                  <a:latin typeface="Times New Roman" pitchFamily="18" charset="0"/>
                  <a:cs typeface="Times New Roman" pitchFamily="18" charset="0"/>
                </a:rPr>
                <a:t>DMEM</a:t>
              </a:r>
              <a:endParaRPr lang="en-US" sz="1600" dirty="0">
                <a:solidFill>
                  <a:srgbClr val="000074"/>
                </a:solidFill>
                <a:latin typeface="Times New Roman" pitchFamily="18" charset="0"/>
                <a:cs typeface="Times New Roman" pitchFamily="18" charset="0"/>
              </a:endParaRPr>
            </a:p>
            <a:p>
              <a:pPr>
                <a:defRPr/>
              </a:pPr>
              <a:r>
                <a:rPr lang="en-US" sz="1600" b="1" dirty="0">
                  <a:solidFill>
                    <a:srgbClr val="000074"/>
                  </a:solidFill>
                  <a:latin typeface="Times New Roman" pitchFamily="18" charset="0"/>
                  <a:cs typeface="Times New Roman" pitchFamily="18" charset="0"/>
                </a:rPr>
                <a:t>NaHCo</a:t>
              </a:r>
              <a:r>
                <a:rPr lang="en-US" sz="1600" b="1" baseline="-25000" dirty="0">
                  <a:solidFill>
                    <a:srgbClr val="000074"/>
                  </a:solidFill>
                  <a:latin typeface="Times New Roman" pitchFamily="18" charset="0"/>
                  <a:cs typeface="Times New Roman" pitchFamily="18" charset="0"/>
                </a:rPr>
                <a:t>3</a:t>
              </a:r>
              <a:endParaRPr lang="en-US" sz="1600" dirty="0">
                <a:solidFill>
                  <a:srgbClr val="000074"/>
                </a:solidFill>
                <a:latin typeface="Times New Roman" pitchFamily="18" charset="0"/>
                <a:cs typeface="Times New Roman" pitchFamily="18" charset="0"/>
              </a:endParaRPr>
            </a:p>
            <a:p>
              <a:pPr>
                <a:defRPr/>
              </a:pPr>
              <a:r>
                <a:rPr lang="en-US" sz="1600" b="1" dirty="0">
                  <a:solidFill>
                    <a:srgbClr val="000074"/>
                  </a:solidFill>
                  <a:latin typeface="Times New Roman" pitchFamily="18" charset="0"/>
                  <a:cs typeface="Times New Roman" pitchFamily="18" charset="0"/>
                </a:rPr>
                <a:t>100X PSG</a:t>
              </a:r>
              <a:endParaRPr lang="en-US" sz="1600" dirty="0">
                <a:solidFill>
                  <a:srgbClr val="000074"/>
                </a:solidFill>
                <a:latin typeface="Times New Roman" pitchFamily="18" charset="0"/>
                <a:cs typeface="Times New Roman" pitchFamily="18" charset="0"/>
              </a:endParaRPr>
            </a:p>
            <a:p>
              <a:pPr>
                <a:defRPr/>
              </a:pPr>
              <a:r>
                <a:rPr lang="en-US" sz="1600" b="1" dirty="0">
                  <a:solidFill>
                    <a:srgbClr val="000074"/>
                  </a:solidFill>
                  <a:latin typeface="Times New Roman" pitchFamily="18" charset="0"/>
                  <a:cs typeface="Times New Roman" pitchFamily="18" charset="0"/>
                </a:rPr>
                <a:t>Fetal calf serum (FCS)</a:t>
              </a:r>
              <a:endParaRPr lang="en-US" sz="1600" dirty="0">
                <a:solidFill>
                  <a:srgbClr val="000074"/>
                </a:solidFill>
                <a:latin typeface="Times New Roman" pitchFamily="18" charset="0"/>
                <a:cs typeface="Times New Roman" pitchFamily="18" charset="0"/>
              </a:endParaRPr>
            </a:p>
          </p:txBody>
        </p:sp>
        <p:cxnSp>
          <p:nvCxnSpPr>
            <p:cNvPr id="6" name="Straight Arrow Connector 5"/>
            <p:cNvCxnSpPr/>
            <p:nvPr/>
          </p:nvCxnSpPr>
          <p:spPr>
            <a:xfrm rot="5400000">
              <a:off x="1525599" y="1581417"/>
              <a:ext cx="455589"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48" name="Rectangle 6"/>
            <p:cNvSpPr>
              <a:spLocks noChangeArrowheads="1"/>
            </p:cNvSpPr>
            <p:nvPr/>
          </p:nvSpPr>
          <p:spPr bwMode="auto">
            <a:xfrm>
              <a:off x="5181600" y="973436"/>
              <a:ext cx="3670300" cy="40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740000"/>
                  </a:solidFill>
                </a:rPr>
                <a:t>Chondrogenic Medium (CM)</a:t>
              </a:r>
            </a:p>
          </p:txBody>
        </p:sp>
        <p:sp>
          <p:nvSpPr>
            <p:cNvPr id="3" name="Rectangle 8"/>
            <p:cNvSpPr>
              <a:spLocks noChangeArrowheads="1"/>
            </p:cNvSpPr>
            <p:nvPr/>
          </p:nvSpPr>
          <p:spPr bwMode="auto">
            <a:xfrm>
              <a:off x="5029200" y="1829054"/>
              <a:ext cx="3733800" cy="1354066"/>
            </a:xfrm>
            <a:prstGeom prst="rect">
              <a:avLst/>
            </a:prstGeom>
            <a:noFill/>
            <a:ln w="28575">
              <a:solidFill>
                <a:schemeClr val="bg1">
                  <a:lumMod val="65000"/>
                  <a:alpha val="96077"/>
                </a:schemeClr>
              </a:solidFill>
              <a:miter lim="800000"/>
              <a:headEnd/>
              <a:tailEnd/>
            </a:ln>
          </p:spPr>
          <p:txBody>
            <a:bodyPr>
              <a:spAutoFit/>
            </a:bodyPr>
            <a:lstStyle/>
            <a:p>
              <a:pPr>
                <a:defRPr/>
              </a:pPr>
              <a:r>
                <a:rPr lang="en-US" sz="1600" b="1" dirty="0">
                  <a:solidFill>
                    <a:srgbClr val="000074"/>
                  </a:solidFill>
                  <a:latin typeface="Times New Roman" pitchFamily="18" charset="0"/>
                  <a:cs typeface="Times New Roman" pitchFamily="18" charset="0"/>
                </a:rPr>
                <a:t>Transforming growth factors (TGFβ3) </a:t>
              </a:r>
            </a:p>
            <a:p>
              <a:pPr>
                <a:defRPr/>
              </a:pPr>
              <a:r>
                <a:rPr lang="en-US" sz="1600" b="1" dirty="0">
                  <a:solidFill>
                    <a:srgbClr val="000074"/>
                  </a:solidFill>
                  <a:latin typeface="Times New Roman" pitchFamily="18" charset="0"/>
                  <a:cs typeface="Times New Roman" pitchFamily="18" charset="0"/>
                </a:rPr>
                <a:t>Insulin, T</a:t>
              </a:r>
              <a:r>
                <a:rPr lang="en-IN" sz="1600" b="1" dirty="0">
                  <a:solidFill>
                    <a:srgbClr val="000074"/>
                  </a:solidFill>
                  <a:latin typeface="Times New Roman" pitchFamily="18" charset="0"/>
                  <a:cs typeface="Times New Roman" pitchFamily="18" charset="0"/>
                </a:rPr>
                <a:t>ransferring, Selenium </a:t>
              </a:r>
              <a:r>
                <a:rPr lang="en-US" sz="1600" b="1" dirty="0">
                  <a:solidFill>
                    <a:srgbClr val="000074"/>
                  </a:solidFill>
                  <a:latin typeface="Times New Roman" pitchFamily="18" charset="0"/>
                  <a:cs typeface="Times New Roman" pitchFamily="18" charset="0"/>
                </a:rPr>
                <a:t>(ITS)                          Dexamethasone     </a:t>
              </a:r>
            </a:p>
            <a:p>
              <a:pPr>
                <a:defRPr/>
              </a:pPr>
              <a:r>
                <a:rPr lang="en-US" sz="1600" b="1" dirty="0">
                  <a:solidFill>
                    <a:srgbClr val="000074"/>
                  </a:solidFill>
                  <a:latin typeface="Times New Roman" pitchFamily="18" charset="0"/>
                  <a:cs typeface="Times New Roman" pitchFamily="18" charset="0"/>
                </a:rPr>
                <a:t>Ascorbic acid </a:t>
              </a:r>
            </a:p>
            <a:p>
              <a:pPr>
                <a:defRPr/>
              </a:pPr>
              <a:r>
                <a:rPr lang="en-US" sz="1600" b="1" dirty="0">
                  <a:solidFill>
                    <a:srgbClr val="000074"/>
                  </a:solidFill>
                  <a:latin typeface="Times New Roman" pitchFamily="18" charset="0"/>
                  <a:cs typeface="Times New Roman" pitchFamily="18" charset="0"/>
                </a:rPr>
                <a:t>Proline </a:t>
              </a:r>
            </a:p>
          </p:txBody>
        </p:sp>
        <p:sp>
          <p:nvSpPr>
            <p:cNvPr id="10249" name="Rectangle 10"/>
            <p:cNvSpPr>
              <a:spLocks noChangeArrowheads="1"/>
            </p:cNvSpPr>
            <p:nvPr/>
          </p:nvSpPr>
          <p:spPr bwMode="auto">
            <a:xfrm>
              <a:off x="762000" y="3810151"/>
              <a:ext cx="2362200" cy="338119"/>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600" b="1" dirty="0">
                  <a:solidFill>
                    <a:srgbClr val="000074"/>
                  </a:solidFill>
                  <a:latin typeface="Times New Roman" pitchFamily="18" charset="0"/>
                  <a:cs typeface="Times New Roman" pitchFamily="18" charset="0"/>
                </a:rPr>
                <a:t>Isolation of cells </a:t>
              </a:r>
              <a:endParaRPr lang="en-US" sz="1600" dirty="0">
                <a:solidFill>
                  <a:srgbClr val="000074"/>
                </a:solidFill>
                <a:latin typeface="Times New Roman" pitchFamily="18" charset="0"/>
                <a:cs typeface="Times New Roman" pitchFamily="18" charset="0"/>
              </a:endParaRPr>
            </a:p>
          </p:txBody>
        </p:sp>
        <p:sp>
          <p:nvSpPr>
            <p:cNvPr id="10250" name="Rectangle 11"/>
            <p:cNvSpPr>
              <a:spLocks noChangeArrowheads="1"/>
            </p:cNvSpPr>
            <p:nvPr/>
          </p:nvSpPr>
          <p:spPr bwMode="auto">
            <a:xfrm>
              <a:off x="762000" y="2845001"/>
              <a:ext cx="2362200" cy="584170"/>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600" b="1" dirty="0">
                  <a:solidFill>
                    <a:srgbClr val="000074"/>
                  </a:solidFill>
                  <a:latin typeface="Times New Roman" pitchFamily="18" charset="0"/>
                  <a:cs typeface="Times New Roman" pitchFamily="18" charset="0"/>
                </a:rPr>
                <a:t>Treatment with Collagenase  (2-3 times)</a:t>
              </a:r>
              <a:endParaRPr lang="en-US" sz="1600" dirty="0">
                <a:solidFill>
                  <a:srgbClr val="000074"/>
                </a:solidFill>
                <a:latin typeface="Times New Roman" pitchFamily="18" charset="0"/>
                <a:cs typeface="Times New Roman" pitchFamily="18" charset="0"/>
              </a:endParaRPr>
            </a:p>
          </p:txBody>
        </p:sp>
        <p:sp>
          <p:nvSpPr>
            <p:cNvPr id="10251" name="Rectangle 12"/>
            <p:cNvSpPr>
              <a:spLocks noChangeArrowheads="1"/>
            </p:cNvSpPr>
            <p:nvPr/>
          </p:nvSpPr>
          <p:spPr bwMode="auto">
            <a:xfrm>
              <a:off x="762000" y="1829054"/>
              <a:ext cx="2362200" cy="584170"/>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600" b="1" dirty="0">
                  <a:solidFill>
                    <a:srgbClr val="000074"/>
                  </a:solidFill>
                  <a:latin typeface="Times New Roman" pitchFamily="18" charset="0"/>
                  <a:cs typeface="Times New Roman" pitchFamily="18" charset="0"/>
                </a:rPr>
                <a:t>Peel off native rat cartilage</a:t>
              </a:r>
              <a:endParaRPr lang="en-US" sz="1600" dirty="0">
                <a:solidFill>
                  <a:srgbClr val="000074"/>
                </a:solidFill>
                <a:latin typeface="Times New Roman" pitchFamily="18" charset="0"/>
                <a:cs typeface="Times New Roman" pitchFamily="18" charset="0"/>
              </a:endParaRPr>
            </a:p>
          </p:txBody>
        </p:sp>
        <p:cxnSp>
          <p:nvCxnSpPr>
            <p:cNvPr id="15" name="Straight Connector 14"/>
            <p:cNvCxnSpPr/>
            <p:nvPr/>
          </p:nvCxnSpPr>
          <p:spPr>
            <a:xfrm rot="10800000">
              <a:off x="4114800" y="2819603"/>
              <a:ext cx="914400" cy="158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124200" y="5103896"/>
              <a:ext cx="990600" cy="158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2972654" y="3961749"/>
              <a:ext cx="2285881" cy="158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55" name="Rectangle 26"/>
            <p:cNvSpPr>
              <a:spLocks noChangeArrowheads="1"/>
            </p:cNvSpPr>
            <p:nvPr/>
          </p:nvSpPr>
          <p:spPr bwMode="auto">
            <a:xfrm>
              <a:off x="3200400" y="5181679"/>
              <a:ext cx="1371600" cy="461938"/>
            </a:xfrm>
            <a:prstGeom prst="rect">
              <a:avLst/>
            </a:prstGeom>
            <a:noFill/>
            <a:ln w="28575">
              <a:solidFill>
                <a:schemeClr val="bg1">
                  <a:lumMod val="65000"/>
                  <a:alpha val="96077"/>
                </a:schemeClr>
              </a:solidFill>
              <a:miter lim="800000"/>
              <a:headEnd/>
              <a:tailEnd/>
            </a:ln>
          </p:spPr>
          <p:txBody>
            <a:bodyPr>
              <a:spAutoFit/>
            </a:bodyPr>
            <a:lstStyle/>
            <a:p>
              <a:pPr>
                <a:defRPr/>
              </a:pPr>
              <a:r>
                <a:rPr lang="en-US" sz="1200" b="1" dirty="0">
                  <a:solidFill>
                    <a:srgbClr val="000074"/>
                  </a:solidFill>
                  <a:latin typeface="Times New Roman" pitchFamily="18" charset="0"/>
                  <a:cs typeface="Times New Roman" pitchFamily="18" charset="0"/>
                </a:rPr>
                <a:t>Incubator 37 </a:t>
              </a:r>
              <a:r>
                <a:rPr lang="en-US" sz="1200" b="1" baseline="30000" dirty="0" err="1">
                  <a:solidFill>
                    <a:srgbClr val="000074"/>
                  </a:solidFill>
                  <a:latin typeface="Times New Roman" pitchFamily="18" charset="0"/>
                  <a:cs typeface="Times New Roman" pitchFamily="18" charset="0"/>
                </a:rPr>
                <a:t>o</a:t>
              </a:r>
              <a:r>
                <a:rPr lang="en-US" sz="1200" b="1" dirty="0" err="1">
                  <a:solidFill>
                    <a:srgbClr val="000074"/>
                  </a:solidFill>
                  <a:latin typeface="Times New Roman" pitchFamily="18" charset="0"/>
                  <a:cs typeface="Times New Roman" pitchFamily="18" charset="0"/>
                </a:rPr>
                <a:t>C</a:t>
              </a:r>
              <a:r>
                <a:rPr lang="en-US" sz="1200" b="1" dirty="0">
                  <a:solidFill>
                    <a:srgbClr val="000074"/>
                  </a:solidFill>
                  <a:latin typeface="Times New Roman" pitchFamily="18" charset="0"/>
                  <a:cs typeface="Times New Roman" pitchFamily="18" charset="0"/>
                </a:rPr>
                <a:t> ; 5% CO</a:t>
              </a:r>
              <a:r>
                <a:rPr lang="en-US" sz="1200" b="1" baseline="-25000" dirty="0">
                  <a:solidFill>
                    <a:srgbClr val="000074"/>
                  </a:solidFill>
                  <a:latin typeface="Times New Roman" pitchFamily="18" charset="0"/>
                  <a:cs typeface="Times New Roman" pitchFamily="18" charset="0"/>
                </a:rPr>
                <a:t>2</a:t>
              </a:r>
              <a:endParaRPr lang="en-US" sz="1200" baseline="-25000" dirty="0">
                <a:solidFill>
                  <a:srgbClr val="000074"/>
                </a:solidFill>
                <a:latin typeface="Times New Roman" pitchFamily="18" charset="0"/>
                <a:cs typeface="Times New Roman" pitchFamily="18" charset="0"/>
              </a:endParaRPr>
            </a:p>
          </p:txBody>
        </p:sp>
        <p:cxnSp>
          <p:nvCxnSpPr>
            <p:cNvPr id="31" name="Straight Connector 30"/>
            <p:cNvCxnSpPr/>
            <p:nvPr/>
          </p:nvCxnSpPr>
          <p:spPr>
            <a:xfrm rot="5400000">
              <a:off x="1562111" y="2627525"/>
              <a:ext cx="380980" cy="317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1562904" y="3618867"/>
              <a:ext cx="380980" cy="158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1524013" y="4341935"/>
              <a:ext cx="457176" cy="317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5220540" y="4761807"/>
              <a:ext cx="1752509" cy="158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a:off x="6248413" y="1598878"/>
              <a:ext cx="455588" cy="158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261" name="Rectangle 45"/>
            <p:cNvSpPr>
              <a:spLocks noChangeArrowheads="1"/>
            </p:cNvSpPr>
            <p:nvPr/>
          </p:nvSpPr>
          <p:spPr bwMode="auto">
            <a:xfrm>
              <a:off x="5029200" y="3352975"/>
              <a:ext cx="2209800" cy="584170"/>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600" b="1" dirty="0">
                  <a:solidFill>
                    <a:srgbClr val="000074"/>
                  </a:solidFill>
                  <a:latin typeface="Times New Roman" pitchFamily="18" charset="0"/>
                  <a:cs typeface="Times New Roman" pitchFamily="18" charset="0"/>
                </a:rPr>
                <a:t>Tissue processing Microtome</a:t>
              </a:r>
              <a:endParaRPr lang="en-US" sz="1600" baseline="-25000" dirty="0">
                <a:solidFill>
                  <a:srgbClr val="000074"/>
                </a:solidFill>
                <a:latin typeface="Times New Roman" pitchFamily="18" charset="0"/>
                <a:cs typeface="Times New Roman" pitchFamily="18" charset="0"/>
              </a:endParaRPr>
            </a:p>
          </p:txBody>
        </p:sp>
        <p:sp>
          <p:nvSpPr>
            <p:cNvPr id="10262" name="Rectangle 46"/>
            <p:cNvSpPr>
              <a:spLocks noChangeArrowheads="1"/>
            </p:cNvSpPr>
            <p:nvPr/>
          </p:nvSpPr>
          <p:spPr bwMode="auto">
            <a:xfrm>
              <a:off x="7543800" y="3429171"/>
              <a:ext cx="1612900" cy="307959"/>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400" b="1" dirty="0">
                  <a:solidFill>
                    <a:srgbClr val="000074"/>
                  </a:solidFill>
                  <a:latin typeface="Times New Roman" pitchFamily="18" charset="0"/>
                  <a:cs typeface="Times New Roman" pitchFamily="18" charset="0"/>
                </a:rPr>
                <a:t>Paraffin sections</a:t>
              </a:r>
            </a:p>
          </p:txBody>
        </p:sp>
        <p:sp>
          <p:nvSpPr>
            <p:cNvPr id="10263" name="Rectangle 47"/>
            <p:cNvSpPr>
              <a:spLocks noChangeArrowheads="1"/>
            </p:cNvSpPr>
            <p:nvPr/>
          </p:nvSpPr>
          <p:spPr bwMode="auto">
            <a:xfrm>
              <a:off x="5029200" y="5638856"/>
              <a:ext cx="2209800" cy="584170"/>
            </a:xfrm>
            <a:prstGeom prst="rect">
              <a:avLst/>
            </a:prstGeom>
            <a:noFill/>
            <a:ln w="28575">
              <a:solidFill>
                <a:schemeClr val="bg1">
                  <a:lumMod val="65000"/>
                  <a:alpha val="96077"/>
                </a:schemeClr>
              </a:solidFill>
              <a:miter lim="800000"/>
              <a:headEnd/>
              <a:tailEnd/>
            </a:ln>
          </p:spPr>
          <p:txBody>
            <a:bodyPr>
              <a:spAutoFit/>
            </a:bodyPr>
            <a:lstStyle/>
            <a:p>
              <a:pPr algn="ctr">
                <a:defRPr/>
              </a:pPr>
              <a:r>
                <a:rPr lang="en-US" sz="1600" b="1" dirty="0">
                  <a:solidFill>
                    <a:srgbClr val="000074"/>
                  </a:solidFill>
                  <a:latin typeface="Times New Roman" pitchFamily="18" charset="0"/>
                  <a:cs typeface="Times New Roman" pitchFamily="18" charset="0"/>
                </a:rPr>
                <a:t>Molecular characterization</a:t>
              </a:r>
              <a:endParaRPr lang="en-US" sz="1600" baseline="-25000" dirty="0">
                <a:solidFill>
                  <a:srgbClr val="000074"/>
                </a:solidFill>
                <a:latin typeface="Times New Roman" pitchFamily="18" charset="0"/>
                <a:cs typeface="Times New Roman" pitchFamily="18" charset="0"/>
              </a:endParaRPr>
            </a:p>
          </p:txBody>
        </p:sp>
        <p:grpSp>
          <p:nvGrpSpPr>
            <p:cNvPr id="10265" name="Group 60"/>
            <p:cNvGrpSpPr>
              <a:grpSpLocks/>
            </p:cNvGrpSpPr>
            <p:nvPr/>
          </p:nvGrpSpPr>
          <p:grpSpPr bwMode="auto">
            <a:xfrm>
              <a:off x="6781800" y="4114800"/>
              <a:ext cx="2362200" cy="1176736"/>
              <a:chOff x="6781800" y="4114800"/>
              <a:chExt cx="2362200" cy="1176736"/>
            </a:xfrm>
          </p:grpSpPr>
          <p:sp>
            <p:nvSpPr>
              <p:cNvPr id="10271" name="TextBox 2"/>
              <p:cNvSpPr txBox="1">
                <a:spLocks noChangeArrowheads="1"/>
              </p:cNvSpPr>
              <p:nvPr/>
            </p:nvSpPr>
            <p:spPr bwMode="auto">
              <a:xfrm>
                <a:off x="6781800" y="4114800"/>
                <a:ext cx="2362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rgbClr val="000074"/>
                    </a:solidFill>
                    <a:latin typeface="Times New Roman" panose="02020603050405020304" pitchFamily="18" charset="0"/>
                    <a:cs typeface="Times New Roman" panose="02020603050405020304" pitchFamily="18" charset="0"/>
                  </a:rPr>
                  <a:t>Hematoxylin and Eosin</a:t>
                </a:r>
                <a:endParaRPr lang="en-IN" altLang="en-US" sz="1600" b="1">
                  <a:solidFill>
                    <a:srgbClr val="000074"/>
                  </a:solidFill>
                  <a:latin typeface="Times New Roman" panose="02020603050405020304" pitchFamily="18" charset="0"/>
                  <a:cs typeface="Times New Roman" panose="02020603050405020304" pitchFamily="18" charset="0"/>
                </a:endParaRPr>
              </a:p>
            </p:txBody>
          </p:sp>
          <p:sp>
            <p:nvSpPr>
              <p:cNvPr id="10272" name="TextBox 9"/>
              <p:cNvSpPr txBox="1">
                <a:spLocks noChangeArrowheads="1"/>
              </p:cNvSpPr>
              <p:nvPr/>
            </p:nvSpPr>
            <p:spPr bwMode="auto">
              <a:xfrm>
                <a:off x="6781800" y="4419600"/>
                <a:ext cx="17526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rgbClr val="000074"/>
                    </a:solidFill>
                    <a:latin typeface="Times New Roman" panose="02020603050405020304" pitchFamily="18" charset="0"/>
                    <a:cs typeface="Times New Roman" panose="02020603050405020304" pitchFamily="18" charset="0"/>
                  </a:rPr>
                  <a:t>Toluidine Blue</a:t>
                </a:r>
                <a:endParaRPr lang="en-IN" altLang="en-US" sz="1600" b="1">
                  <a:solidFill>
                    <a:srgbClr val="000074"/>
                  </a:solidFill>
                  <a:latin typeface="Times New Roman" panose="02020603050405020304" pitchFamily="18" charset="0"/>
                  <a:cs typeface="Times New Roman" panose="02020603050405020304" pitchFamily="18" charset="0"/>
                </a:endParaRPr>
              </a:p>
            </p:txBody>
          </p:sp>
          <p:sp>
            <p:nvSpPr>
              <p:cNvPr id="10273" name="TextBox 5"/>
              <p:cNvSpPr txBox="1">
                <a:spLocks noChangeArrowheads="1"/>
              </p:cNvSpPr>
              <p:nvPr/>
            </p:nvSpPr>
            <p:spPr bwMode="auto">
              <a:xfrm>
                <a:off x="6781800" y="4673289"/>
                <a:ext cx="138430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rgbClr val="000074"/>
                    </a:solidFill>
                    <a:latin typeface="Times New Roman" panose="02020603050405020304" pitchFamily="18" charset="0"/>
                    <a:cs typeface="Times New Roman" panose="02020603050405020304" pitchFamily="18" charset="0"/>
                  </a:rPr>
                  <a:t>Safranin O</a:t>
                </a:r>
                <a:endParaRPr lang="en-IN" altLang="en-US" sz="1600" b="1">
                  <a:solidFill>
                    <a:srgbClr val="000074"/>
                  </a:solidFill>
                  <a:latin typeface="Times New Roman" panose="02020603050405020304" pitchFamily="18" charset="0"/>
                  <a:cs typeface="Times New Roman" panose="02020603050405020304" pitchFamily="18" charset="0"/>
                </a:endParaRPr>
              </a:p>
            </p:txBody>
          </p:sp>
          <p:sp>
            <p:nvSpPr>
              <p:cNvPr id="10274" name="TextBox 5"/>
              <p:cNvSpPr txBox="1">
                <a:spLocks noChangeArrowheads="1"/>
              </p:cNvSpPr>
              <p:nvPr/>
            </p:nvSpPr>
            <p:spPr bwMode="auto">
              <a:xfrm>
                <a:off x="6781800" y="4953000"/>
                <a:ext cx="1384300" cy="338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rgbClr val="000074"/>
                    </a:solidFill>
                    <a:latin typeface="Times New Roman" panose="02020603050405020304" pitchFamily="18" charset="0"/>
                    <a:cs typeface="Times New Roman" panose="02020603050405020304" pitchFamily="18" charset="0"/>
                  </a:rPr>
                  <a:t>Alcian blue</a:t>
                </a:r>
                <a:endParaRPr lang="en-IN" altLang="en-US" sz="1600" b="1">
                  <a:solidFill>
                    <a:srgbClr val="000074"/>
                  </a:solidFill>
                  <a:latin typeface="Times New Roman" panose="02020603050405020304" pitchFamily="18" charset="0"/>
                  <a:cs typeface="Times New Roman" panose="02020603050405020304" pitchFamily="18" charset="0"/>
                </a:endParaRPr>
              </a:p>
            </p:txBody>
          </p:sp>
        </p:grpSp>
        <p:cxnSp>
          <p:nvCxnSpPr>
            <p:cNvPr id="53" name="Straight Connector 52"/>
            <p:cNvCxnSpPr/>
            <p:nvPr/>
          </p:nvCxnSpPr>
          <p:spPr>
            <a:xfrm rot="10800000">
              <a:off x="7239000" y="3579975"/>
              <a:ext cx="304800" cy="158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rot="10800000">
              <a:off x="6096000" y="4572111"/>
              <a:ext cx="6858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267" name="Rectangle 71"/>
            <p:cNvSpPr>
              <a:spLocks noChangeArrowheads="1"/>
            </p:cNvSpPr>
            <p:nvPr/>
          </p:nvSpPr>
          <p:spPr bwMode="auto">
            <a:xfrm>
              <a:off x="5029200" y="6367480"/>
              <a:ext cx="1524000" cy="338120"/>
            </a:xfrm>
            <a:prstGeom prst="rect">
              <a:avLst/>
            </a:prstGeom>
            <a:noFill/>
            <a:ln w="28575">
              <a:solidFill>
                <a:schemeClr val="bg1">
                  <a:lumMod val="65000"/>
                  <a:alpha val="96077"/>
                </a:schemeClr>
              </a:solidFill>
              <a:miter lim="800000"/>
              <a:headEnd/>
              <a:tailEnd/>
            </a:ln>
          </p:spPr>
          <p:txBody>
            <a:bodyPr>
              <a:spAutoFit/>
            </a:bodyPr>
            <a:lstStyle/>
            <a:p>
              <a:pPr>
                <a:defRPr/>
              </a:pPr>
              <a:r>
                <a:rPr lang="en-US" sz="1600" b="1">
                  <a:solidFill>
                    <a:srgbClr val="000074"/>
                  </a:solidFill>
                  <a:latin typeface="Times New Roman" pitchFamily="18" charset="0"/>
                  <a:cs typeface="Times New Roman" pitchFamily="18" charset="0"/>
                </a:rPr>
                <a:t>SEM analysis</a:t>
              </a:r>
              <a:endParaRPr lang="en-US" sz="1600" baseline="-25000">
                <a:solidFill>
                  <a:srgbClr val="000074"/>
                </a:solidFill>
                <a:latin typeface="Times New Roman" pitchFamily="18" charset="0"/>
                <a:cs typeface="Times New Roman" pitchFamily="18" charset="0"/>
              </a:endParaRPr>
            </a:p>
          </p:txBody>
        </p:sp>
        <p:cxnSp>
          <p:nvCxnSpPr>
            <p:cNvPr id="74" name="Straight Connector 73"/>
            <p:cNvCxnSpPr/>
            <p:nvPr/>
          </p:nvCxnSpPr>
          <p:spPr>
            <a:xfrm rot="5400000">
              <a:off x="6020598" y="6317476"/>
              <a:ext cx="152392" cy="1588"/>
            </a:xfrm>
            <a:prstGeom prst="line">
              <a:avLst/>
            </a:prstGeom>
            <a:ln>
              <a:solidFill>
                <a:schemeClr val="tx1">
                  <a:alpha val="96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rot="5400000">
              <a:off x="6019011" y="3275985"/>
              <a:ext cx="152392" cy="1587"/>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5" name="Slide Number Placeholder 34"/>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F1BD3D6-9719-4252-892F-EA092CD01E59}" type="slidenum">
              <a:rPr lang="en-US" altLang="en-US">
                <a:solidFill>
                  <a:srgbClr val="898989"/>
                </a:solidFill>
                <a:latin typeface="Calibri" panose="020F0502020204030204" pitchFamily="34" charset="0"/>
              </a:rPr>
              <a:pPr eaLnBrk="1" hangingPunct="1"/>
              <a:t>29</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660391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13898" y="177421"/>
            <a:ext cx="11204812" cy="1015663"/>
          </a:xfrm>
          <a:prstGeom prst="rect">
            <a:avLst/>
          </a:prstGeom>
          <a:noFill/>
          <a:ln>
            <a:solidFill>
              <a:srgbClr val="C00000"/>
            </a:solidFill>
          </a:ln>
        </p:spPr>
        <p:txBody>
          <a:bodyPr wrap="square" rtlCol="0">
            <a:spAutoFit/>
          </a:bodyPr>
          <a:lstStyle/>
          <a:p>
            <a:pPr algn="just"/>
            <a:r>
              <a:rPr lang="en-US" sz="2000" b="1" dirty="0">
                <a:solidFill>
                  <a:srgbClr val="C00000"/>
                </a:solidFill>
                <a:latin typeface="Times New Roman" panose="02020603050405020304" pitchFamily="18" charset="0"/>
                <a:cs typeface="Times New Roman" panose="02020603050405020304" pitchFamily="18" charset="0"/>
              </a:rPr>
              <a:t>Basic Biotechnology: </a:t>
            </a:r>
            <a:r>
              <a:rPr lang="en-US" sz="2000" dirty="0">
                <a:latin typeface="Times New Roman" panose="02020603050405020304" pitchFamily="18" charset="0"/>
                <a:cs typeface="Times New Roman" panose="02020603050405020304" pitchFamily="18" charset="0"/>
              </a:rPr>
              <a:t>Its an multi-disciplinary, it combines applied science and engineering for a</a:t>
            </a:r>
            <a:r>
              <a:rPr lang="en-US" altLang="en-US" sz="2000" dirty="0">
                <a:latin typeface="Times New Roman" panose="02020603050405020304" pitchFamily="18" charset="0"/>
                <a:cs typeface="Times New Roman" panose="02020603050405020304" pitchFamily="18" charset="0"/>
              </a:rPr>
              <a:t>ny living organisms or substances from those organisms to make or modify a product, to improve plants or animals or to develop microorganisms for specific uses.</a:t>
            </a:r>
            <a:endParaRPr lang="en-US" dirty="0"/>
          </a:p>
        </p:txBody>
      </p:sp>
      <p:grpSp>
        <p:nvGrpSpPr>
          <p:cNvPr id="14" name="Group 13"/>
          <p:cNvGrpSpPr/>
          <p:nvPr/>
        </p:nvGrpSpPr>
        <p:grpSpPr>
          <a:xfrm>
            <a:off x="1340302" y="1247247"/>
            <a:ext cx="8338518" cy="5452287"/>
            <a:chOff x="214886" y="1247247"/>
            <a:chExt cx="8338518" cy="5452287"/>
          </a:xfrm>
        </p:grpSpPr>
        <p:sp>
          <p:nvSpPr>
            <p:cNvPr id="4" name="Sun 3"/>
            <p:cNvSpPr/>
            <p:nvPr/>
          </p:nvSpPr>
          <p:spPr>
            <a:xfrm>
              <a:off x="2388357" y="1774209"/>
              <a:ext cx="5595583" cy="4094328"/>
            </a:xfrm>
            <a:prstGeom prst="sun">
              <a:avLst/>
            </a:prstGeom>
            <a:solidFill>
              <a:srgbClr val="002060"/>
            </a:solidFill>
            <a:ln>
              <a:solidFill>
                <a:schemeClr val="tx1"/>
              </a:solidFill>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Times New Roman" panose="02020603050405020304" pitchFamily="18" charset="0"/>
                  <a:cs typeface="Times New Roman" panose="02020603050405020304" pitchFamily="18" charset="0"/>
                </a:rPr>
                <a:t>Basic </a:t>
              </a:r>
              <a:r>
                <a:rPr lang="en-US" sz="2400" dirty="0">
                  <a:solidFill>
                    <a:schemeClr val="bg1"/>
                  </a:solidFill>
                  <a:latin typeface="Times New Roman" panose="02020603050405020304" pitchFamily="18" charset="0"/>
                  <a:cs typeface="Times New Roman" panose="02020603050405020304" pitchFamily="18" charset="0"/>
                </a:rPr>
                <a:t>Biotechnology</a:t>
              </a:r>
            </a:p>
          </p:txBody>
        </p:sp>
        <p:sp>
          <p:nvSpPr>
            <p:cNvPr id="6" name="TextBox 5"/>
            <p:cNvSpPr txBox="1"/>
            <p:nvPr/>
          </p:nvSpPr>
          <p:spPr>
            <a:xfrm>
              <a:off x="3951326" y="1247247"/>
              <a:ext cx="2971122"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Animal Agricultural</a:t>
              </a:r>
            </a:p>
          </p:txBody>
        </p:sp>
        <p:sp>
          <p:nvSpPr>
            <p:cNvPr id="7" name="TextBox 6"/>
            <p:cNvSpPr txBox="1"/>
            <p:nvPr/>
          </p:nvSpPr>
          <p:spPr>
            <a:xfrm>
              <a:off x="214886" y="3268442"/>
              <a:ext cx="2947506"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Food and Beverage processing </a:t>
              </a:r>
            </a:p>
          </p:txBody>
        </p:sp>
        <p:sp>
          <p:nvSpPr>
            <p:cNvPr id="8" name="TextBox 7"/>
            <p:cNvSpPr txBox="1"/>
            <p:nvPr/>
          </p:nvSpPr>
          <p:spPr>
            <a:xfrm rot="4734467">
              <a:off x="7650595" y="3642852"/>
              <a:ext cx="1343954"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Animals</a:t>
              </a:r>
            </a:p>
          </p:txBody>
        </p:sp>
        <p:sp>
          <p:nvSpPr>
            <p:cNvPr id="9" name="TextBox 8"/>
            <p:cNvSpPr txBox="1"/>
            <p:nvPr/>
          </p:nvSpPr>
          <p:spPr>
            <a:xfrm>
              <a:off x="3868031" y="5868537"/>
              <a:ext cx="3460670"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Health/Medicine and Pharmaceuticals</a:t>
              </a:r>
            </a:p>
          </p:txBody>
        </p:sp>
        <p:sp>
          <p:nvSpPr>
            <p:cNvPr id="10" name="TextBox 9"/>
            <p:cNvSpPr txBox="1"/>
            <p:nvPr/>
          </p:nvSpPr>
          <p:spPr>
            <a:xfrm rot="3941820">
              <a:off x="7260717" y="1925382"/>
              <a:ext cx="1518128"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Industrial drugs</a:t>
              </a:r>
            </a:p>
          </p:txBody>
        </p:sp>
        <p:sp>
          <p:nvSpPr>
            <p:cNvPr id="11" name="TextBox 10"/>
            <p:cNvSpPr txBox="1"/>
            <p:nvPr/>
          </p:nvSpPr>
          <p:spPr>
            <a:xfrm rot="17863863">
              <a:off x="2150842" y="1632546"/>
              <a:ext cx="134395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Plants for Crop </a:t>
              </a:r>
            </a:p>
          </p:txBody>
        </p:sp>
        <p:sp>
          <p:nvSpPr>
            <p:cNvPr id="12" name="TextBox 11"/>
            <p:cNvSpPr txBox="1"/>
            <p:nvPr/>
          </p:nvSpPr>
          <p:spPr>
            <a:xfrm rot="17863863">
              <a:off x="6930932" y="4886031"/>
              <a:ext cx="1343954"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Nanotechnology</a:t>
              </a:r>
            </a:p>
          </p:txBody>
        </p:sp>
        <p:sp>
          <p:nvSpPr>
            <p:cNvPr id="13" name="TextBox 12"/>
            <p:cNvSpPr txBox="1"/>
            <p:nvPr/>
          </p:nvSpPr>
          <p:spPr>
            <a:xfrm rot="2496266">
              <a:off x="1682328" y="5165850"/>
              <a:ext cx="2280982"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Energy and </a:t>
              </a:r>
            </a:p>
            <a:p>
              <a:r>
                <a:rPr lang="en-US" sz="2400" b="1" dirty="0">
                  <a:latin typeface="Times New Roman" panose="02020603050405020304" pitchFamily="18" charset="0"/>
                  <a:cs typeface="Times New Roman" panose="02020603050405020304" pitchFamily="18" charset="0"/>
                </a:rPr>
                <a:t>Environments</a:t>
              </a:r>
            </a:p>
          </p:txBody>
        </p:sp>
      </p:grpSp>
    </p:spTree>
    <p:extLst>
      <p:ext uri="{BB962C8B-B14F-4D97-AF65-F5344CB8AC3E}">
        <p14:creationId xmlns:p14="http://schemas.microsoft.com/office/powerpoint/2010/main" val="2491006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3" descr="C:\Users\Devarai\Desktop\RT-qPCR\Wistar male rat 29-7-2010\DSC01352.JPG"/>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5676" y="1125539"/>
            <a:ext cx="3311525"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6"/>
          <p:cNvSpPr txBox="1">
            <a:spLocks noChangeArrowheads="1"/>
          </p:cNvSpPr>
          <p:nvPr/>
        </p:nvSpPr>
        <p:spPr bwMode="auto">
          <a:xfrm>
            <a:off x="4267201" y="44451"/>
            <a:ext cx="3311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t>WISTER RAT</a:t>
            </a:r>
            <a:endParaRPr lang="en-IN" altLang="en-US" sz="2800" b="1" baseline="30000" dirty="0"/>
          </a:p>
        </p:txBody>
      </p:sp>
      <p:grpSp>
        <p:nvGrpSpPr>
          <p:cNvPr id="12292" name="Group 10"/>
          <p:cNvGrpSpPr>
            <a:grpSpLocks/>
          </p:cNvGrpSpPr>
          <p:nvPr/>
        </p:nvGrpSpPr>
        <p:grpSpPr bwMode="auto">
          <a:xfrm>
            <a:off x="6618289" y="1125539"/>
            <a:ext cx="3311525" cy="2663825"/>
            <a:chOff x="4283968" y="620688"/>
            <a:chExt cx="3312368" cy="2664296"/>
          </a:xfrm>
        </p:grpSpPr>
        <p:pic>
          <p:nvPicPr>
            <p:cNvPr id="12301" name="Picture 5" descr="C:\Users\Devarai\Desktop\RT-qPCR\Wistar male rat 29-7-2010\DSC0135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620688"/>
              <a:ext cx="3312368" cy="266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02" name="Picture 4" descr="C:\Users\Devarai\Desktop\RT-qPCR\Wistar male rat 29-7-2010\DSC01356.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2592" y="2420888"/>
              <a:ext cx="1143744"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293" name="Picture 7" descr="C:\Users\Devarai\Desktop\RT-qPCR\Wistar male rat 29-7-2010\DSC01359.JPG"/>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5776" y="4005264"/>
            <a:ext cx="3313113" cy="266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Box 9"/>
          <p:cNvSpPr txBox="1">
            <a:spLocks noChangeArrowheads="1"/>
          </p:cNvSpPr>
          <p:nvPr/>
        </p:nvSpPr>
        <p:spPr bwMode="auto">
          <a:xfrm>
            <a:off x="1703388" y="5157788"/>
            <a:ext cx="2533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u="sng">
                <a:solidFill>
                  <a:schemeClr val="bg1"/>
                </a:solidFill>
              </a:rPr>
              <a:t>Wister rat male</a:t>
            </a:r>
          </a:p>
          <a:p>
            <a:pPr eaLnBrk="1" hangingPunct="1"/>
            <a:r>
              <a:rPr lang="en-US" altLang="en-US" sz="1600" b="1">
                <a:solidFill>
                  <a:schemeClr val="bg1"/>
                </a:solidFill>
              </a:rPr>
              <a:t>Age: 50 days old </a:t>
            </a:r>
            <a:endParaRPr lang="en-IN" altLang="en-US" sz="1600" b="1">
              <a:solidFill>
                <a:schemeClr val="bg1"/>
              </a:solidFill>
            </a:endParaRPr>
          </a:p>
        </p:txBody>
      </p:sp>
      <p:sp>
        <p:nvSpPr>
          <p:cNvPr id="11271" name="TextBox 11"/>
          <p:cNvSpPr txBox="1">
            <a:spLocks noChangeArrowheads="1"/>
          </p:cNvSpPr>
          <p:nvPr/>
        </p:nvSpPr>
        <p:spPr bwMode="auto">
          <a:xfrm>
            <a:off x="1838325" y="652464"/>
            <a:ext cx="4800600" cy="338137"/>
          </a:xfrm>
          <a:prstGeom prst="rect">
            <a:avLst/>
          </a:prstGeom>
          <a:noFill/>
          <a:ln w="9525">
            <a:noFill/>
            <a:miter lim="800000"/>
            <a:headEnd/>
            <a:tailEnd/>
          </a:ln>
        </p:spPr>
        <p:txBody>
          <a:bodyPr>
            <a:spAutoFit/>
          </a:bodyPr>
          <a:lstStyle/>
          <a:p>
            <a:pPr>
              <a:defRPr/>
            </a:pPr>
            <a:r>
              <a:rPr lang="en-US" sz="1600" b="1" dirty="0"/>
              <a:t>Anesthesia : Pentobarbital 25mg/200gms</a:t>
            </a:r>
            <a:endParaRPr lang="en-IN" sz="1600" b="1" dirty="0"/>
          </a:p>
        </p:txBody>
      </p:sp>
      <p:sp>
        <p:nvSpPr>
          <p:cNvPr id="11272" name="TextBox 12"/>
          <p:cNvSpPr txBox="1">
            <a:spLocks noChangeArrowheads="1"/>
          </p:cNvSpPr>
          <p:nvPr/>
        </p:nvSpPr>
        <p:spPr bwMode="auto">
          <a:xfrm>
            <a:off x="6545264" y="652464"/>
            <a:ext cx="3641725" cy="369887"/>
          </a:xfrm>
          <a:prstGeom prst="rect">
            <a:avLst/>
          </a:prstGeom>
          <a:noFill/>
          <a:ln w="9525">
            <a:noFill/>
            <a:miter lim="800000"/>
            <a:headEnd/>
            <a:tailEnd/>
          </a:ln>
        </p:spPr>
        <p:txBody>
          <a:bodyPr>
            <a:spAutoFit/>
          </a:bodyPr>
          <a:lstStyle/>
          <a:p>
            <a:pPr>
              <a:defRPr/>
            </a:pPr>
            <a:r>
              <a:rPr lang="en-US" b="1" dirty="0"/>
              <a:t>Cartilage: </a:t>
            </a:r>
            <a:r>
              <a:rPr lang="en-US" b="1" dirty="0" err="1"/>
              <a:t>Intraperitonial</a:t>
            </a:r>
            <a:r>
              <a:rPr lang="en-US" b="1" dirty="0"/>
              <a:t> area </a:t>
            </a:r>
            <a:endParaRPr lang="en-IN" b="1" dirty="0"/>
          </a:p>
        </p:txBody>
      </p:sp>
      <p:sp>
        <p:nvSpPr>
          <p:cNvPr id="12297" name="TextBox 13"/>
          <p:cNvSpPr txBox="1">
            <a:spLocks noChangeArrowheads="1"/>
          </p:cNvSpPr>
          <p:nvPr/>
        </p:nvSpPr>
        <p:spPr bwMode="auto">
          <a:xfrm>
            <a:off x="8916988" y="4076700"/>
            <a:ext cx="1370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rgbClr val="FFFFD5"/>
                </a:solidFill>
              </a:rPr>
              <a:t>Cartilage</a:t>
            </a:r>
            <a:endParaRPr lang="en-IN" altLang="en-US" sz="2000" b="1">
              <a:solidFill>
                <a:srgbClr val="FFFFD5"/>
              </a:solidFill>
            </a:endParaRPr>
          </a:p>
        </p:txBody>
      </p:sp>
      <p:sp>
        <p:nvSpPr>
          <p:cNvPr id="17" name="Down Arrow 16"/>
          <p:cNvSpPr/>
          <p:nvPr/>
        </p:nvSpPr>
        <p:spPr>
          <a:xfrm rot="8723455" flipH="1">
            <a:off x="9637714" y="3484564"/>
            <a:ext cx="153987" cy="720725"/>
          </a:xfrm>
          <a:prstGeom prst="downArrow">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299" name="TextBox 17"/>
          <p:cNvSpPr txBox="1">
            <a:spLocks noChangeArrowheads="1"/>
          </p:cNvSpPr>
          <p:nvPr/>
        </p:nvSpPr>
        <p:spPr bwMode="auto">
          <a:xfrm>
            <a:off x="7680326" y="5084764"/>
            <a:ext cx="30083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solidFill>
                  <a:schemeClr val="bg1"/>
                </a:solidFill>
              </a:rPr>
              <a:t>Cartilage collection in DMEM medium</a:t>
            </a:r>
            <a:endParaRPr lang="en-IN" altLang="en-US" sz="1400" b="1">
              <a:solidFill>
                <a:schemeClr val="bg1"/>
              </a:solidFill>
            </a:endParaRPr>
          </a:p>
        </p:txBody>
      </p:sp>
      <p:sp>
        <p:nvSpPr>
          <p:cNvPr id="14" name="Slide Number Placeholder 13"/>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82C19A5-C919-4ADC-9FEA-FB23DEA952D8}" type="slidenum">
              <a:rPr lang="en-US" altLang="en-US">
                <a:solidFill>
                  <a:srgbClr val="898989"/>
                </a:solidFill>
                <a:latin typeface="Calibri" panose="020F0502020204030204" pitchFamily="34" charset="0"/>
              </a:rPr>
              <a:pPr eaLnBrk="1" hangingPunct="1"/>
              <a:t>30</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0112966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5"/>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4876801"/>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5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4876801"/>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51"/>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743201"/>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3"/>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63564"/>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54"/>
          <p:cNvPicPr preferRelativeResize="0">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200" y="2743201"/>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50"/>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593726"/>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0" name="TextBox 59"/>
          <p:cNvSpPr txBox="1">
            <a:spLocks noChangeArrowheads="1"/>
          </p:cNvSpPr>
          <p:nvPr/>
        </p:nvSpPr>
        <p:spPr bwMode="auto">
          <a:xfrm>
            <a:off x="4794250" y="2190751"/>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0</a:t>
            </a:r>
            <a:r>
              <a:rPr lang="en-US" altLang="en-US" sz="1400" b="1" baseline="30000">
                <a:solidFill>
                  <a:schemeClr val="bg1"/>
                </a:solidFill>
              </a:rPr>
              <a:t>th</a:t>
            </a:r>
            <a:r>
              <a:rPr lang="en-US" altLang="en-US" sz="1400" b="1">
                <a:solidFill>
                  <a:schemeClr val="bg1"/>
                </a:solidFill>
              </a:rPr>
              <a:t> Day</a:t>
            </a:r>
          </a:p>
        </p:txBody>
      </p:sp>
      <p:sp>
        <p:nvSpPr>
          <p:cNvPr id="13321" name="TextBox 60"/>
          <p:cNvSpPr txBox="1">
            <a:spLocks noChangeArrowheads="1"/>
          </p:cNvSpPr>
          <p:nvPr/>
        </p:nvSpPr>
        <p:spPr bwMode="auto">
          <a:xfrm>
            <a:off x="7918450" y="2162176"/>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2</a:t>
            </a:r>
            <a:r>
              <a:rPr lang="en-US" altLang="en-US" sz="1400" b="1" baseline="30000">
                <a:solidFill>
                  <a:schemeClr val="bg1"/>
                </a:solidFill>
              </a:rPr>
              <a:t>nd</a:t>
            </a:r>
            <a:r>
              <a:rPr lang="en-US" altLang="en-US" sz="1400" b="1">
                <a:solidFill>
                  <a:schemeClr val="bg1"/>
                </a:solidFill>
              </a:rPr>
              <a:t> Day</a:t>
            </a:r>
          </a:p>
        </p:txBody>
      </p:sp>
      <p:sp>
        <p:nvSpPr>
          <p:cNvPr id="13322" name="TextBox 61"/>
          <p:cNvSpPr txBox="1">
            <a:spLocks noChangeArrowheads="1"/>
          </p:cNvSpPr>
          <p:nvPr/>
        </p:nvSpPr>
        <p:spPr bwMode="auto">
          <a:xfrm>
            <a:off x="4752975" y="4340226"/>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3</a:t>
            </a:r>
            <a:r>
              <a:rPr lang="en-US" altLang="en-US" sz="1400" b="1" baseline="30000">
                <a:solidFill>
                  <a:schemeClr val="bg1"/>
                </a:solidFill>
              </a:rPr>
              <a:t>rd</a:t>
            </a:r>
            <a:r>
              <a:rPr lang="en-US" altLang="en-US" sz="1400" b="1">
                <a:solidFill>
                  <a:schemeClr val="bg1"/>
                </a:solidFill>
              </a:rPr>
              <a:t>  Day</a:t>
            </a:r>
          </a:p>
        </p:txBody>
      </p:sp>
      <p:sp>
        <p:nvSpPr>
          <p:cNvPr id="13323" name="TextBox 62"/>
          <p:cNvSpPr txBox="1">
            <a:spLocks noChangeArrowheads="1"/>
          </p:cNvSpPr>
          <p:nvPr/>
        </p:nvSpPr>
        <p:spPr bwMode="auto">
          <a:xfrm>
            <a:off x="7877175" y="4340226"/>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4</a:t>
            </a:r>
            <a:r>
              <a:rPr lang="en-US" altLang="en-US" sz="1400" b="1" baseline="30000">
                <a:solidFill>
                  <a:schemeClr val="bg1"/>
                </a:solidFill>
              </a:rPr>
              <a:t>th</a:t>
            </a:r>
            <a:r>
              <a:rPr lang="en-US" altLang="en-US" sz="1400" b="1">
                <a:solidFill>
                  <a:schemeClr val="bg1"/>
                </a:solidFill>
              </a:rPr>
              <a:t> Day</a:t>
            </a:r>
          </a:p>
        </p:txBody>
      </p:sp>
      <p:sp>
        <p:nvSpPr>
          <p:cNvPr id="13324" name="TextBox 63"/>
          <p:cNvSpPr txBox="1">
            <a:spLocks noChangeArrowheads="1"/>
          </p:cNvSpPr>
          <p:nvPr/>
        </p:nvSpPr>
        <p:spPr bwMode="auto">
          <a:xfrm>
            <a:off x="4832350" y="6464301"/>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5</a:t>
            </a:r>
            <a:r>
              <a:rPr lang="en-US" altLang="en-US" sz="1400" b="1" baseline="30000">
                <a:solidFill>
                  <a:schemeClr val="bg1"/>
                </a:solidFill>
              </a:rPr>
              <a:t>th</a:t>
            </a:r>
            <a:r>
              <a:rPr lang="en-US" altLang="en-US" sz="1400" b="1">
                <a:solidFill>
                  <a:schemeClr val="bg1"/>
                </a:solidFill>
              </a:rPr>
              <a:t> Day</a:t>
            </a:r>
          </a:p>
        </p:txBody>
      </p:sp>
      <p:sp>
        <p:nvSpPr>
          <p:cNvPr id="13325" name="TextBox 64"/>
          <p:cNvSpPr txBox="1">
            <a:spLocks noChangeArrowheads="1"/>
          </p:cNvSpPr>
          <p:nvPr/>
        </p:nvSpPr>
        <p:spPr bwMode="auto">
          <a:xfrm>
            <a:off x="7956550" y="6464301"/>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6</a:t>
            </a:r>
            <a:r>
              <a:rPr lang="en-US" altLang="en-US" sz="1400" b="1" baseline="30000">
                <a:solidFill>
                  <a:schemeClr val="bg1"/>
                </a:solidFill>
              </a:rPr>
              <a:t>th</a:t>
            </a:r>
            <a:r>
              <a:rPr lang="en-US" altLang="en-US" sz="1400" b="1">
                <a:solidFill>
                  <a:schemeClr val="bg1"/>
                </a:solidFill>
              </a:rPr>
              <a:t> Day</a:t>
            </a:r>
          </a:p>
        </p:txBody>
      </p:sp>
      <p:sp>
        <p:nvSpPr>
          <p:cNvPr id="13326" name="TextBox 59"/>
          <p:cNvSpPr txBox="1">
            <a:spLocks noChangeArrowheads="1"/>
          </p:cNvSpPr>
          <p:nvPr/>
        </p:nvSpPr>
        <p:spPr bwMode="auto">
          <a:xfrm>
            <a:off x="3048000" y="558800"/>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a</a:t>
            </a:r>
          </a:p>
        </p:txBody>
      </p:sp>
      <p:sp>
        <p:nvSpPr>
          <p:cNvPr id="13327" name="TextBox 60"/>
          <p:cNvSpPr txBox="1">
            <a:spLocks noChangeArrowheads="1"/>
          </p:cNvSpPr>
          <p:nvPr/>
        </p:nvSpPr>
        <p:spPr bwMode="auto">
          <a:xfrm>
            <a:off x="6172200" y="530225"/>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b</a:t>
            </a:r>
          </a:p>
        </p:txBody>
      </p:sp>
      <p:sp>
        <p:nvSpPr>
          <p:cNvPr id="13328" name="TextBox 61"/>
          <p:cNvSpPr txBox="1">
            <a:spLocks noChangeArrowheads="1"/>
          </p:cNvSpPr>
          <p:nvPr/>
        </p:nvSpPr>
        <p:spPr bwMode="auto">
          <a:xfrm>
            <a:off x="3048000" y="2709864"/>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c</a:t>
            </a:r>
          </a:p>
        </p:txBody>
      </p:sp>
      <p:sp>
        <p:nvSpPr>
          <p:cNvPr id="13329" name="TextBox 62"/>
          <p:cNvSpPr txBox="1">
            <a:spLocks noChangeArrowheads="1"/>
          </p:cNvSpPr>
          <p:nvPr/>
        </p:nvSpPr>
        <p:spPr bwMode="auto">
          <a:xfrm>
            <a:off x="6172200" y="2709864"/>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d</a:t>
            </a:r>
          </a:p>
        </p:txBody>
      </p:sp>
      <p:sp>
        <p:nvSpPr>
          <p:cNvPr id="13330" name="TextBox 63"/>
          <p:cNvSpPr txBox="1">
            <a:spLocks noChangeArrowheads="1"/>
          </p:cNvSpPr>
          <p:nvPr/>
        </p:nvSpPr>
        <p:spPr bwMode="auto">
          <a:xfrm>
            <a:off x="3048000" y="4843464"/>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e</a:t>
            </a:r>
          </a:p>
        </p:txBody>
      </p:sp>
      <p:sp>
        <p:nvSpPr>
          <p:cNvPr id="13331" name="TextBox 64"/>
          <p:cNvSpPr txBox="1">
            <a:spLocks noChangeArrowheads="1"/>
          </p:cNvSpPr>
          <p:nvPr/>
        </p:nvSpPr>
        <p:spPr bwMode="auto">
          <a:xfrm>
            <a:off x="6172200" y="4843464"/>
            <a:ext cx="9144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f</a:t>
            </a:r>
          </a:p>
        </p:txBody>
      </p:sp>
      <p:sp>
        <p:nvSpPr>
          <p:cNvPr id="13332" name="TextBox 61"/>
          <p:cNvSpPr txBox="1">
            <a:spLocks noChangeArrowheads="1"/>
          </p:cNvSpPr>
          <p:nvPr/>
        </p:nvSpPr>
        <p:spPr bwMode="auto">
          <a:xfrm>
            <a:off x="2528248" y="119064"/>
            <a:ext cx="7010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t>Live Image of Primary Cultures by Inverted Microscopy</a:t>
            </a:r>
          </a:p>
        </p:txBody>
      </p:sp>
      <p:sp>
        <p:nvSpPr>
          <p:cNvPr id="21" name="Slide Number Placeholder 20"/>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98E6837A-B09B-42BD-B84D-87EE55F3129E}" type="slidenum">
              <a:rPr lang="en-US" altLang="en-US">
                <a:solidFill>
                  <a:srgbClr val="898989"/>
                </a:solidFill>
                <a:latin typeface="Calibri" panose="020F0502020204030204" pitchFamily="34" charset="0"/>
              </a:rPr>
              <a:pPr eaLnBrk="1" hangingPunct="1"/>
              <a:t>31</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882707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8"/>
          <p:cNvSpPr>
            <a:spLocks noChangeArrowheads="1"/>
          </p:cNvSpPr>
          <p:nvPr/>
        </p:nvSpPr>
        <p:spPr bwMode="auto">
          <a:xfrm>
            <a:off x="518615" y="3143250"/>
            <a:ext cx="11177516" cy="1815882"/>
          </a:xfrm>
          <a:prstGeom prst="rect">
            <a:avLst/>
          </a:prstGeom>
          <a:noFill/>
          <a:ln w="9525">
            <a:noFill/>
            <a:miter lim="800000"/>
            <a:headEnd/>
            <a:tailEnd/>
          </a:ln>
        </p:spPr>
        <p:txBody>
          <a:bodyPr wrap="square">
            <a:spAutoFit/>
          </a:bodyPr>
          <a:lstStyle/>
          <a:p>
            <a:pPr algn="just">
              <a:defRPr/>
            </a:pPr>
            <a:r>
              <a:rPr lang="en-US" sz="1600" b="1" dirty="0"/>
              <a:t>Primary </a:t>
            </a:r>
            <a:r>
              <a:rPr lang="en-US" sz="1600" b="1" dirty="0" err="1"/>
              <a:t>chondrocytes</a:t>
            </a:r>
            <a:r>
              <a:rPr lang="en-US" sz="1600" b="1" dirty="0"/>
              <a:t> cultures, grown in tissue culture flasks containing complete culture medium. (a) First day of </a:t>
            </a:r>
            <a:r>
              <a:rPr lang="en-US" sz="1600" b="1" dirty="0" err="1"/>
              <a:t>chondrocytes</a:t>
            </a:r>
            <a:r>
              <a:rPr lang="en-US" sz="1600" b="1" dirty="0"/>
              <a:t> seeded on the DMEM medium having the round shape cells (b) Second day they starting the proliferation of primary </a:t>
            </a:r>
            <a:r>
              <a:rPr lang="en-US" sz="1600" b="1" dirty="0" err="1"/>
              <a:t>chondrocytes</a:t>
            </a:r>
            <a:r>
              <a:rPr lang="en-US" sz="1600" b="1" dirty="0"/>
              <a:t>. (c) Third day, some of the primary </a:t>
            </a:r>
            <a:r>
              <a:rPr lang="en-US" sz="1600" b="1" dirty="0" err="1"/>
              <a:t>chondrocytes</a:t>
            </a:r>
            <a:r>
              <a:rPr lang="en-US" sz="1600" b="1" dirty="0"/>
              <a:t> differentiated and their shape changes into spindle shape. (d) Fourth day observation, the primary </a:t>
            </a:r>
            <a:r>
              <a:rPr lang="en-US" sz="1600" b="1" dirty="0" err="1"/>
              <a:t>chondrocytes</a:t>
            </a:r>
            <a:r>
              <a:rPr lang="en-US" sz="1600" b="1" dirty="0"/>
              <a:t> had </a:t>
            </a:r>
            <a:r>
              <a:rPr lang="en-US" sz="1600" b="1" dirty="0" err="1"/>
              <a:t>confluency</a:t>
            </a:r>
            <a:r>
              <a:rPr lang="en-US" sz="1600" b="1" dirty="0"/>
              <a:t> in the flask having slight spindle shape cells intersecting with one another. (e) Fifth day observation, the primary </a:t>
            </a:r>
            <a:r>
              <a:rPr lang="en-US" sz="1600" b="1" dirty="0" err="1"/>
              <a:t>chondrocytes</a:t>
            </a:r>
            <a:r>
              <a:rPr lang="en-US" sz="1600" b="1" dirty="0"/>
              <a:t> look fibroblast like arranging themselves in bundles intersecting one another. (f) Sixth day, cell lineage was observed. (g) Seventh day differentiated cell can be observed. (h) Eight day, the cells thawed 90-95 % </a:t>
            </a:r>
            <a:r>
              <a:rPr lang="en-US" sz="1600" b="1" dirty="0" err="1"/>
              <a:t>confluency</a:t>
            </a:r>
            <a:r>
              <a:rPr lang="en-US" sz="1600" b="1" dirty="0"/>
              <a:t>. All experiments were observed at 20x magnification.</a:t>
            </a:r>
          </a:p>
        </p:txBody>
      </p:sp>
      <p:pic>
        <p:nvPicPr>
          <p:cNvPr id="14339" name="Picture 9"/>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4688" y="809626"/>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10"/>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822326"/>
            <a:ext cx="251460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63"/>
          <p:cNvSpPr txBox="1">
            <a:spLocks noChangeArrowheads="1"/>
          </p:cNvSpPr>
          <p:nvPr/>
        </p:nvSpPr>
        <p:spPr bwMode="auto">
          <a:xfrm>
            <a:off x="3200400" y="762000"/>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g</a:t>
            </a:r>
          </a:p>
        </p:txBody>
      </p:sp>
      <p:sp>
        <p:nvSpPr>
          <p:cNvPr id="14342" name="TextBox 63"/>
          <p:cNvSpPr txBox="1">
            <a:spLocks noChangeArrowheads="1"/>
          </p:cNvSpPr>
          <p:nvPr/>
        </p:nvSpPr>
        <p:spPr bwMode="auto">
          <a:xfrm>
            <a:off x="6248400" y="809625"/>
            <a:ext cx="9144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bg1"/>
                </a:solidFill>
              </a:rPr>
              <a:t>h</a:t>
            </a:r>
          </a:p>
        </p:txBody>
      </p:sp>
      <p:sp>
        <p:nvSpPr>
          <p:cNvPr id="14343" name="TextBox 5"/>
          <p:cNvSpPr txBox="1">
            <a:spLocks noChangeArrowheads="1"/>
          </p:cNvSpPr>
          <p:nvPr/>
        </p:nvSpPr>
        <p:spPr bwMode="auto">
          <a:xfrm>
            <a:off x="5032375" y="2403476"/>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7</a:t>
            </a:r>
            <a:r>
              <a:rPr lang="en-US" altLang="en-US" sz="1400" b="1" baseline="30000">
                <a:solidFill>
                  <a:schemeClr val="bg1"/>
                </a:solidFill>
              </a:rPr>
              <a:t>th</a:t>
            </a:r>
            <a:r>
              <a:rPr lang="en-US" altLang="en-US" sz="1400" b="1">
                <a:solidFill>
                  <a:schemeClr val="bg1"/>
                </a:solidFill>
              </a:rPr>
              <a:t> Day</a:t>
            </a:r>
          </a:p>
        </p:txBody>
      </p:sp>
      <p:sp>
        <p:nvSpPr>
          <p:cNvPr id="14344" name="TextBox 6"/>
          <p:cNvSpPr txBox="1">
            <a:spLocks noChangeArrowheads="1"/>
          </p:cNvSpPr>
          <p:nvPr/>
        </p:nvSpPr>
        <p:spPr bwMode="auto">
          <a:xfrm>
            <a:off x="8004175" y="2403476"/>
            <a:ext cx="914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chemeClr val="bg1"/>
                </a:solidFill>
              </a:rPr>
              <a:t>8</a:t>
            </a:r>
            <a:r>
              <a:rPr lang="en-US" altLang="en-US" sz="1400" b="1" baseline="30000">
                <a:solidFill>
                  <a:schemeClr val="bg1"/>
                </a:solidFill>
              </a:rPr>
              <a:t>th</a:t>
            </a:r>
            <a:r>
              <a:rPr lang="en-US" altLang="en-US" sz="1400" b="1">
                <a:solidFill>
                  <a:schemeClr val="bg1"/>
                </a:solidFill>
              </a:rPr>
              <a:t> Day</a:t>
            </a:r>
          </a:p>
        </p:txBody>
      </p:sp>
      <p:sp>
        <p:nvSpPr>
          <p:cNvPr id="9" name="Slide Number Placeholder 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2706730-4C9A-4148-8F1E-3251BDAF5E11}" type="slidenum">
              <a:rPr lang="en-US" altLang="en-US">
                <a:solidFill>
                  <a:srgbClr val="898989"/>
                </a:solidFill>
                <a:latin typeface="Calibri" panose="020F0502020204030204" pitchFamily="34" charset="0"/>
              </a:rPr>
              <a:pPr eaLnBrk="1" hangingPunct="1"/>
              <a:t>32</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283011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1"/>
          <p:cNvSpPr txBox="1">
            <a:spLocks noChangeArrowheads="1"/>
          </p:cNvSpPr>
          <p:nvPr/>
        </p:nvSpPr>
        <p:spPr bwMode="auto">
          <a:xfrm>
            <a:off x="1555750" y="228600"/>
            <a:ext cx="914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PCR Osteoblast (MC3T3), Primary Culture, and Fibroblast (NIH3T3) Cell lines </a:t>
            </a:r>
            <a:endParaRPr lang="en-IN" altLang="en-US" b="1"/>
          </a:p>
        </p:txBody>
      </p:sp>
      <p:grpSp>
        <p:nvGrpSpPr>
          <p:cNvPr id="15363" name="Group 96"/>
          <p:cNvGrpSpPr>
            <a:grpSpLocks/>
          </p:cNvGrpSpPr>
          <p:nvPr/>
        </p:nvGrpSpPr>
        <p:grpSpPr bwMode="auto">
          <a:xfrm>
            <a:off x="7905751" y="3789363"/>
            <a:ext cx="1514475" cy="1427162"/>
            <a:chOff x="7451725" y="2420888"/>
            <a:chExt cx="1512888" cy="1427163"/>
          </a:xfrm>
        </p:grpSpPr>
        <p:sp>
          <p:nvSpPr>
            <p:cNvPr id="15415" name="TextBox 61"/>
            <p:cNvSpPr txBox="1">
              <a:spLocks noChangeArrowheads="1"/>
            </p:cNvSpPr>
            <p:nvPr/>
          </p:nvSpPr>
          <p:spPr bwMode="auto">
            <a:xfrm>
              <a:off x="7464425" y="2420888"/>
              <a:ext cx="1500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L- 100 bp Ladder</a:t>
              </a:r>
            </a:p>
          </p:txBody>
        </p:sp>
        <p:sp>
          <p:nvSpPr>
            <p:cNvPr id="15416" name="TextBox 63"/>
            <p:cNvSpPr txBox="1">
              <a:spLocks noChangeArrowheads="1"/>
            </p:cNvSpPr>
            <p:nvPr/>
          </p:nvSpPr>
          <p:spPr bwMode="auto">
            <a:xfrm>
              <a:off x="7451725" y="2708226"/>
              <a:ext cx="1223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 Collagen-I</a:t>
              </a:r>
            </a:p>
          </p:txBody>
        </p:sp>
        <p:sp>
          <p:nvSpPr>
            <p:cNvPr id="15417" name="TextBox 65"/>
            <p:cNvSpPr txBox="1">
              <a:spLocks noChangeArrowheads="1"/>
            </p:cNvSpPr>
            <p:nvPr/>
          </p:nvSpPr>
          <p:spPr bwMode="auto">
            <a:xfrm>
              <a:off x="7464425" y="3571826"/>
              <a:ext cx="1500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G- GAPDH</a:t>
              </a:r>
            </a:p>
          </p:txBody>
        </p:sp>
        <p:sp>
          <p:nvSpPr>
            <p:cNvPr id="15418" name="TextBox 63"/>
            <p:cNvSpPr txBox="1">
              <a:spLocks noChangeArrowheads="1"/>
            </p:cNvSpPr>
            <p:nvPr/>
          </p:nvSpPr>
          <p:spPr bwMode="auto">
            <a:xfrm>
              <a:off x="7451725" y="2997151"/>
              <a:ext cx="12969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CII- Collagen-II</a:t>
              </a:r>
            </a:p>
          </p:txBody>
        </p:sp>
        <p:sp>
          <p:nvSpPr>
            <p:cNvPr id="15419" name="TextBox 63"/>
            <p:cNvSpPr txBox="1">
              <a:spLocks noChangeArrowheads="1"/>
            </p:cNvSpPr>
            <p:nvPr/>
          </p:nvSpPr>
          <p:spPr bwMode="auto">
            <a:xfrm>
              <a:off x="7451725" y="3284488"/>
              <a:ext cx="1152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Rx</a:t>
              </a:r>
              <a:r>
                <a:rPr lang="en-US" altLang="en-US" sz="1200" b="1" baseline="-25000"/>
                <a:t>2</a:t>
              </a:r>
              <a:r>
                <a:rPr lang="en-US" altLang="en-US" sz="1200" b="1"/>
                <a:t>- Runx2</a:t>
              </a:r>
            </a:p>
          </p:txBody>
        </p:sp>
      </p:grpSp>
      <p:sp>
        <p:nvSpPr>
          <p:cNvPr id="15364" name="Rectangle 28"/>
          <p:cNvSpPr>
            <a:spLocks noChangeArrowheads="1"/>
          </p:cNvSpPr>
          <p:nvPr/>
        </p:nvSpPr>
        <p:spPr bwMode="auto">
          <a:xfrm>
            <a:off x="1631950" y="4365626"/>
            <a:ext cx="408305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b="1"/>
              <a:t>Rat type II collagen ( 228 bp), upstream primer 5'-tcataggacctaaaggacct-3', downstream primer 5'-tctcgtcaaatcctccagcc-3‘</a:t>
            </a:r>
          </a:p>
          <a:p>
            <a:pPr eaLnBrk="1" hangingPunct="1"/>
            <a:endParaRPr lang="en-US" altLang="en-US" sz="1200" b="1"/>
          </a:p>
          <a:p>
            <a:pPr eaLnBrk="1" hangingPunct="1">
              <a:buFontTx/>
              <a:buAutoNum type="arabicPeriod" startAt="2"/>
            </a:pPr>
            <a:r>
              <a:rPr lang="en-US" altLang="en-US" sz="1200" b="1"/>
              <a:t>Mouse type I collagen (761 bp), upstream primer 5’ gaggcataaagggtcatcgtgg-3’, downstream primer 5’-cattaggcgcaggaaggtcagc-3’.</a:t>
            </a:r>
          </a:p>
          <a:p>
            <a:pPr eaLnBrk="1" hangingPunct="1"/>
            <a:endParaRPr lang="en-US" altLang="en-US" sz="1200" b="1"/>
          </a:p>
          <a:p>
            <a:pPr eaLnBrk="1" hangingPunct="1"/>
            <a:r>
              <a:rPr lang="en-US" altLang="en-US" sz="1200" b="1"/>
              <a:t>3. Rat (GAPDH) ( 452 bp), upstream primer 5'-accacagtccatgccatcac-3', downstream primer 5'-tccaccaccctgttgctgta-3‘</a:t>
            </a:r>
          </a:p>
          <a:p>
            <a:pPr eaLnBrk="1" hangingPunct="1"/>
            <a:br>
              <a:rPr lang="en-US" altLang="en-US" sz="1200"/>
            </a:br>
            <a:endParaRPr lang="en-US" altLang="en-US" sz="1200"/>
          </a:p>
        </p:txBody>
      </p:sp>
      <p:sp>
        <p:nvSpPr>
          <p:cNvPr id="15365" name="TextBox 16"/>
          <p:cNvSpPr txBox="1">
            <a:spLocks noChangeArrowheads="1"/>
          </p:cNvSpPr>
          <p:nvPr/>
        </p:nvSpPr>
        <p:spPr bwMode="auto">
          <a:xfrm>
            <a:off x="2938463"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t>
            </a:r>
          </a:p>
        </p:txBody>
      </p:sp>
      <p:sp>
        <p:nvSpPr>
          <p:cNvPr id="15366" name="TextBox 16"/>
          <p:cNvSpPr txBox="1">
            <a:spLocks noChangeArrowheads="1"/>
          </p:cNvSpPr>
          <p:nvPr/>
        </p:nvSpPr>
        <p:spPr bwMode="auto">
          <a:xfrm>
            <a:off x="4017963"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200" b="1"/>
          </a:p>
        </p:txBody>
      </p:sp>
      <p:sp>
        <p:nvSpPr>
          <p:cNvPr id="15367" name="TextBox 16"/>
          <p:cNvSpPr txBox="1">
            <a:spLocks noChangeArrowheads="1"/>
          </p:cNvSpPr>
          <p:nvPr/>
        </p:nvSpPr>
        <p:spPr bwMode="auto">
          <a:xfrm>
            <a:off x="4232275" y="1052513"/>
            <a:ext cx="43338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a:t>
            </a:r>
          </a:p>
        </p:txBody>
      </p:sp>
      <p:sp>
        <p:nvSpPr>
          <p:cNvPr id="15368" name="TextBox 16"/>
          <p:cNvSpPr txBox="1">
            <a:spLocks noChangeArrowheads="1"/>
          </p:cNvSpPr>
          <p:nvPr/>
        </p:nvSpPr>
        <p:spPr bwMode="auto">
          <a:xfrm>
            <a:off x="3370263" y="1052513"/>
            <a:ext cx="431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a:t>
            </a:r>
          </a:p>
        </p:txBody>
      </p:sp>
      <p:sp>
        <p:nvSpPr>
          <p:cNvPr id="15369" name="TextBox 16"/>
          <p:cNvSpPr txBox="1">
            <a:spLocks noChangeArrowheads="1"/>
          </p:cNvSpPr>
          <p:nvPr/>
        </p:nvSpPr>
        <p:spPr bwMode="auto">
          <a:xfrm>
            <a:off x="3803650" y="1052514"/>
            <a:ext cx="5032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a:t>
            </a:r>
            <a:endParaRPr lang="en-US" altLang="en-US" sz="1200" b="1" baseline="-25000"/>
          </a:p>
        </p:txBody>
      </p:sp>
      <p:sp>
        <p:nvSpPr>
          <p:cNvPr id="15370" name="TextBox 16"/>
          <p:cNvSpPr txBox="1">
            <a:spLocks noChangeArrowheads="1"/>
          </p:cNvSpPr>
          <p:nvPr/>
        </p:nvSpPr>
        <p:spPr bwMode="auto">
          <a:xfrm>
            <a:off x="4689475" y="1052513"/>
            <a:ext cx="431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CII</a:t>
            </a:r>
          </a:p>
        </p:txBody>
      </p:sp>
      <p:sp>
        <p:nvSpPr>
          <p:cNvPr id="15371" name="TextBox 16"/>
          <p:cNvSpPr txBox="1">
            <a:spLocks noChangeArrowheads="1"/>
          </p:cNvSpPr>
          <p:nvPr/>
        </p:nvSpPr>
        <p:spPr bwMode="auto">
          <a:xfrm>
            <a:off x="5170488" y="1063626"/>
            <a:ext cx="4318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CII</a:t>
            </a:r>
          </a:p>
        </p:txBody>
      </p:sp>
      <p:sp>
        <p:nvSpPr>
          <p:cNvPr id="15372" name="TextBox 20"/>
          <p:cNvSpPr txBox="1">
            <a:spLocks noChangeArrowheads="1"/>
          </p:cNvSpPr>
          <p:nvPr/>
        </p:nvSpPr>
        <p:spPr bwMode="auto">
          <a:xfrm>
            <a:off x="7045325"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G</a:t>
            </a:r>
          </a:p>
        </p:txBody>
      </p:sp>
      <p:cxnSp>
        <p:nvCxnSpPr>
          <p:cNvPr id="46" name="Straight Arrow Connector 45"/>
          <p:cNvCxnSpPr/>
          <p:nvPr/>
        </p:nvCxnSpPr>
        <p:spPr>
          <a:xfrm>
            <a:off x="6249989" y="4446589"/>
            <a:ext cx="568325" cy="158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374" name="TextBox 63"/>
          <p:cNvSpPr txBox="1">
            <a:spLocks noChangeArrowheads="1"/>
          </p:cNvSpPr>
          <p:nvPr/>
        </p:nvSpPr>
        <p:spPr bwMode="auto">
          <a:xfrm>
            <a:off x="6754813" y="4302126"/>
            <a:ext cx="129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CII- Collagen-II</a:t>
            </a:r>
          </a:p>
        </p:txBody>
      </p:sp>
      <p:cxnSp>
        <p:nvCxnSpPr>
          <p:cNvPr id="50" name="Straight Arrow Connector 49"/>
          <p:cNvCxnSpPr/>
          <p:nvPr/>
        </p:nvCxnSpPr>
        <p:spPr>
          <a:xfrm>
            <a:off x="6249988" y="4146550"/>
            <a:ext cx="576262" cy="1588"/>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5376" name="TextBox 63"/>
          <p:cNvSpPr txBox="1">
            <a:spLocks noChangeArrowheads="1"/>
          </p:cNvSpPr>
          <p:nvPr/>
        </p:nvSpPr>
        <p:spPr bwMode="auto">
          <a:xfrm>
            <a:off x="6754813" y="4003676"/>
            <a:ext cx="122396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 Collagen-I</a:t>
            </a:r>
          </a:p>
        </p:txBody>
      </p:sp>
      <p:cxnSp>
        <p:nvCxnSpPr>
          <p:cNvPr id="58" name="Straight Arrow Connector 57"/>
          <p:cNvCxnSpPr/>
          <p:nvPr/>
        </p:nvCxnSpPr>
        <p:spPr>
          <a:xfrm>
            <a:off x="6249988" y="4795839"/>
            <a:ext cx="576262" cy="1587"/>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5378" name="TextBox 65"/>
          <p:cNvSpPr txBox="1">
            <a:spLocks noChangeArrowheads="1"/>
          </p:cNvSpPr>
          <p:nvPr/>
        </p:nvSpPr>
        <p:spPr bwMode="auto">
          <a:xfrm>
            <a:off x="6765925" y="4665664"/>
            <a:ext cx="150018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G- GAPDH</a:t>
            </a:r>
          </a:p>
        </p:txBody>
      </p:sp>
      <p:pic>
        <p:nvPicPr>
          <p:cNvPr id="15379" name="Picture 40" descr="C:\Users\Devarai\Desktop\Col I and II\29-10-2010_final_pic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1350963"/>
            <a:ext cx="5130800"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Straight Arrow Connector 47"/>
          <p:cNvCxnSpPr/>
          <p:nvPr/>
        </p:nvCxnSpPr>
        <p:spPr>
          <a:xfrm rot="16200000" flipV="1">
            <a:off x="5314157" y="3717132"/>
            <a:ext cx="288925" cy="1444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16200000" flipV="1">
            <a:off x="3981451" y="3392488"/>
            <a:ext cx="360362" cy="144463"/>
          </a:xfrm>
          <a:prstGeom prst="straightConnector1">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16200000" flipV="1">
            <a:off x="6573838" y="3465513"/>
            <a:ext cx="360362" cy="144462"/>
          </a:xfrm>
          <a:prstGeom prst="straightConnector1">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5383" name="TextBox 16"/>
          <p:cNvSpPr txBox="1">
            <a:spLocks noChangeArrowheads="1"/>
          </p:cNvSpPr>
          <p:nvPr/>
        </p:nvSpPr>
        <p:spPr bwMode="auto">
          <a:xfrm>
            <a:off x="7548563"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t>
            </a:r>
          </a:p>
        </p:txBody>
      </p:sp>
      <p:sp>
        <p:nvSpPr>
          <p:cNvPr id="15384" name="TextBox 16"/>
          <p:cNvSpPr txBox="1">
            <a:spLocks noChangeArrowheads="1"/>
          </p:cNvSpPr>
          <p:nvPr/>
        </p:nvSpPr>
        <p:spPr bwMode="auto">
          <a:xfrm>
            <a:off x="5602288" y="1052513"/>
            <a:ext cx="4318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CII</a:t>
            </a:r>
          </a:p>
        </p:txBody>
      </p:sp>
      <p:sp>
        <p:nvSpPr>
          <p:cNvPr id="15385" name="TextBox 20"/>
          <p:cNvSpPr txBox="1">
            <a:spLocks noChangeArrowheads="1"/>
          </p:cNvSpPr>
          <p:nvPr/>
        </p:nvSpPr>
        <p:spPr bwMode="auto">
          <a:xfrm>
            <a:off x="6553200"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G</a:t>
            </a:r>
          </a:p>
        </p:txBody>
      </p:sp>
      <p:sp>
        <p:nvSpPr>
          <p:cNvPr id="15386" name="TextBox 20"/>
          <p:cNvSpPr txBox="1">
            <a:spLocks noChangeArrowheads="1"/>
          </p:cNvSpPr>
          <p:nvPr/>
        </p:nvSpPr>
        <p:spPr bwMode="auto">
          <a:xfrm>
            <a:off x="6178550" y="1052514"/>
            <a:ext cx="2857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G</a:t>
            </a:r>
          </a:p>
        </p:txBody>
      </p:sp>
      <p:sp>
        <p:nvSpPr>
          <p:cNvPr id="15387" name="TextBox 65"/>
          <p:cNvSpPr txBox="1">
            <a:spLocks noChangeArrowheads="1"/>
          </p:cNvSpPr>
          <p:nvPr/>
        </p:nvSpPr>
        <p:spPr bwMode="auto">
          <a:xfrm>
            <a:off x="3370264" y="849314"/>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2</a:t>
            </a:r>
          </a:p>
        </p:txBody>
      </p:sp>
      <p:sp>
        <p:nvSpPr>
          <p:cNvPr id="15388" name="TextBox 65"/>
          <p:cNvSpPr txBox="1">
            <a:spLocks noChangeArrowheads="1"/>
          </p:cNvSpPr>
          <p:nvPr/>
        </p:nvSpPr>
        <p:spPr bwMode="auto">
          <a:xfrm>
            <a:off x="3802064" y="836614"/>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3</a:t>
            </a:r>
          </a:p>
        </p:txBody>
      </p:sp>
      <p:sp>
        <p:nvSpPr>
          <p:cNvPr id="15389" name="TextBox 65"/>
          <p:cNvSpPr txBox="1">
            <a:spLocks noChangeArrowheads="1"/>
          </p:cNvSpPr>
          <p:nvPr/>
        </p:nvSpPr>
        <p:spPr bwMode="auto">
          <a:xfrm>
            <a:off x="4264025" y="836614"/>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4</a:t>
            </a:r>
          </a:p>
        </p:txBody>
      </p:sp>
      <p:sp>
        <p:nvSpPr>
          <p:cNvPr id="15390" name="TextBox 65"/>
          <p:cNvSpPr txBox="1">
            <a:spLocks noChangeArrowheads="1"/>
          </p:cNvSpPr>
          <p:nvPr/>
        </p:nvSpPr>
        <p:spPr bwMode="auto">
          <a:xfrm>
            <a:off x="4738689" y="849314"/>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5</a:t>
            </a:r>
          </a:p>
        </p:txBody>
      </p:sp>
      <p:sp>
        <p:nvSpPr>
          <p:cNvPr id="15391" name="TextBox 65"/>
          <p:cNvSpPr txBox="1">
            <a:spLocks noChangeArrowheads="1"/>
          </p:cNvSpPr>
          <p:nvPr/>
        </p:nvSpPr>
        <p:spPr bwMode="auto">
          <a:xfrm>
            <a:off x="5213350" y="849314"/>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6</a:t>
            </a:r>
          </a:p>
        </p:txBody>
      </p:sp>
      <p:sp>
        <p:nvSpPr>
          <p:cNvPr id="15392" name="TextBox 65"/>
          <p:cNvSpPr txBox="1">
            <a:spLocks noChangeArrowheads="1"/>
          </p:cNvSpPr>
          <p:nvPr/>
        </p:nvSpPr>
        <p:spPr bwMode="auto">
          <a:xfrm>
            <a:off x="6191251" y="836614"/>
            <a:ext cx="288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8</a:t>
            </a:r>
          </a:p>
        </p:txBody>
      </p:sp>
      <p:sp>
        <p:nvSpPr>
          <p:cNvPr id="15393" name="TextBox 65"/>
          <p:cNvSpPr txBox="1">
            <a:spLocks noChangeArrowheads="1"/>
          </p:cNvSpPr>
          <p:nvPr/>
        </p:nvSpPr>
        <p:spPr bwMode="auto">
          <a:xfrm>
            <a:off x="5651500" y="849314"/>
            <a:ext cx="287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7</a:t>
            </a:r>
          </a:p>
        </p:txBody>
      </p:sp>
      <p:sp>
        <p:nvSpPr>
          <p:cNvPr id="15394" name="TextBox 65"/>
          <p:cNvSpPr txBox="1">
            <a:spLocks noChangeArrowheads="1"/>
          </p:cNvSpPr>
          <p:nvPr/>
        </p:nvSpPr>
        <p:spPr bwMode="auto">
          <a:xfrm>
            <a:off x="6551614" y="836614"/>
            <a:ext cx="2873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9</a:t>
            </a:r>
          </a:p>
        </p:txBody>
      </p:sp>
      <p:sp>
        <p:nvSpPr>
          <p:cNvPr id="15395" name="TextBox 65"/>
          <p:cNvSpPr txBox="1">
            <a:spLocks noChangeArrowheads="1"/>
          </p:cNvSpPr>
          <p:nvPr/>
        </p:nvSpPr>
        <p:spPr bwMode="auto">
          <a:xfrm>
            <a:off x="6970714" y="836613"/>
            <a:ext cx="3651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10</a:t>
            </a:r>
          </a:p>
        </p:txBody>
      </p:sp>
      <p:sp>
        <p:nvSpPr>
          <p:cNvPr id="15396" name="TextBox 65"/>
          <p:cNvSpPr txBox="1">
            <a:spLocks noChangeArrowheads="1"/>
          </p:cNvSpPr>
          <p:nvPr/>
        </p:nvSpPr>
        <p:spPr bwMode="auto">
          <a:xfrm>
            <a:off x="2908301" y="836614"/>
            <a:ext cx="288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1</a:t>
            </a:r>
          </a:p>
        </p:txBody>
      </p:sp>
      <p:sp>
        <p:nvSpPr>
          <p:cNvPr id="15397" name="TextBox 65"/>
          <p:cNvSpPr txBox="1">
            <a:spLocks noChangeArrowheads="1"/>
          </p:cNvSpPr>
          <p:nvPr/>
        </p:nvSpPr>
        <p:spPr bwMode="auto">
          <a:xfrm>
            <a:off x="7473951" y="836613"/>
            <a:ext cx="360363"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11</a:t>
            </a:r>
          </a:p>
        </p:txBody>
      </p:sp>
      <p:sp>
        <p:nvSpPr>
          <p:cNvPr id="15398" name="TextBox 65"/>
          <p:cNvSpPr txBox="1">
            <a:spLocks noChangeArrowheads="1"/>
          </p:cNvSpPr>
          <p:nvPr/>
        </p:nvSpPr>
        <p:spPr bwMode="auto">
          <a:xfrm>
            <a:off x="2001839" y="847726"/>
            <a:ext cx="7207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Lanes</a:t>
            </a:r>
          </a:p>
        </p:txBody>
      </p:sp>
      <p:cxnSp>
        <p:nvCxnSpPr>
          <p:cNvPr id="86" name="Straight Arrow Connector 85"/>
          <p:cNvCxnSpPr/>
          <p:nvPr/>
        </p:nvCxnSpPr>
        <p:spPr>
          <a:xfrm>
            <a:off x="2578101" y="981075"/>
            <a:ext cx="360363" cy="158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15400" name="Group 95"/>
          <p:cNvGrpSpPr>
            <a:grpSpLocks/>
          </p:cNvGrpSpPr>
          <p:nvPr/>
        </p:nvGrpSpPr>
        <p:grpSpPr bwMode="auto">
          <a:xfrm>
            <a:off x="7905750" y="1352551"/>
            <a:ext cx="2305050" cy="2436813"/>
            <a:chOff x="6732240" y="4448919"/>
            <a:chExt cx="2304256" cy="2436465"/>
          </a:xfrm>
        </p:grpSpPr>
        <p:sp>
          <p:nvSpPr>
            <p:cNvPr id="15404" name="TextBox 65"/>
            <p:cNvSpPr txBox="1">
              <a:spLocks noChangeArrowheads="1"/>
            </p:cNvSpPr>
            <p:nvPr/>
          </p:nvSpPr>
          <p:spPr bwMode="auto">
            <a:xfrm>
              <a:off x="6732240" y="4448919"/>
              <a:ext cx="1800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1 : 100 bp ladder</a:t>
              </a:r>
            </a:p>
          </p:txBody>
        </p:sp>
        <p:sp>
          <p:nvSpPr>
            <p:cNvPr id="15405" name="TextBox 65"/>
            <p:cNvSpPr txBox="1">
              <a:spLocks noChangeArrowheads="1"/>
            </p:cNvSpPr>
            <p:nvPr/>
          </p:nvSpPr>
          <p:spPr bwMode="auto">
            <a:xfrm>
              <a:off x="6732240" y="4664169"/>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2 : MC3T3 (Osteoblast)</a:t>
              </a:r>
            </a:p>
          </p:txBody>
        </p:sp>
        <p:sp>
          <p:nvSpPr>
            <p:cNvPr id="15406" name="TextBox 65"/>
            <p:cNvSpPr txBox="1">
              <a:spLocks noChangeArrowheads="1"/>
            </p:cNvSpPr>
            <p:nvPr/>
          </p:nvSpPr>
          <p:spPr bwMode="auto">
            <a:xfrm>
              <a:off x="6732240" y="4880193"/>
              <a:ext cx="2232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3 : Primary culture</a:t>
              </a:r>
            </a:p>
          </p:txBody>
        </p:sp>
        <p:sp>
          <p:nvSpPr>
            <p:cNvPr id="15407" name="TextBox 65"/>
            <p:cNvSpPr txBox="1">
              <a:spLocks noChangeArrowheads="1"/>
            </p:cNvSpPr>
            <p:nvPr/>
          </p:nvSpPr>
          <p:spPr bwMode="auto">
            <a:xfrm>
              <a:off x="6732240" y="5085184"/>
              <a:ext cx="22322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4 : NIH3T3 (Fibroblast)</a:t>
              </a:r>
            </a:p>
          </p:txBody>
        </p:sp>
        <p:sp>
          <p:nvSpPr>
            <p:cNvPr id="15408" name="TextBox 65"/>
            <p:cNvSpPr txBox="1">
              <a:spLocks noChangeArrowheads="1"/>
            </p:cNvSpPr>
            <p:nvPr/>
          </p:nvSpPr>
          <p:spPr bwMode="auto">
            <a:xfrm>
              <a:off x="6732240" y="5301208"/>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5 : MC3T3 (Osteoblast)</a:t>
              </a:r>
            </a:p>
          </p:txBody>
        </p:sp>
        <p:sp>
          <p:nvSpPr>
            <p:cNvPr id="15409" name="TextBox 65"/>
            <p:cNvSpPr txBox="1">
              <a:spLocks noChangeArrowheads="1"/>
            </p:cNvSpPr>
            <p:nvPr/>
          </p:nvSpPr>
          <p:spPr bwMode="auto">
            <a:xfrm>
              <a:off x="6732240" y="5528265"/>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6 : Primary culture</a:t>
              </a:r>
            </a:p>
          </p:txBody>
        </p:sp>
        <p:sp>
          <p:nvSpPr>
            <p:cNvPr id="15410" name="TextBox 65"/>
            <p:cNvSpPr txBox="1">
              <a:spLocks noChangeArrowheads="1"/>
            </p:cNvSpPr>
            <p:nvPr/>
          </p:nvSpPr>
          <p:spPr bwMode="auto">
            <a:xfrm>
              <a:off x="6732240" y="5733256"/>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7 : NIH3T3 (Fibroblast)</a:t>
              </a:r>
            </a:p>
          </p:txBody>
        </p:sp>
        <p:sp>
          <p:nvSpPr>
            <p:cNvPr id="15411" name="TextBox 65"/>
            <p:cNvSpPr txBox="1">
              <a:spLocks noChangeArrowheads="1"/>
            </p:cNvSpPr>
            <p:nvPr/>
          </p:nvSpPr>
          <p:spPr bwMode="auto">
            <a:xfrm>
              <a:off x="6732240" y="5960313"/>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8 : MC3T3 (Osteoblast)</a:t>
              </a:r>
            </a:p>
          </p:txBody>
        </p:sp>
        <p:sp>
          <p:nvSpPr>
            <p:cNvPr id="15412" name="TextBox 65"/>
            <p:cNvSpPr txBox="1">
              <a:spLocks noChangeArrowheads="1"/>
            </p:cNvSpPr>
            <p:nvPr/>
          </p:nvSpPr>
          <p:spPr bwMode="auto">
            <a:xfrm>
              <a:off x="6732240" y="6176337"/>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9 : Primary culture</a:t>
              </a:r>
            </a:p>
          </p:txBody>
        </p:sp>
        <p:sp>
          <p:nvSpPr>
            <p:cNvPr id="15413" name="TextBox 65"/>
            <p:cNvSpPr txBox="1">
              <a:spLocks noChangeArrowheads="1"/>
            </p:cNvSpPr>
            <p:nvPr/>
          </p:nvSpPr>
          <p:spPr bwMode="auto">
            <a:xfrm>
              <a:off x="6732240" y="6381328"/>
              <a:ext cx="230425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10 : NIH3T3 (Fibroblast)</a:t>
              </a:r>
            </a:p>
          </p:txBody>
        </p:sp>
        <p:sp>
          <p:nvSpPr>
            <p:cNvPr id="15414" name="TextBox 65"/>
            <p:cNvSpPr txBox="1">
              <a:spLocks noChangeArrowheads="1"/>
            </p:cNvSpPr>
            <p:nvPr/>
          </p:nvSpPr>
          <p:spPr bwMode="auto">
            <a:xfrm>
              <a:off x="6732240" y="6608385"/>
              <a:ext cx="2088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t>Lane 11 : 100 bp ladder</a:t>
              </a:r>
            </a:p>
          </p:txBody>
        </p:sp>
      </p:grpSp>
      <p:sp>
        <p:nvSpPr>
          <p:cNvPr id="98" name="Oval 97"/>
          <p:cNvSpPr/>
          <p:nvPr/>
        </p:nvSpPr>
        <p:spPr>
          <a:xfrm>
            <a:off x="3802064" y="2852738"/>
            <a:ext cx="504825" cy="36036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99" name="Oval 98"/>
          <p:cNvSpPr/>
          <p:nvPr/>
        </p:nvSpPr>
        <p:spPr>
          <a:xfrm>
            <a:off x="5097464" y="3284538"/>
            <a:ext cx="504825" cy="360362"/>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59" name="Slide Number Placeholder 58"/>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09A48FF4-7BC1-468C-81CB-40845A7BB54A}" type="slidenum">
              <a:rPr lang="en-US" altLang="en-US">
                <a:solidFill>
                  <a:srgbClr val="898989"/>
                </a:solidFill>
                <a:latin typeface="Calibri" panose="020F0502020204030204" pitchFamily="34" charset="0"/>
              </a:rPr>
              <a:pPr eaLnBrk="1" hangingPunct="1"/>
              <a:t>33</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379807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AutoShape 4"/>
          <p:cNvSpPr>
            <a:spLocks noChangeAspect="1" noChangeArrowheads="1" noTextEdit="1"/>
          </p:cNvSpPr>
          <p:nvPr/>
        </p:nvSpPr>
        <p:spPr bwMode="auto">
          <a:xfrm>
            <a:off x="2209800" y="757238"/>
            <a:ext cx="8001000" cy="568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1267" name="Rectangle 6"/>
          <p:cNvSpPr>
            <a:spLocks noChangeArrowheads="1"/>
          </p:cNvSpPr>
          <p:nvPr/>
        </p:nvSpPr>
        <p:spPr bwMode="auto">
          <a:xfrm>
            <a:off x="2209800" y="6440488"/>
            <a:ext cx="4007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solidFill>
                  <a:srgbClr val="000000"/>
                </a:solidFill>
                <a:latin typeface="Calibri" panose="020F0502020204030204" pitchFamily="34" charset="0"/>
              </a:rPr>
              <a:t> </a:t>
            </a:r>
            <a:endParaRPr lang="en-US" altLang="en-US"/>
          </a:p>
        </p:txBody>
      </p:sp>
      <p:pic>
        <p:nvPicPr>
          <p:cNvPr id="1126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913" y="1136651"/>
            <a:ext cx="1987550" cy="147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Freeform 8"/>
          <p:cNvSpPr>
            <a:spLocks/>
          </p:cNvSpPr>
          <p:nvPr/>
        </p:nvSpPr>
        <p:spPr bwMode="auto">
          <a:xfrm>
            <a:off x="6508750" y="1450975"/>
            <a:ext cx="374650" cy="139700"/>
          </a:xfrm>
          <a:custGeom>
            <a:avLst/>
            <a:gdLst>
              <a:gd name="T0" fmla="*/ 0 w 236"/>
              <a:gd name="T1" fmla="*/ 2147483647 h 88"/>
              <a:gd name="T2" fmla="*/ 2147483647 w 236"/>
              <a:gd name="T3" fmla="*/ 2147483647 h 88"/>
              <a:gd name="T4" fmla="*/ 2147483647 w 236"/>
              <a:gd name="T5" fmla="*/ 0 h 88"/>
              <a:gd name="T6" fmla="*/ 2147483647 w 236"/>
              <a:gd name="T7" fmla="*/ 2147483647 h 88"/>
              <a:gd name="T8" fmla="*/ 2147483647 w 236"/>
              <a:gd name="T9" fmla="*/ 2147483647 h 88"/>
              <a:gd name="T10" fmla="*/ 2147483647 w 236"/>
              <a:gd name="T11" fmla="*/ 2147483647 h 88"/>
              <a:gd name="T12" fmla="*/ 2147483647 w 236"/>
              <a:gd name="T13" fmla="*/ 2147483647 h 88"/>
              <a:gd name="T14" fmla="*/ 2147483647 w 236"/>
              <a:gd name="T15" fmla="*/ 2147483647 h 88"/>
              <a:gd name="T16" fmla="*/ 2147483647 w 236"/>
              <a:gd name="T17" fmla="*/ 2147483647 h 88"/>
              <a:gd name="T18" fmla="*/ 2147483647 w 236"/>
              <a:gd name="T19" fmla="*/ 2147483647 h 88"/>
              <a:gd name="T20" fmla="*/ 0 w 236"/>
              <a:gd name="T21" fmla="*/ 2147483647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88"/>
              <a:gd name="T35" fmla="*/ 236 w 236"/>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88">
                <a:moveTo>
                  <a:pt x="0" y="34"/>
                </a:moveTo>
                <a:lnTo>
                  <a:pt x="90" y="34"/>
                </a:lnTo>
                <a:lnTo>
                  <a:pt x="118" y="0"/>
                </a:lnTo>
                <a:lnTo>
                  <a:pt x="146" y="34"/>
                </a:lnTo>
                <a:lnTo>
                  <a:pt x="236" y="34"/>
                </a:lnTo>
                <a:lnTo>
                  <a:pt x="163" y="55"/>
                </a:lnTo>
                <a:lnTo>
                  <a:pt x="191" y="88"/>
                </a:lnTo>
                <a:lnTo>
                  <a:pt x="118" y="67"/>
                </a:lnTo>
                <a:lnTo>
                  <a:pt x="45" y="88"/>
                </a:lnTo>
                <a:lnTo>
                  <a:pt x="73" y="55"/>
                </a:lnTo>
                <a:lnTo>
                  <a:pt x="0" y="34"/>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0" name="Freeform 9"/>
          <p:cNvSpPr>
            <a:spLocks noEditPoints="1"/>
          </p:cNvSpPr>
          <p:nvPr/>
        </p:nvSpPr>
        <p:spPr bwMode="auto">
          <a:xfrm>
            <a:off x="6408739" y="1428751"/>
            <a:ext cx="574675" cy="187325"/>
          </a:xfrm>
          <a:custGeom>
            <a:avLst/>
            <a:gdLst>
              <a:gd name="T0" fmla="*/ 0 w 362"/>
              <a:gd name="T1" fmla="*/ 2147483647 h 118"/>
              <a:gd name="T2" fmla="*/ 2147483647 w 362"/>
              <a:gd name="T3" fmla="*/ 2147483647 h 118"/>
              <a:gd name="T4" fmla="*/ 2147483647 w 362"/>
              <a:gd name="T5" fmla="*/ 2147483647 h 118"/>
              <a:gd name="T6" fmla="*/ 2147483647 w 362"/>
              <a:gd name="T7" fmla="*/ 0 h 118"/>
              <a:gd name="T8" fmla="*/ 2147483647 w 362"/>
              <a:gd name="T9" fmla="*/ 2147483647 h 118"/>
              <a:gd name="T10" fmla="*/ 2147483647 w 362"/>
              <a:gd name="T11" fmla="*/ 2147483647 h 118"/>
              <a:gd name="T12" fmla="*/ 2147483647 w 362"/>
              <a:gd name="T13" fmla="*/ 2147483647 h 118"/>
              <a:gd name="T14" fmla="*/ 2147483647 w 362"/>
              <a:gd name="T15" fmla="*/ 2147483647 h 118"/>
              <a:gd name="T16" fmla="*/ 2147483647 w 362"/>
              <a:gd name="T17" fmla="*/ 2147483647 h 118"/>
              <a:gd name="T18" fmla="*/ 2147483647 w 362"/>
              <a:gd name="T19" fmla="*/ 2147483647 h 118"/>
              <a:gd name="T20" fmla="*/ 2147483647 w 362"/>
              <a:gd name="T21" fmla="*/ 2147483647 h 118"/>
              <a:gd name="T22" fmla="*/ 2147483647 w 362"/>
              <a:gd name="T23" fmla="*/ 2147483647 h 118"/>
              <a:gd name="T24" fmla="*/ 2147483647 w 362"/>
              <a:gd name="T25" fmla="*/ 2147483647 h 118"/>
              <a:gd name="T26" fmla="*/ 2147483647 w 362"/>
              <a:gd name="T27" fmla="*/ 2147483647 h 118"/>
              <a:gd name="T28" fmla="*/ 2147483647 w 362"/>
              <a:gd name="T29" fmla="*/ 2147483647 h 118"/>
              <a:gd name="T30" fmla="*/ 0 w 362"/>
              <a:gd name="T31" fmla="*/ 2147483647 h 118"/>
              <a:gd name="T32" fmla="*/ 2147483647 w 362"/>
              <a:gd name="T33" fmla="*/ 2147483647 h 118"/>
              <a:gd name="T34" fmla="*/ 2147483647 w 362"/>
              <a:gd name="T35" fmla="*/ 2147483647 h 118"/>
              <a:gd name="T36" fmla="*/ 2147483647 w 362"/>
              <a:gd name="T37" fmla="*/ 2147483647 h 118"/>
              <a:gd name="T38" fmla="*/ 2147483647 w 362"/>
              <a:gd name="T39" fmla="*/ 2147483647 h 118"/>
              <a:gd name="T40" fmla="*/ 2147483647 w 362"/>
              <a:gd name="T41" fmla="*/ 2147483647 h 118"/>
              <a:gd name="T42" fmla="*/ 2147483647 w 362"/>
              <a:gd name="T43" fmla="*/ 2147483647 h 118"/>
              <a:gd name="T44" fmla="*/ 2147483647 w 362"/>
              <a:gd name="T45" fmla="*/ 2147483647 h 118"/>
              <a:gd name="T46" fmla="*/ 2147483647 w 362"/>
              <a:gd name="T47" fmla="*/ 2147483647 h 118"/>
              <a:gd name="T48" fmla="*/ 2147483647 w 362"/>
              <a:gd name="T49" fmla="*/ 2147483647 h 118"/>
              <a:gd name="T50" fmla="*/ 2147483647 w 362"/>
              <a:gd name="T51" fmla="*/ 2147483647 h 118"/>
              <a:gd name="T52" fmla="*/ 2147483647 w 362"/>
              <a:gd name="T53" fmla="*/ 2147483647 h 118"/>
              <a:gd name="T54" fmla="*/ 2147483647 w 362"/>
              <a:gd name="T55" fmla="*/ 2147483647 h 118"/>
              <a:gd name="T56" fmla="*/ 2147483647 w 362"/>
              <a:gd name="T57" fmla="*/ 2147483647 h 118"/>
              <a:gd name="T58" fmla="*/ 2147483647 w 362"/>
              <a:gd name="T59" fmla="*/ 2147483647 h 118"/>
              <a:gd name="T60" fmla="*/ 2147483647 w 362"/>
              <a:gd name="T61" fmla="*/ 2147483647 h 118"/>
              <a:gd name="T62" fmla="*/ 2147483647 w 362"/>
              <a:gd name="T63" fmla="*/ 2147483647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2"/>
              <a:gd name="T97" fmla="*/ 0 h 118"/>
              <a:gd name="T98" fmla="*/ 362 w 362"/>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2" h="118">
                <a:moveTo>
                  <a:pt x="0" y="39"/>
                </a:moveTo>
                <a:lnTo>
                  <a:pt x="153" y="39"/>
                </a:lnTo>
                <a:lnTo>
                  <a:pt x="145" y="43"/>
                </a:lnTo>
                <a:lnTo>
                  <a:pt x="181" y="0"/>
                </a:lnTo>
                <a:lnTo>
                  <a:pt x="217" y="43"/>
                </a:lnTo>
                <a:lnTo>
                  <a:pt x="209" y="39"/>
                </a:lnTo>
                <a:lnTo>
                  <a:pt x="362" y="39"/>
                </a:lnTo>
                <a:lnTo>
                  <a:pt x="229" y="77"/>
                </a:lnTo>
                <a:lnTo>
                  <a:pt x="234" y="63"/>
                </a:lnTo>
                <a:lnTo>
                  <a:pt x="280" y="118"/>
                </a:lnTo>
                <a:lnTo>
                  <a:pt x="178" y="90"/>
                </a:lnTo>
                <a:lnTo>
                  <a:pt x="184" y="90"/>
                </a:lnTo>
                <a:lnTo>
                  <a:pt x="82" y="118"/>
                </a:lnTo>
                <a:lnTo>
                  <a:pt x="128" y="63"/>
                </a:lnTo>
                <a:lnTo>
                  <a:pt x="133" y="77"/>
                </a:lnTo>
                <a:lnTo>
                  <a:pt x="0" y="39"/>
                </a:lnTo>
                <a:close/>
                <a:moveTo>
                  <a:pt x="152" y="64"/>
                </a:moveTo>
                <a:lnTo>
                  <a:pt x="116" y="107"/>
                </a:lnTo>
                <a:lnTo>
                  <a:pt x="105" y="94"/>
                </a:lnTo>
                <a:lnTo>
                  <a:pt x="181" y="72"/>
                </a:lnTo>
                <a:lnTo>
                  <a:pt x="257" y="94"/>
                </a:lnTo>
                <a:lnTo>
                  <a:pt x="246" y="107"/>
                </a:lnTo>
                <a:lnTo>
                  <a:pt x="210" y="64"/>
                </a:lnTo>
                <a:lnTo>
                  <a:pt x="296" y="39"/>
                </a:lnTo>
                <a:lnTo>
                  <a:pt x="299" y="57"/>
                </a:lnTo>
                <a:lnTo>
                  <a:pt x="204" y="57"/>
                </a:lnTo>
                <a:lnTo>
                  <a:pt x="173" y="20"/>
                </a:lnTo>
                <a:lnTo>
                  <a:pt x="189" y="20"/>
                </a:lnTo>
                <a:lnTo>
                  <a:pt x="158" y="57"/>
                </a:lnTo>
                <a:lnTo>
                  <a:pt x="63" y="57"/>
                </a:lnTo>
                <a:lnTo>
                  <a:pt x="66" y="39"/>
                </a:lnTo>
                <a:lnTo>
                  <a:pt x="152" y="64"/>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1" name="Freeform 10"/>
          <p:cNvSpPr>
            <a:spLocks/>
          </p:cNvSpPr>
          <p:nvPr/>
        </p:nvSpPr>
        <p:spPr bwMode="auto">
          <a:xfrm>
            <a:off x="7007225" y="1450975"/>
            <a:ext cx="374650" cy="139700"/>
          </a:xfrm>
          <a:custGeom>
            <a:avLst/>
            <a:gdLst>
              <a:gd name="T0" fmla="*/ 0 w 236"/>
              <a:gd name="T1" fmla="*/ 2147483647 h 88"/>
              <a:gd name="T2" fmla="*/ 2147483647 w 236"/>
              <a:gd name="T3" fmla="*/ 2147483647 h 88"/>
              <a:gd name="T4" fmla="*/ 2147483647 w 236"/>
              <a:gd name="T5" fmla="*/ 0 h 88"/>
              <a:gd name="T6" fmla="*/ 2147483647 w 236"/>
              <a:gd name="T7" fmla="*/ 2147483647 h 88"/>
              <a:gd name="T8" fmla="*/ 2147483647 w 236"/>
              <a:gd name="T9" fmla="*/ 2147483647 h 88"/>
              <a:gd name="T10" fmla="*/ 2147483647 w 236"/>
              <a:gd name="T11" fmla="*/ 2147483647 h 88"/>
              <a:gd name="T12" fmla="*/ 2147483647 w 236"/>
              <a:gd name="T13" fmla="*/ 2147483647 h 88"/>
              <a:gd name="T14" fmla="*/ 2147483647 w 236"/>
              <a:gd name="T15" fmla="*/ 2147483647 h 88"/>
              <a:gd name="T16" fmla="*/ 2147483647 w 236"/>
              <a:gd name="T17" fmla="*/ 2147483647 h 88"/>
              <a:gd name="T18" fmla="*/ 2147483647 w 236"/>
              <a:gd name="T19" fmla="*/ 2147483647 h 88"/>
              <a:gd name="T20" fmla="*/ 0 w 236"/>
              <a:gd name="T21" fmla="*/ 2147483647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88"/>
              <a:gd name="T35" fmla="*/ 236 w 236"/>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88">
                <a:moveTo>
                  <a:pt x="0" y="34"/>
                </a:moveTo>
                <a:lnTo>
                  <a:pt x="91" y="34"/>
                </a:lnTo>
                <a:lnTo>
                  <a:pt x="118" y="0"/>
                </a:lnTo>
                <a:lnTo>
                  <a:pt x="146" y="34"/>
                </a:lnTo>
                <a:lnTo>
                  <a:pt x="236" y="34"/>
                </a:lnTo>
                <a:lnTo>
                  <a:pt x="164" y="55"/>
                </a:lnTo>
                <a:lnTo>
                  <a:pt x="191" y="88"/>
                </a:lnTo>
                <a:lnTo>
                  <a:pt x="118" y="67"/>
                </a:lnTo>
                <a:lnTo>
                  <a:pt x="45" y="88"/>
                </a:lnTo>
                <a:lnTo>
                  <a:pt x="73" y="55"/>
                </a:lnTo>
                <a:lnTo>
                  <a:pt x="0" y="34"/>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2" name="Freeform 11"/>
          <p:cNvSpPr>
            <a:spLocks noEditPoints="1"/>
          </p:cNvSpPr>
          <p:nvPr/>
        </p:nvSpPr>
        <p:spPr bwMode="auto">
          <a:xfrm>
            <a:off x="6907213" y="1428751"/>
            <a:ext cx="576262" cy="187325"/>
          </a:xfrm>
          <a:custGeom>
            <a:avLst/>
            <a:gdLst>
              <a:gd name="T0" fmla="*/ 0 w 363"/>
              <a:gd name="T1" fmla="*/ 2147483647 h 118"/>
              <a:gd name="T2" fmla="*/ 2147483647 w 363"/>
              <a:gd name="T3" fmla="*/ 2147483647 h 118"/>
              <a:gd name="T4" fmla="*/ 2147483647 w 363"/>
              <a:gd name="T5" fmla="*/ 2147483647 h 118"/>
              <a:gd name="T6" fmla="*/ 2147483647 w 363"/>
              <a:gd name="T7" fmla="*/ 0 h 118"/>
              <a:gd name="T8" fmla="*/ 2147483647 w 363"/>
              <a:gd name="T9" fmla="*/ 2147483647 h 118"/>
              <a:gd name="T10" fmla="*/ 2147483647 w 363"/>
              <a:gd name="T11" fmla="*/ 2147483647 h 118"/>
              <a:gd name="T12" fmla="*/ 2147483647 w 363"/>
              <a:gd name="T13" fmla="*/ 2147483647 h 118"/>
              <a:gd name="T14" fmla="*/ 2147483647 w 363"/>
              <a:gd name="T15" fmla="*/ 2147483647 h 118"/>
              <a:gd name="T16" fmla="*/ 2147483647 w 363"/>
              <a:gd name="T17" fmla="*/ 2147483647 h 118"/>
              <a:gd name="T18" fmla="*/ 2147483647 w 363"/>
              <a:gd name="T19" fmla="*/ 2147483647 h 118"/>
              <a:gd name="T20" fmla="*/ 2147483647 w 363"/>
              <a:gd name="T21" fmla="*/ 2147483647 h 118"/>
              <a:gd name="T22" fmla="*/ 2147483647 w 363"/>
              <a:gd name="T23" fmla="*/ 2147483647 h 118"/>
              <a:gd name="T24" fmla="*/ 2147483647 w 363"/>
              <a:gd name="T25" fmla="*/ 2147483647 h 118"/>
              <a:gd name="T26" fmla="*/ 2147483647 w 363"/>
              <a:gd name="T27" fmla="*/ 2147483647 h 118"/>
              <a:gd name="T28" fmla="*/ 2147483647 w 363"/>
              <a:gd name="T29" fmla="*/ 2147483647 h 118"/>
              <a:gd name="T30" fmla="*/ 0 w 363"/>
              <a:gd name="T31" fmla="*/ 2147483647 h 118"/>
              <a:gd name="T32" fmla="*/ 2147483647 w 363"/>
              <a:gd name="T33" fmla="*/ 2147483647 h 118"/>
              <a:gd name="T34" fmla="*/ 2147483647 w 363"/>
              <a:gd name="T35" fmla="*/ 2147483647 h 118"/>
              <a:gd name="T36" fmla="*/ 2147483647 w 363"/>
              <a:gd name="T37" fmla="*/ 2147483647 h 118"/>
              <a:gd name="T38" fmla="*/ 2147483647 w 363"/>
              <a:gd name="T39" fmla="*/ 2147483647 h 118"/>
              <a:gd name="T40" fmla="*/ 2147483647 w 363"/>
              <a:gd name="T41" fmla="*/ 2147483647 h 118"/>
              <a:gd name="T42" fmla="*/ 2147483647 w 363"/>
              <a:gd name="T43" fmla="*/ 2147483647 h 118"/>
              <a:gd name="T44" fmla="*/ 2147483647 w 363"/>
              <a:gd name="T45" fmla="*/ 2147483647 h 118"/>
              <a:gd name="T46" fmla="*/ 2147483647 w 363"/>
              <a:gd name="T47" fmla="*/ 2147483647 h 118"/>
              <a:gd name="T48" fmla="*/ 2147483647 w 363"/>
              <a:gd name="T49" fmla="*/ 2147483647 h 118"/>
              <a:gd name="T50" fmla="*/ 2147483647 w 363"/>
              <a:gd name="T51" fmla="*/ 2147483647 h 118"/>
              <a:gd name="T52" fmla="*/ 2147483647 w 363"/>
              <a:gd name="T53" fmla="*/ 2147483647 h 118"/>
              <a:gd name="T54" fmla="*/ 2147483647 w 363"/>
              <a:gd name="T55" fmla="*/ 2147483647 h 118"/>
              <a:gd name="T56" fmla="*/ 2147483647 w 363"/>
              <a:gd name="T57" fmla="*/ 2147483647 h 118"/>
              <a:gd name="T58" fmla="*/ 2147483647 w 363"/>
              <a:gd name="T59" fmla="*/ 2147483647 h 118"/>
              <a:gd name="T60" fmla="*/ 2147483647 w 363"/>
              <a:gd name="T61" fmla="*/ 2147483647 h 118"/>
              <a:gd name="T62" fmla="*/ 2147483647 w 363"/>
              <a:gd name="T63" fmla="*/ 2147483647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3"/>
              <a:gd name="T97" fmla="*/ 0 h 118"/>
              <a:gd name="T98" fmla="*/ 363 w 363"/>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3" h="118">
                <a:moveTo>
                  <a:pt x="0" y="39"/>
                </a:moveTo>
                <a:lnTo>
                  <a:pt x="154" y="39"/>
                </a:lnTo>
                <a:lnTo>
                  <a:pt x="146" y="43"/>
                </a:lnTo>
                <a:lnTo>
                  <a:pt x="181" y="0"/>
                </a:lnTo>
                <a:lnTo>
                  <a:pt x="217" y="43"/>
                </a:lnTo>
                <a:lnTo>
                  <a:pt x="209" y="39"/>
                </a:lnTo>
                <a:lnTo>
                  <a:pt x="363" y="39"/>
                </a:lnTo>
                <a:lnTo>
                  <a:pt x="230" y="77"/>
                </a:lnTo>
                <a:lnTo>
                  <a:pt x="235" y="63"/>
                </a:lnTo>
                <a:lnTo>
                  <a:pt x="281" y="118"/>
                </a:lnTo>
                <a:lnTo>
                  <a:pt x="179" y="90"/>
                </a:lnTo>
                <a:lnTo>
                  <a:pt x="185" y="90"/>
                </a:lnTo>
                <a:lnTo>
                  <a:pt x="83" y="118"/>
                </a:lnTo>
                <a:lnTo>
                  <a:pt x="129" y="63"/>
                </a:lnTo>
                <a:lnTo>
                  <a:pt x="133" y="77"/>
                </a:lnTo>
                <a:lnTo>
                  <a:pt x="0" y="39"/>
                </a:lnTo>
                <a:close/>
                <a:moveTo>
                  <a:pt x="153" y="64"/>
                </a:moveTo>
                <a:lnTo>
                  <a:pt x="117" y="107"/>
                </a:lnTo>
                <a:lnTo>
                  <a:pt x="106" y="94"/>
                </a:lnTo>
                <a:lnTo>
                  <a:pt x="181" y="72"/>
                </a:lnTo>
                <a:lnTo>
                  <a:pt x="258" y="94"/>
                </a:lnTo>
                <a:lnTo>
                  <a:pt x="247" y="107"/>
                </a:lnTo>
                <a:lnTo>
                  <a:pt x="211" y="64"/>
                </a:lnTo>
                <a:lnTo>
                  <a:pt x="297" y="39"/>
                </a:lnTo>
                <a:lnTo>
                  <a:pt x="299" y="57"/>
                </a:lnTo>
                <a:lnTo>
                  <a:pt x="204" y="57"/>
                </a:lnTo>
                <a:lnTo>
                  <a:pt x="174" y="20"/>
                </a:lnTo>
                <a:lnTo>
                  <a:pt x="190" y="20"/>
                </a:lnTo>
                <a:lnTo>
                  <a:pt x="159" y="57"/>
                </a:lnTo>
                <a:lnTo>
                  <a:pt x="63" y="57"/>
                </a:lnTo>
                <a:lnTo>
                  <a:pt x="67" y="39"/>
                </a:lnTo>
                <a:lnTo>
                  <a:pt x="153" y="64"/>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3" name="Freeform 12"/>
          <p:cNvSpPr>
            <a:spLocks/>
          </p:cNvSpPr>
          <p:nvPr/>
        </p:nvSpPr>
        <p:spPr bwMode="auto">
          <a:xfrm>
            <a:off x="6508750" y="1738313"/>
            <a:ext cx="374650" cy="138112"/>
          </a:xfrm>
          <a:custGeom>
            <a:avLst/>
            <a:gdLst>
              <a:gd name="T0" fmla="*/ 0 w 236"/>
              <a:gd name="T1" fmla="*/ 2147483647 h 87"/>
              <a:gd name="T2" fmla="*/ 2147483647 w 236"/>
              <a:gd name="T3" fmla="*/ 2147483647 h 87"/>
              <a:gd name="T4" fmla="*/ 2147483647 w 236"/>
              <a:gd name="T5" fmla="*/ 0 h 87"/>
              <a:gd name="T6" fmla="*/ 2147483647 w 236"/>
              <a:gd name="T7" fmla="*/ 2147483647 h 87"/>
              <a:gd name="T8" fmla="*/ 2147483647 w 236"/>
              <a:gd name="T9" fmla="*/ 2147483647 h 87"/>
              <a:gd name="T10" fmla="*/ 2147483647 w 236"/>
              <a:gd name="T11" fmla="*/ 2147483647 h 87"/>
              <a:gd name="T12" fmla="*/ 2147483647 w 236"/>
              <a:gd name="T13" fmla="*/ 2147483647 h 87"/>
              <a:gd name="T14" fmla="*/ 2147483647 w 236"/>
              <a:gd name="T15" fmla="*/ 2147483647 h 87"/>
              <a:gd name="T16" fmla="*/ 2147483647 w 236"/>
              <a:gd name="T17" fmla="*/ 2147483647 h 87"/>
              <a:gd name="T18" fmla="*/ 2147483647 w 236"/>
              <a:gd name="T19" fmla="*/ 2147483647 h 87"/>
              <a:gd name="T20" fmla="*/ 0 w 236"/>
              <a:gd name="T21" fmla="*/ 2147483647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87"/>
              <a:gd name="T35" fmla="*/ 236 w 236"/>
              <a:gd name="T36" fmla="*/ 87 h 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87">
                <a:moveTo>
                  <a:pt x="0" y="34"/>
                </a:moveTo>
                <a:lnTo>
                  <a:pt x="90" y="34"/>
                </a:lnTo>
                <a:lnTo>
                  <a:pt x="118" y="0"/>
                </a:lnTo>
                <a:lnTo>
                  <a:pt x="146" y="34"/>
                </a:lnTo>
                <a:lnTo>
                  <a:pt x="236" y="34"/>
                </a:lnTo>
                <a:lnTo>
                  <a:pt x="163" y="54"/>
                </a:lnTo>
                <a:lnTo>
                  <a:pt x="191" y="87"/>
                </a:lnTo>
                <a:lnTo>
                  <a:pt x="118" y="67"/>
                </a:lnTo>
                <a:lnTo>
                  <a:pt x="45" y="87"/>
                </a:lnTo>
                <a:lnTo>
                  <a:pt x="73" y="54"/>
                </a:lnTo>
                <a:lnTo>
                  <a:pt x="0" y="34"/>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4" name="Freeform 13"/>
          <p:cNvSpPr>
            <a:spLocks noEditPoints="1"/>
          </p:cNvSpPr>
          <p:nvPr/>
        </p:nvSpPr>
        <p:spPr bwMode="auto">
          <a:xfrm>
            <a:off x="6408739" y="1714501"/>
            <a:ext cx="574675" cy="188913"/>
          </a:xfrm>
          <a:custGeom>
            <a:avLst/>
            <a:gdLst>
              <a:gd name="T0" fmla="*/ 0 w 362"/>
              <a:gd name="T1" fmla="*/ 2147483647 h 119"/>
              <a:gd name="T2" fmla="*/ 2147483647 w 362"/>
              <a:gd name="T3" fmla="*/ 2147483647 h 119"/>
              <a:gd name="T4" fmla="*/ 2147483647 w 362"/>
              <a:gd name="T5" fmla="*/ 2147483647 h 119"/>
              <a:gd name="T6" fmla="*/ 2147483647 w 362"/>
              <a:gd name="T7" fmla="*/ 0 h 119"/>
              <a:gd name="T8" fmla="*/ 2147483647 w 362"/>
              <a:gd name="T9" fmla="*/ 2147483647 h 119"/>
              <a:gd name="T10" fmla="*/ 2147483647 w 362"/>
              <a:gd name="T11" fmla="*/ 2147483647 h 119"/>
              <a:gd name="T12" fmla="*/ 2147483647 w 362"/>
              <a:gd name="T13" fmla="*/ 2147483647 h 119"/>
              <a:gd name="T14" fmla="*/ 2147483647 w 362"/>
              <a:gd name="T15" fmla="*/ 2147483647 h 119"/>
              <a:gd name="T16" fmla="*/ 2147483647 w 362"/>
              <a:gd name="T17" fmla="*/ 2147483647 h 119"/>
              <a:gd name="T18" fmla="*/ 2147483647 w 362"/>
              <a:gd name="T19" fmla="*/ 2147483647 h 119"/>
              <a:gd name="T20" fmla="*/ 2147483647 w 362"/>
              <a:gd name="T21" fmla="*/ 2147483647 h 119"/>
              <a:gd name="T22" fmla="*/ 2147483647 w 362"/>
              <a:gd name="T23" fmla="*/ 2147483647 h 119"/>
              <a:gd name="T24" fmla="*/ 2147483647 w 362"/>
              <a:gd name="T25" fmla="*/ 2147483647 h 119"/>
              <a:gd name="T26" fmla="*/ 2147483647 w 362"/>
              <a:gd name="T27" fmla="*/ 2147483647 h 119"/>
              <a:gd name="T28" fmla="*/ 2147483647 w 362"/>
              <a:gd name="T29" fmla="*/ 2147483647 h 119"/>
              <a:gd name="T30" fmla="*/ 0 w 362"/>
              <a:gd name="T31" fmla="*/ 2147483647 h 119"/>
              <a:gd name="T32" fmla="*/ 2147483647 w 362"/>
              <a:gd name="T33" fmla="*/ 2147483647 h 119"/>
              <a:gd name="T34" fmla="*/ 2147483647 w 362"/>
              <a:gd name="T35" fmla="*/ 2147483647 h 119"/>
              <a:gd name="T36" fmla="*/ 2147483647 w 362"/>
              <a:gd name="T37" fmla="*/ 2147483647 h 119"/>
              <a:gd name="T38" fmla="*/ 2147483647 w 362"/>
              <a:gd name="T39" fmla="*/ 2147483647 h 119"/>
              <a:gd name="T40" fmla="*/ 2147483647 w 362"/>
              <a:gd name="T41" fmla="*/ 2147483647 h 119"/>
              <a:gd name="T42" fmla="*/ 2147483647 w 362"/>
              <a:gd name="T43" fmla="*/ 2147483647 h 119"/>
              <a:gd name="T44" fmla="*/ 2147483647 w 362"/>
              <a:gd name="T45" fmla="*/ 2147483647 h 119"/>
              <a:gd name="T46" fmla="*/ 2147483647 w 362"/>
              <a:gd name="T47" fmla="*/ 2147483647 h 119"/>
              <a:gd name="T48" fmla="*/ 2147483647 w 362"/>
              <a:gd name="T49" fmla="*/ 2147483647 h 119"/>
              <a:gd name="T50" fmla="*/ 2147483647 w 362"/>
              <a:gd name="T51" fmla="*/ 2147483647 h 119"/>
              <a:gd name="T52" fmla="*/ 2147483647 w 362"/>
              <a:gd name="T53" fmla="*/ 2147483647 h 119"/>
              <a:gd name="T54" fmla="*/ 2147483647 w 362"/>
              <a:gd name="T55" fmla="*/ 2147483647 h 119"/>
              <a:gd name="T56" fmla="*/ 2147483647 w 362"/>
              <a:gd name="T57" fmla="*/ 2147483647 h 119"/>
              <a:gd name="T58" fmla="*/ 2147483647 w 362"/>
              <a:gd name="T59" fmla="*/ 2147483647 h 119"/>
              <a:gd name="T60" fmla="*/ 2147483647 w 362"/>
              <a:gd name="T61" fmla="*/ 2147483647 h 119"/>
              <a:gd name="T62" fmla="*/ 2147483647 w 362"/>
              <a:gd name="T63" fmla="*/ 2147483647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2"/>
              <a:gd name="T97" fmla="*/ 0 h 119"/>
              <a:gd name="T98" fmla="*/ 362 w 362"/>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2" h="119">
                <a:moveTo>
                  <a:pt x="0" y="40"/>
                </a:moveTo>
                <a:lnTo>
                  <a:pt x="153" y="40"/>
                </a:lnTo>
                <a:lnTo>
                  <a:pt x="145" y="43"/>
                </a:lnTo>
                <a:lnTo>
                  <a:pt x="181" y="0"/>
                </a:lnTo>
                <a:lnTo>
                  <a:pt x="217" y="43"/>
                </a:lnTo>
                <a:lnTo>
                  <a:pt x="209" y="40"/>
                </a:lnTo>
                <a:lnTo>
                  <a:pt x="362" y="40"/>
                </a:lnTo>
                <a:lnTo>
                  <a:pt x="229" y="78"/>
                </a:lnTo>
                <a:lnTo>
                  <a:pt x="234" y="64"/>
                </a:lnTo>
                <a:lnTo>
                  <a:pt x="280" y="119"/>
                </a:lnTo>
                <a:lnTo>
                  <a:pt x="178" y="90"/>
                </a:lnTo>
                <a:lnTo>
                  <a:pt x="184" y="90"/>
                </a:lnTo>
                <a:lnTo>
                  <a:pt x="82" y="119"/>
                </a:lnTo>
                <a:lnTo>
                  <a:pt x="128" y="64"/>
                </a:lnTo>
                <a:lnTo>
                  <a:pt x="133" y="78"/>
                </a:lnTo>
                <a:lnTo>
                  <a:pt x="0" y="40"/>
                </a:lnTo>
                <a:close/>
                <a:moveTo>
                  <a:pt x="152" y="65"/>
                </a:moveTo>
                <a:lnTo>
                  <a:pt x="116" y="108"/>
                </a:lnTo>
                <a:lnTo>
                  <a:pt x="105" y="94"/>
                </a:lnTo>
                <a:lnTo>
                  <a:pt x="181" y="73"/>
                </a:lnTo>
                <a:lnTo>
                  <a:pt x="257" y="94"/>
                </a:lnTo>
                <a:lnTo>
                  <a:pt x="246" y="108"/>
                </a:lnTo>
                <a:lnTo>
                  <a:pt x="210" y="65"/>
                </a:lnTo>
                <a:lnTo>
                  <a:pt x="296" y="40"/>
                </a:lnTo>
                <a:lnTo>
                  <a:pt x="299" y="57"/>
                </a:lnTo>
                <a:lnTo>
                  <a:pt x="204" y="57"/>
                </a:lnTo>
                <a:lnTo>
                  <a:pt x="173" y="20"/>
                </a:lnTo>
                <a:lnTo>
                  <a:pt x="189" y="20"/>
                </a:lnTo>
                <a:lnTo>
                  <a:pt x="158" y="57"/>
                </a:lnTo>
                <a:lnTo>
                  <a:pt x="63" y="57"/>
                </a:lnTo>
                <a:lnTo>
                  <a:pt x="66" y="40"/>
                </a:lnTo>
                <a:lnTo>
                  <a:pt x="152" y="65"/>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5" name="Freeform 14"/>
          <p:cNvSpPr>
            <a:spLocks/>
          </p:cNvSpPr>
          <p:nvPr/>
        </p:nvSpPr>
        <p:spPr bwMode="auto">
          <a:xfrm>
            <a:off x="7132638" y="1738313"/>
            <a:ext cx="374650" cy="138112"/>
          </a:xfrm>
          <a:custGeom>
            <a:avLst/>
            <a:gdLst>
              <a:gd name="T0" fmla="*/ 0 w 236"/>
              <a:gd name="T1" fmla="*/ 2147483647 h 87"/>
              <a:gd name="T2" fmla="*/ 2147483647 w 236"/>
              <a:gd name="T3" fmla="*/ 2147483647 h 87"/>
              <a:gd name="T4" fmla="*/ 2147483647 w 236"/>
              <a:gd name="T5" fmla="*/ 0 h 87"/>
              <a:gd name="T6" fmla="*/ 2147483647 w 236"/>
              <a:gd name="T7" fmla="*/ 2147483647 h 87"/>
              <a:gd name="T8" fmla="*/ 2147483647 w 236"/>
              <a:gd name="T9" fmla="*/ 2147483647 h 87"/>
              <a:gd name="T10" fmla="*/ 2147483647 w 236"/>
              <a:gd name="T11" fmla="*/ 2147483647 h 87"/>
              <a:gd name="T12" fmla="*/ 2147483647 w 236"/>
              <a:gd name="T13" fmla="*/ 2147483647 h 87"/>
              <a:gd name="T14" fmla="*/ 2147483647 w 236"/>
              <a:gd name="T15" fmla="*/ 2147483647 h 87"/>
              <a:gd name="T16" fmla="*/ 2147483647 w 236"/>
              <a:gd name="T17" fmla="*/ 2147483647 h 87"/>
              <a:gd name="T18" fmla="*/ 2147483647 w 236"/>
              <a:gd name="T19" fmla="*/ 2147483647 h 87"/>
              <a:gd name="T20" fmla="*/ 0 w 236"/>
              <a:gd name="T21" fmla="*/ 2147483647 h 8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87"/>
              <a:gd name="T35" fmla="*/ 236 w 236"/>
              <a:gd name="T36" fmla="*/ 87 h 8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87">
                <a:moveTo>
                  <a:pt x="0" y="34"/>
                </a:moveTo>
                <a:lnTo>
                  <a:pt x="90" y="34"/>
                </a:lnTo>
                <a:lnTo>
                  <a:pt x="118" y="0"/>
                </a:lnTo>
                <a:lnTo>
                  <a:pt x="146" y="34"/>
                </a:lnTo>
                <a:lnTo>
                  <a:pt x="236" y="34"/>
                </a:lnTo>
                <a:lnTo>
                  <a:pt x="163" y="54"/>
                </a:lnTo>
                <a:lnTo>
                  <a:pt x="191" y="87"/>
                </a:lnTo>
                <a:lnTo>
                  <a:pt x="118" y="67"/>
                </a:lnTo>
                <a:lnTo>
                  <a:pt x="45" y="87"/>
                </a:lnTo>
                <a:lnTo>
                  <a:pt x="73" y="54"/>
                </a:lnTo>
                <a:lnTo>
                  <a:pt x="0" y="34"/>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6" name="Freeform 15"/>
          <p:cNvSpPr>
            <a:spLocks noEditPoints="1"/>
          </p:cNvSpPr>
          <p:nvPr/>
        </p:nvSpPr>
        <p:spPr bwMode="auto">
          <a:xfrm>
            <a:off x="7032626" y="1714501"/>
            <a:ext cx="576263" cy="188913"/>
          </a:xfrm>
          <a:custGeom>
            <a:avLst/>
            <a:gdLst>
              <a:gd name="T0" fmla="*/ 0 w 363"/>
              <a:gd name="T1" fmla="*/ 2147483647 h 119"/>
              <a:gd name="T2" fmla="*/ 2147483647 w 363"/>
              <a:gd name="T3" fmla="*/ 2147483647 h 119"/>
              <a:gd name="T4" fmla="*/ 2147483647 w 363"/>
              <a:gd name="T5" fmla="*/ 2147483647 h 119"/>
              <a:gd name="T6" fmla="*/ 2147483647 w 363"/>
              <a:gd name="T7" fmla="*/ 0 h 119"/>
              <a:gd name="T8" fmla="*/ 2147483647 w 363"/>
              <a:gd name="T9" fmla="*/ 2147483647 h 119"/>
              <a:gd name="T10" fmla="*/ 2147483647 w 363"/>
              <a:gd name="T11" fmla="*/ 2147483647 h 119"/>
              <a:gd name="T12" fmla="*/ 2147483647 w 363"/>
              <a:gd name="T13" fmla="*/ 2147483647 h 119"/>
              <a:gd name="T14" fmla="*/ 2147483647 w 363"/>
              <a:gd name="T15" fmla="*/ 2147483647 h 119"/>
              <a:gd name="T16" fmla="*/ 2147483647 w 363"/>
              <a:gd name="T17" fmla="*/ 2147483647 h 119"/>
              <a:gd name="T18" fmla="*/ 2147483647 w 363"/>
              <a:gd name="T19" fmla="*/ 2147483647 h 119"/>
              <a:gd name="T20" fmla="*/ 2147483647 w 363"/>
              <a:gd name="T21" fmla="*/ 2147483647 h 119"/>
              <a:gd name="T22" fmla="*/ 2147483647 w 363"/>
              <a:gd name="T23" fmla="*/ 2147483647 h 119"/>
              <a:gd name="T24" fmla="*/ 2147483647 w 363"/>
              <a:gd name="T25" fmla="*/ 2147483647 h 119"/>
              <a:gd name="T26" fmla="*/ 2147483647 w 363"/>
              <a:gd name="T27" fmla="*/ 2147483647 h 119"/>
              <a:gd name="T28" fmla="*/ 2147483647 w 363"/>
              <a:gd name="T29" fmla="*/ 2147483647 h 119"/>
              <a:gd name="T30" fmla="*/ 0 w 363"/>
              <a:gd name="T31" fmla="*/ 2147483647 h 119"/>
              <a:gd name="T32" fmla="*/ 2147483647 w 363"/>
              <a:gd name="T33" fmla="*/ 2147483647 h 119"/>
              <a:gd name="T34" fmla="*/ 2147483647 w 363"/>
              <a:gd name="T35" fmla="*/ 2147483647 h 119"/>
              <a:gd name="T36" fmla="*/ 2147483647 w 363"/>
              <a:gd name="T37" fmla="*/ 2147483647 h 119"/>
              <a:gd name="T38" fmla="*/ 2147483647 w 363"/>
              <a:gd name="T39" fmla="*/ 2147483647 h 119"/>
              <a:gd name="T40" fmla="*/ 2147483647 w 363"/>
              <a:gd name="T41" fmla="*/ 2147483647 h 119"/>
              <a:gd name="T42" fmla="*/ 2147483647 w 363"/>
              <a:gd name="T43" fmla="*/ 2147483647 h 119"/>
              <a:gd name="T44" fmla="*/ 2147483647 w 363"/>
              <a:gd name="T45" fmla="*/ 2147483647 h 119"/>
              <a:gd name="T46" fmla="*/ 2147483647 w 363"/>
              <a:gd name="T47" fmla="*/ 2147483647 h 119"/>
              <a:gd name="T48" fmla="*/ 2147483647 w 363"/>
              <a:gd name="T49" fmla="*/ 2147483647 h 119"/>
              <a:gd name="T50" fmla="*/ 2147483647 w 363"/>
              <a:gd name="T51" fmla="*/ 2147483647 h 119"/>
              <a:gd name="T52" fmla="*/ 2147483647 w 363"/>
              <a:gd name="T53" fmla="*/ 2147483647 h 119"/>
              <a:gd name="T54" fmla="*/ 2147483647 w 363"/>
              <a:gd name="T55" fmla="*/ 2147483647 h 119"/>
              <a:gd name="T56" fmla="*/ 2147483647 w 363"/>
              <a:gd name="T57" fmla="*/ 2147483647 h 119"/>
              <a:gd name="T58" fmla="*/ 2147483647 w 363"/>
              <a:gd name="T59" fmla="*/ 2147483647 h 119"/>
              <a:gd name="T60" fmla="*/ 2147483647 w 363"/>
              <a:gd name="T61" fmla="*/ 2147483647 h 119"/>
              <a:gd name="T62" fmla="*/ 2147483647 w 363"/>
              <a:gd name="T63" fmla="*/ 2147483647 h 1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3"/>
              <a:gd name="T97" fmla="*/ 0 h 119"/>
              <a:gd name="T98" fmla="*/ 363 w 363"/>
              <a:gd name="T99" fmla="*/ 119 h 11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3" h="119">
                <a:moveTo>
                  <a:pt x="0" y="40"/>
                </a:moveTo>
                <a:lnTo>
                  <a:pt x="153" y="40"/>
                </a:lnTo>
                <a:lnTo>
                  <a:pt x="145" y="43"/>
                </a:lnTo>
                <a:lnTo>
                  <a:pt x="181" y="0"/>
                </a:lnTo>
                <a:lnTo>
                  <a:pt x="217" y="43"/>
                </a:lnTo>
                <a:lnTo>
                  <a:pt x="209" y="40"/>
                </a:lnTo>
                <a:lnTo>
                  <a:pt x="363" y="40"/>
                </a:lnTo>
                <a:lnTo>
                  <a:pt x="229" y="78"/>
                </a:lnTo>
                <a:lnTo>
                  <a:pt x="234" y="64"/>
                </a:lnTo>
                <a:lnTo>
                  <a:pt x="280" y="119"/>
                </a:lnTo>
                <a:lnTo>
                  <a:pt x="178" y="90"/>
                </a:lnTo>
                <a:lnTo>
                  <a:pt x="184" y="90"/>
                </a:lnTo>
                <a:lnTo>
                  <a:pt x="82" y="119"/>
                </a:lnTo>
                <a:lnTo>
                  <a:pt x="128" y="64"/>
                </a:lnTo>
                <a:lnTo>
                  <a:pt x="133" y="78"/>
                </a:lnTo>
                <a:lnTo>
                  <a:pt x="0" y="40"/>
                </a:lnTo>
                <a:close/>
                <a:moveTo>
                  <a:pt x="152" y="65"/>
                </a:moveTo>
                <a:lnTo>
                  <a:pt x="116" y="108"/>
                </a:lnTo>
                <a:lnTo>
                  <a:pt x="105" y="94"/>
                </a:lnTo>
                <a:lnTo>
                  <a:pt x="181" y="73"/>
                </a:lnTo>
                <a:lnTo>
                  <a:pt x="257" y="94"/>
                </a:lnTo>
                <a:lnTo>
                  <a:pt x="246" y="108"/>
                </a:lnTo>
                <a:lnTo>
                  <a:pt x="210" y="65"/>
                </a:lnTo>
                <a:lnTo>
                  <a:pt x="296" y="40"/>
                </a:lnTo>
                <a:lnTo>
                  <a:pt x="299" y="57"/>
                </a:lnTo>
                <a:lnTo>
                  <a:pt x="204" y="57"/>
                </a:lnTo>
                <a:lnTo>
                  <a:pt x="173" y="20"/>
                </a:lnTo>
                <a:lnTo>
                  <a:pt x="189" y="20"/>
                </a:lnTo>
                <a:lnTo>
                  <a:pt x="159" y="57"/>
                </a:lnTo>
                <a:lnTo>
                  <a:pt x="63" y="57"/>
                </a:lnTo>
                <a:lnTo>
                  <a:pt x="66" y="40"/>
                </a:lnTo>
                <a:lnTo>
                  <a:pt x="152" y="65"/>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7" name="Freeform 16"/>
          <p:cNvSpPr>
            <a:spLocks/>
          </p:cNvSpPr>
          <p:nvPr/>
        </p:nvSpPr>
        <p:spPr bwMode="auto">
          <a:xfrm>
            <a:off x="7507288" y="1590675"/>
            <a:ext cx="374650" cy="147638"/>
          </a:xfrm>
          <a:custGeom>
            <a:avLst/>
            <a:gdLst>
              <a:gd name="T0" fmla="*/ 0 w 236"/>
              <a:gd name="T1" fmla="*/ 2147483647 h 93"/>
              <a:gd name="T2" fmla="*/ 2147483647 w 236"/>
              <a:gd name="T3" fmla="*/ 2147483647 h 93"/>
              <a:gd name="T4" fmla="*/ 2147483647 w 236"/>
              <a:gd name="T5" fmla="*/ 0 h 93"/>
              <a:gd name="T6" fmla="*/ 2147483647 w 236"/>
              <a:gd name="T7" fmla="*/ 2147483647 h 93"/>
              <a:gd name="T8" fmla="*/ 2147483647 w 236"/>
              <a:gd name="T9" fmla="*/ 2147483647 h 93"/>
              <a:gd name="T10" fmla="*/ 2147483647 w 236"/>
              <a:gd name="T11" fmla="*/ 2147483647 h 93"/>
              <a:gd name="T12" fmla="*/ 2147483647 w 236"/>
              <a:gd name="T13" fmla="*/ 2147483647 h 93"/>
              <a:gd name="T14" fmla="*/ 2147483647 w 236"/>
              <a:gd name="T15" fmla="*/ 2147483647 h 93"/>
              <a:gd name="T16" fmla="*/ 2147483647 w 236"/>
              <a:gd name="T17" fmla="*/ 2147483647 h 93"/>
              <a:gd name="T18" fmla="*/ 2147483647 w 236"/>
              <a:gd name="T19" fmla="*/ 2147483647 h 93"/>
              <a:gd name="T20" fmla="*/ 0 w 236"/>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93"/>
              <a:gd name="T35" fmla="*/ 236 w 236"/>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93">
                <a:moveTo>
                  <a:pt x="0" y="35"/>
                </a:moveTo>
                <a:lnTo>
                  <a:pt x="90" y="35"/>
                </a:lnTo>
                <a:lnTo>
                  <a:pt x="118" y="0"/>
                </a:lnTo>
                <a:lnTo>
                  <a:pt x="146" y="35"/>
                </a:lnTo>
                <a:lnTo>
                  <a:pt x="236" y="35"/>
                </a:lnTo>
                <a:lnTo>
                  <a:pt x="163" y="58"/>
                </a:lnTo>
                <a:lnTo>
                  <a:pt x="191" y="93"/>
                </a:lnTo>
                <a:lnTo>
                  <a:pt x="118" y="71"/>
                </a:lnTo>
                <a:lnTo>
                  <a:pt x="45" y="93"/>
                </a:lnTo>
                <a:lnTo>
                  <a:pt x="73" y="58"/>
                </a:lnTo>
                <a:lnTo>
                  <a:pt x="0" y="3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8" name="Freeform 17"/>
          <p:cNvSpPr>
            <a:spLocks noEditPoints="1"/>
          </p:cNvSpPr>
          <p:nvPr/>
        </p:nvSpPr>
        <p:spPr bwMode="auto">
          <a:xfrm>
            <a:off x="7413626" y="1565276"/>
            <a:ext cx="563563" cy="200025"/>
          </a:xfrm>
          <a:custGeom>
            <a:avLst/>
            <a:gdLst>
              <a:gd name="T0" fmla="*/ 0 w 355"/>
              <a:gd name="T1" fmla="*/ 2147483647 h 126"/>
              <a:gd name="T2" fmla="*/ 2147483647 w 355"/>
              <a:gd name="T3" fmla="*/ 2147483647 h 126"/>
              <a:gd name="T4" fmla="*/ 2147483647 w 355"/>
              <a:gd name="T5" fmla="*/ 2147483647 h 126"/>
              <a:gd name="T6" fmla="*/ 2147483647 w 355"/>
              <a:gd name="T7" fmla="*/ 0 h 126"/>
              <a:gd name="T8" fmla="*/ 2147483647 w 355"/>
              <a:gd name="T9" fmla="*/ 2147483647 h 126"/>
              <a:gd name="T10" fmla="*/ 2147483647 w 355"/>
              <a:gd name="T11" fmla="*/ 2147483647 h 126"/>
              <a:gd name="T12" fmla="*/ 2147483647 w 355"/>
              <a:gd name="T13" fmla="*/ 2147483647 h 126"/>
              <a:gd name="T14" fmla="*/ 2147483647 w 355"/>
              <a:gd name="T15" fmla="*/ 2147483647 h 126"/>
              <a:gd name="T16" fmla="*/ 2147483647 w 355"/>
              <a:gd name="T17" fmla="*/ 2147483647 h 126"/>
              <a:gd name="T18" fmla="*/ 2147483647 w 355"/>
              <a:gd name="T19" fmla="*/ 2147483647 h 126"/>
              <a:gd name="T20" fmla="*/ 2147483647 w 355"/>
              <a:gd name="T21" fmla="*/ 2147483647 h 126"/>
              <a:gd name="T22" fmla="*/ 2147483647 w 355"/>
              <a:gd name="T23" fmla="*/ 2147483647 h 126"/>
              <a:gd name="T24" fmla="*/ 2147483647 w 355"/>
              <a:gd name="T25" fmla="*/ 2147483647 h 126"/>
              <a:gd name="T26" fmla="*/ 2147483647 w 355"/>
              <a:gd name="T27" fmla="*/ 2147483647 h 126"/>
              <a:gd name="T28" fmla="*/ 2147483647 w 355"/>
              <a:gd name="T29" fmla="*/ 2147483647 h 126"/>
              <a:gd name="T30" fmla="*/ 0 w 355"/>
              <a:gd name="T31" fmla="*/ 2147483647 h 126"/>
              <a:gd name="T32" fmla="*/ 2147483647 w 355"/>
              <a:gd name="T33" fmla="*/ 2147483647 h 126"/>
              <a:gd name="T34" fmla="*/ 2147483647 w 355"/>
              <a:gd name="T35" fmla="*/ 2147483647 h 126"/>
              <a:gd name="T36" fmla="*/ 2147483647 w 355"/>
              <a:gd name="T37" fmla="*/ 2147483647 h 126"/>
              <a:gd name="T38" fmla="*/ 2147483647 w 355"/>
              <a:gd name="T39" fmla="*/ 2147483647 h 126"/>
              <a:gd name="T40" fmla="*/ 2147483647 w 355"/>
              <a:gd name="T41" fmla="*/ 2147483647 h 126"/>
              <a:gd name="T42" fmla="*/ 2147483647 w 355"/>
              <a:gd name="T43" fmla="*/ 2147483647 h 126"/>
              <a:gd name="T44" fmla="*/ 2147483647 w 355"/>
              <a:gd name="T45" fmla="*/ 2147483647 h 126"/>
              <a:gd name="T46" fmla="*/ 2147483647 w 355"/>
              <a:gd name="T47" fmla="*/ 2147483647 h 126"/>
              <a:gd name="T48" fmla="*/ 2147483647 w 355"/>
              <a:gd name="T49" fmla="*/ 2147483647 h 126"/>
              <a:gd name="T50" fmla="*/ 2147483647 w 355"/>
              <a:gd name="T51" fmla="*/ 2147483647 h 126"/>
              <a:gd name="T52" fmla="*/ 2147483647 w 355"/>
              <a:gd name="T53" fmla="*/ 2147483647 h 126"/>
              <a:gd name="T54" fmla="*/ 2147483647 w 355"/>
              <a:gd name="T55" fmla="*/ 2147483647 h 126"/>
              <a:gd name="T56" fmla="*/ 2147483647 w 355"/>
              <a:gd name="T57" fmla="*/ 2147483647 h 126"/>
              <a:gd name="T58" fmla="*/ 2147483647 w 355"/>
              <a:gd name="T59" fmla="*/ 2147483647 h 126"/>
              <a:gd name="T60" fmla="*/ 2147483647 w 355"/>
              <a:gd name="T61" fmla="*/ 2147483647 h 126"/>
              <a:gd name="T62" fmla="*/ 2147483647 w 355"/>
              <a:gd name="T63" fmla="*/ 2147483647 h 1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5"/>
              <a:gd name="T97" fmla="*/ 0 h 126"/>
              <a:gd name="T98" fmla="*/ 355 w 355"/>
              <a:gd name="T99" fmla="*/ 126 h 1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5" h="126">
                <a:moveTo>
                  <a:pt x="0" y="43"/>
                </a:moveTo>
                <a:lnTo>
                  <a:pt x="149" y="43"/>
                </a:lnTo>
                <a:lnTo>
                  <a:pt x="141" y="47"/>
                </a:lnTo>
                <a:lnTo>
                  <a:pt x="177" y="0"/>
                </a:lnTo>
                <a:lnTo>
                  <a:pt x="213" y="47"/>
                </a:lnTo>
                <a:lnTo>
                  <a:pt x="205" y="43"/>
                </a:lnTo>
                <a:lnTo>
                  <a:pt x="355" y="43"/>
                </a:lnTo>
                <a:lnTo>
                  <a:pt x="225" y="82"/>
                </a:lnTo>
                <a:lnTo>
                  <a:pt x="230" y="69"/>
                </a:lnTo>
                <a:lnTo>
                  <a:pt x="275" y="126"/>
                </a:lnTo>
                <a:lnTo>
                  <a:pt x="174" y="96"/>
                </a:lnTo>
                <a:lnTo>
                  <a:pt x="180" y="96"/>
                </a:lnTo>
                <a:lnTo>
                  <a:pt x="79" y="126"/>
                </a:lnTo>
                <a:lnTo>
                  <a:pt x="124" y="69"/>
                </a:lnTo>
                <a:lnTo>
                  <a:pt x="129" y="82"/>
                </a:lnTo>
                <a:lnTo>
                  <a:pt x="0" y="43"/>
                </a:lnTo>
                <a:close/>
                <a:moveTo>
                  <a:pt x="148" y="69"/>
                </a:moveTo>
                <a:lnTo>
                  <a:pt x="112" y="114"/>
                </a:lnTo>
                <a:lnTo>
                  <a:pt x="101" y="101"/>
                </a:lnTo>
                <a:lnTo>
                  <a:pt x="177" y="78"/>
                </a:lnTo>
                <a:lnTo>
                  <a:pt x="253" y="101"/>
                </a:lnTo>
                <a:lnTo>
                  <a:pt x="242" y="114"/>
                </a:lnTo>
                <a:lnTo>
                  <a:pt x="207" y="69"/>
                </a:lnTo>
                <a:lnTo>
                  <a:pt x="292" y="43"/>
                </a:lnTo>
                <a:lnTo>
                  <a:pt x="295" y="60"/>
                </a:lnTo>
                <a:lnTo>
                  <a:pt x="200" y="60"/>
                </a:lnTo>
                <a:lnTo>
                  <a:pt x="169" y="21"/>
                </a:lnTo>
                <a:lnTo>
                  <a:pt x="185" y="21"/>
                </a:lnTo>
                <a:lnTo>
                  <a:pt x="155" y="60"/>
                </a:lnTo>
                <a:lnTo>
                  <a:pt x="59" y="60"/>
                </a:lnTo>
                <a:lnTo>
                  <a:pt x="62" y="43"/>
                </a:lnTo>
                <a:lnTo>
                  <a:pt x="148" y="69"/>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79" name="Freeform 18"/>
          <p:cNvSpPr>
            <a:spLocks/>
          </p:cNvSpPr>
          <p:nvPr/>
        </p:nvSpPr>
        <p:spPr bwMode="auto">
          <a:xfrm>
            <a:off x="6883400" y="1590675"/>
            <a:ext cx="374650" cy="147638"/>
          </a:xfrm>
          <a:custGeom>
            <a:avLst/>
            <a:gdLst>
              <a:gd name="T0" fmla="*/ 0 w 236"/>
              <a:gd name="T1" fmla="*/ 2147483647 h 93"/>
              <a:gd name="T2" fmla="*/ 2147483647 w 236"/>
              <a:gd name="T3" fmla="*/ 2147483647 h 93"/>
              <a:gd name="T4" fmla="*/ 2147483647 w 236"/>
              <a:gd name="T5" fmla="*/ 0 h 93"/>
              <a:gd name="T6" fmla="*/ 2147483647 w 236"/>
              <a:gd name="T7" fmla="*/ 2147483647 h 93"/>
              <a:gd name="T8" fmla="*/ 2147483647 w 236"/>
              <a:gd name="T9" fmla="*/ 2147483647 h 93"/>
              <a:gd name="T10" fmla="*/ 2147483647 w 236"/>
              <a:gd name="T11" fmla="*/ 2147483647 h 93"/>
              <a:gd name="T12" fmla="*/ 2147483647 w 236"/>
              <a:gd name="T13" fmla="*/ 2147483647 h 93"/>
              <a:gd name="T14" fmla="*/ 2147483647 w 236"/>
              <a:gd name="T15" fmla="*/ 2147483647 h 93"/>
              <a:gd name="T16" fmla="*/ 2147483647 w 236"/>
              <a:gd name="T17" fmla="*/ 2147483647 h 93"/>
              <a:gd name="T18" fmla="*/ 2147483647 w 236"/>
              <a:gd name="T19" fmla="*/ 2147483647 h 93"/>
              <a:gd name="T20" fmla="*/ 0 w 236"/>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93"/>
              <a:gd name="T35" fmla="*/ 236 w 236"/>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93">
                <a:moveTo>
                  <a:pt x="0" y="35"/>
                </a:moveTo>
                <a:lnTo>
                  <a:pt x="90" y="35"/>
                </a:lnTo>
                <a:lnTo>
                  <a:pt x="118" y="0"/>
                </a:lnTo>
                <a:lnTo>
                  <a:pt x="146" y="35"/>
                </a:lnTo>
                <a:lnTo>
                  <a:pt x="236" y="35"/>
                </a:lnTo>
                <a:lnTo>
                  <a:pt x="163" y="58"/>
                </a:lnTo>
                <a:lnTo>
                  <a:pt x="191" y="93"/>
                </a:lnTo>
                <a:lnTo>
                  <a:pt x="118" y="71"/>
                </a:lnTo>
                <a:lnTo>
                  <a:pt x="45" y="93"/>
                </a:lnTo>
                <a:lnTo>
                  <a:pt x="73" y="58"/>
                </a:lnTo>
                <a:lnTo>
                  <a:pt x="0" y="3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0" name="Freeform 19"/>
          <p:cNvSpPr>
            <a:spLocks noEditPoints="1"/>
          </p:cNvSpPr>
          <p:nvPr/>
        </p:nvSpPr>
        <p:spPr bwMode="auto">
          <a:xfrm>
            <a:off x="6788150" y="1565276"/>
            <a:ext cx="565150" cy="200025"/>
          </a:xfrm>
          <a:custGeom>
            <a:avLst/>
            <a:gdLst>
              <a:gd name="T0" fmla="*/ 0 w 356"/>
              <a:gd name="T1" fmla="*/ 2147483647 h 126"/>
              <a:gd name="T2" fmla="*/ 2147483647 w 356"/>
              <a:gd name="T3" fmla="*/ 2147483647 h 126"/>
              <a:gd name="T4" fmla="*/ 2147483647 w 356"/>
              <a:gd name="T5" fmla="*/ 2147483647 h 126"/>
              <a:gd name="T6" fmla="*/ 2147483647 w 356"/>
              <a:gd name="T7" fmla="*/ 0 h 126"/>
              <a:gd name="T8" fmla="*/ 2147483647 w 356"/>
              <a:gd name="T9" fmla="*/ 2147483647 h 126"/>
              <a:gd name="T10" fmla="*/ 2147483647 w 356"/>
              <a:gd name="T11" fmla="*/ 2147483647 h 126"/>
              <a:gd name="T12" fmla="*/ 2147483647 w 356"/>
              <a:gd name="T13" fmla="*/ 2147483647 h 126"/>
              <a:gd name="T14" fmla="*/ 2147483647 w 356"/>
              <a:gd name="T15" fmla="*/ 2147483647 h 126"/>
              <a:gd name="T16" fmla="*/ 2147483647 w 356"/>
              <a:gd name="T17" fmla="*/ 2147483647 h 126"/>
              <a:gd name="T18" fmla="*/ 2147483647 w 356"/>
              <a:gd name="T19" fmla="*/ 2147483647 h 126"/>
              <a:gd name="T20" fmla="*/ 2147483647 w 356"/>
              <a:gd name="T21" fmla="*/ 2147483647 h 126"/>
              <a:gd name="T22" fmla="*/ 2147483647 w 356"/>
              <a:gd name="T23" fmla="*/ 2147483647 h 126"/>
              <a:gd name="T24" fmla="*/ 2147483647 w 356"/>
              <a:gd name="T25" fmla="*/ 2147483647 h 126"/>
              <a:gd name="T26" fmla="*/ 2147483647 w 356"/>
              <a:gd name="T27" fmla="*/ 2147483647 h 126"/>
              <a:gd name="T28" fmla="*/ 2147483647 w 356"/>
              <a:gd name="T29" fmla="*/ 2147483647 h 126"/>
              <a:gd name="T30" fmla="*/ 0 w 356"/>
              <a:gd name="T31" fmla="*/ 2147483647 h 126"/>
              <a:gd name="T32" fmla="*/ 2147483647 w 356"/>
              <a:gd name="T33" fmla="*/ 2147483647 h 126"/>
              <a:gd name="T34" fmla="*/ 2147483647 w 356"/>
              <a:gd name="T35" fmla="*/ 2147483647 h 126"/>
              <a:gd name="T36" fmla="*/ 2147483647 w 356"/>
              <a:gd name="T37" fmla="*/ 2147483647 h 126"/>
              <a:gd name="T38" fmla="*/ 2147483647 w 356"/>
              <a:gd name="T39" fmla="*/ 2147483647 h 126"/>
              <a:gd name="T40" fmla="*/ 2147483647 w 356"/>
              <a:gd name="T41" fmla="*/ 2147483647 h 126"/>
              <a:gd name="T42" fmla="*/ 2147483647 w 356"/>
              <a:gd name="T43" fmla="*/ 2147483647 h 126"/>
              <a:gd name="T44" fmla="*/ 2147483647 w 356"/>
              <a:gd name="T45" fmla="*/ 2147483647 h 126"/>
              <a:gd name="T46" fmla="*/ 2147483647 w 356"/>
              <a:gd name="T47" fmla="*/ 2147483647 h 126"/>
              <a:gd name="T48" fmla="*/ 2147483647 w 356"/>
              <a:gd name="T49" fmla="*/ 2147483647 h 126"/>
              <a:gd name="T50" fmla="*/ 2147483647 w 356"/>
              <a:gd name="T51" fmla="*/ 2147483647 h 126"/>
              <a:gd name="T52" fmla="*/ 2147483647 w 356"/>
              <a:gd name="T53" fmla="*/ 2147483647 h 126"/>
              <a:gd name="T54" fmla="*/ 2147483647 w 356"/>
              <a:gd name="T55" fmla="*/ 2147483647 h 126"/>
              <a:gd name="T56" fmla="*/ 2147483647 w 356"/>
              <a:gd name="T57" fmla="*/ 2147483647 h 126"/>
              <a:gd name="T58" fmla="*/ 2147483647 w 356"/>
              <a:gd name="T59" fmla="*/ 2147483647 h 126"/>
              <a:gd name="T60" fmla="*/ 2147483647 w 356"/>
              <a:gd name="T61" fmla="*/ 2147483647 h 126"/>
              <a:gd name="T62" fmla="*/ 2147483647 w 356"/>
              <a:gd name="T63" fmla="*/ 2147483647 h 1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6"/>
              <a:gd name="T97" fmla="*/ 0 h 126"/>
              <a:gd name="T98" fmla="*/ 356 w 356"/>
              <a:gd name="T99" fmla="*/ 126 h 1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6" h="126">
                <a:moveTo>
                  <a:pt x="0" y="43"/>
                </a:moveTo>
                <a:lnTo>
                  <a:pt x="150" y="43"/>
                </a:lnTo>
                <a:lnTo>
                  <a:pt x="142" y="47"/>
                </a:lnTo>
                <a:lnTo>
                  <a:pt x="178" y="0"/>
                </a:lnTo>
                <a:lnTo>
                  <a:pt x="214" y="47"/>
                </a:lnTo>
                <a:lnTo>
                  <a:pt x="206" y="43"/>
                </a:lnTo>
                <a:lnTo>
                  <a:pt x="356" y="43"/>
                </a:lnTo>
                <a:lnTo>
                  <a:pt x="226" y="82"/>
                </a:lnTo>
                <a:lnTo>
                  <a:pt x="231" y="69"/>
                </a:lnTo>
                <a:lnTo>
                  <a:pt x="276" y="126"/>
                </a:lnTo>
                <a:lnTo>
                  <a:pt x="175" y="96"/>
                </a:lnTo>
                <a:lnTo>
                  <a:pt x="181" y="96"/>
                </a:lnTo>
                <a:lnTo>
                  <a:pt x="80" y="126"/>
                </a:lnTo>
                <a:lnTo>
                  <a:pt x="125" y="69"/>
                </a:lnTo>
                <a:lnTo>
                  <a:pt x="130" y="82"/>
                </a:lnTo>
                <a:lnTo>
                  <a:pt x="0" y="43"/>
                </a:lnTo>
                <a:close/>
                <a:moveTo>
                  <a:pt x="148" y="69"/>
                </a:moveTo>
                <a:lnTo>
                  <a:pt x="113" y="114"/>
                </a:lnTo>
                <a:lnTo>
                  <a:pt x="102" y="101"/>
                </a:lnTo>
                <a:lnTo>
                  <a:pt x="178" y="78"/>
                </a:lnTo>
                <a:lnTo>
                  <a:pt x="254" y="101"/>
                </a:lnTo>
                <a:lnTo>
                  <a:pt x="243" y="114"/>
                </a:lnTo>
                <a:lnTo>
                  <a:pt x="208" y="69"/>
                </a:lnTo>
                <a:lnTo>
                  <a:pt x="293" y="43"/>
                </a:lnTo>
                <a:lnTo>
                  <a:pt x="296" y="60"/>
                </a:lnTo>
                <a:lnTo>
                  <a:pt x="201" y="60"/>
                </a:lnTo>
                <a:lnTo>
                  <a:pt x="170" y="21"/>
                </a:lnTo>
                <a:lnTo>
                  <a:pt x="186" y="21"/>
                </a:lnTo>
                <a:lnTo>
                  <a:pt x="155" y="60"/>
                </a:lnTo>
                <a:lnTo>
                  <a:pt x="60" y="60"/>
                </a:lnTo>
                <a:lnTo>
                  <a:pt x="63" y="43"/>
                </a:lnTo>
                <a:lnTo>
                  <a:pt x="148" y="69"/>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1" name="Freeform 20"/>
          <p:cNvSpPr>
            <a:spLocks/>
          </p:cNvSpPr>
          <p:nvPr/>
        </p:nvSpPr>
        <p:spPr bwMode="auto">
          <a:xfrm>
            <a:off x="6883400" y="1876426"/>
            <a:ext cx="374650" cy="149225"/>
          </a:xfrm>
          <a:custGeom>
            <a:avLst/>
            <a:gdLst>
              <a:gd name="T0" fmla="*/ 0 w 236"/>
              <a:gd name="T1" fmla="*/ 2147483647 h 94"/>
              <a:gd name="T2" fmla="*/ 2147483647 w 236"/>
              <a:gd name="T3" fmla="*/ 2147483647 h 94"/>
              <a:gd name="T4" fmla="*/ 2147483647 w 236"/>
              <a:gd name="T5" fmla="*/ 0 h 94"/>
              <a:gd name="T6" fmla="*/ 2147483647 w 236"/>
              <a:gd name="T7" fmla="*/ 2147483647 h 94"/>
              <a:gd name="T8" fmla="*/ 2147483647 w 236"/>
              <a:gd name="T9" fmla="*/ 2147483647 h 94"/>
              <a:gd name="T10" fmla="*/ 2147483647 w 236"/>
              <a:gd name="T11" fmla="*/ 2147483647 h 94"/>
              <a:gd name="T12" fmla="*/ 2147483647 w 236"/>
              <a:gd name="T13" fmla="*/ 2147483647 h 94"/>
              <a:gd name="T14" fmla="*/ 2147483647 w 236"/>
              <a:gd name="T15" fmla="*/ 2147483647 h 94"/>
              <a:gd name="T16" fmla="*/ 2147483647 w 236"/>
              <a:gd name="T17" fmla="*/ 2147483647 h 94"/>
              <a:gd name="T18" fmla="*/ 2147483647 w 236"/>
              <a:gd name="T19" fmla="*/ 2147483647 h 94"/>
              <a:gd name="T20" fmla="*/ 0 w 236"/>
              <a:gd name="T21" fmla="*/ 2147483647 h 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94"/>
              <a:gd name="T35" fmla="*/ 236 w 236"/>
              <a:gd name="T36" fmla="*/ 94 h 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94">
                <a:moveTo>
                  <a:pt x="0" y="36"/>
                </a:moveTo>
                <a:lnTo>
                  <a:pt x="90" y="36"/>
                </a:lnTo>
                <a:lnTo>
                  <a:pt x="118" y="0"/>
                </a:lnTo>
                <a:lnTo>
                  <a:pt x="146" y="36"/>
                </a:lnTo>
                <a:lnTo>
                  <a:pt x="236" y="36"/>
                </a:lnTo>
                <a:lnTo>
                  <a:pt x="163" y="58"/>
                </a:lnTo>
                <a:lnTo>
                  <a:pt x="191" y="94"/>
                </a:lnTo>
                <a:lnTo>
                  <a:pt x="118" y="72"/>
                </a:lnTo>
                <a:lnTo>
                  <a:pt x="45" y="94"/>
                </a:lnTo>
                <a:lnTo>
                  <a:pt x="73" y="58"/>
                </a:lnTo>
                <a:lnTo>
                  <a:pt x="0" y="3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2" name="Freeform 21"/>
          <p:cNvSpPr>
            <a:spLocks noEditPoints="1"/>
          </p:cNvSpPr>
          <p:nvPr/>
        </p:nvSpPr>
        <p:spPr bwMode="auto">
          <a:xfrm>
            <a:off x="6788150" y="1852614"/>
            <a:ext cx="565150" cy="200025"/>
          </a:xfrm>
          <a:custGeom>
            <a:avLst/>
            <a:gdLst>
              <a:gd name="T0" fmla="*/ 0 w 356"/>
              <a:gd name="T1" fmla="*/ 2147483647 h 126"/>
              <a:gd name="T2" fmla="*/ 2147483647 w 356"/>
              <a:gd name="T3" fmla="*/ 2147483647 h 126"/>
              <a:gd name="T4" fmla="*/ 2147483647 w 356"/>
              <a:gd name="T5" fmla="*/ 2147483647 h 126"/>
              <a:gd name="T6" fmla="*/ 2147483647 w 356"/>
              <a:gd name="T7" fmla="*/ 0 h 126"/>
              <a:gd name="T8" fmla="*/ 2147483647 w 356"/>
              <a:gd name="T9" fmla="*/ 2147483647 h 126"/>
              <a:gd name="T10" fmla="*/ 2147483647 w 356"/>
              <a:gd name="T11" fmla="*/ 2147483647 h 126"/>
              <a:gd name="T12" fmla="*/ 2147483647 w 356"/>
              <a:gd name="T13" fmla="*/ 2147483647 h 126"/>
              <a:gd name="T14" fmla="*/ 2147483647 w 356"/>
              <a:gd name="T15" fmla="*/ 2147483647 h 126"/>
              <a:gd name="T16" fmla="*/ 2147483647 w 356"/>
              <a:gd name="T17" fmla="*/ 2147483647 h 126"/>
              <a:gd name="T18" fmla="*/ 2147483647 w 356"/>
              <a:gd name="T19" fmla="*/ 2147483647 h 126"/>
              <a:gd name="T20" fmla="*/ 2147483647 w 356"/>
              <a:gd name="T21" fmla="*/ 2147483647 h 126"/>
              <a:gd name="T22" fmla="*/ 2147483647 w 356"/>
              <a:gd name="T23" fmla="*/ 2147483647 h 126"/>
              <a:gd name="T24" fmla="*/ 2147483647 w 356"/>
              <a:gd name="T25" fmla="*/ 2147483647 h 126"/>
              <a:gd name="T26" fmla="*/ 2147483647 w 356"/>
              <a:gd name="T27" fmla="*/ 2147483647 h 126"/>
              <a:gd name="T28" fmla="*/ 2147483647 w 356"/>
              <a:gd name="T29" fmla="*/ 2147483647 h 126"/>
              <a:gd name="T30" fmla="*/ 0 w 356"/>
              <a:gd name="T31" fmla="*/ 2147483647 h 126"/>
              <a:gd name="T32" fmla="*/ 2147483647 w 356"/>
              <a:gd name="T33" fmla="*/ 2147483647 h 126"/>
              <a:gd name="T34" fmla="*/ 2147483647 w 356"/>
              <a:gd name="T35" fmla="*/ 2147483647 h 126"/>
              <a:gd name="T36" fmla="*/ 2147483647 w 356"/>
              <a:gd name="T37" fmla="*/ 2147483647 h 126"/>
              <a:gd name="T38" fmla="*/ 2147483647 w 356"/>
              <a:gd name="T39" fmla="*/ 2147483647 h 126"/>
              <a:gd name="T40" fmla="*/ 2147483647 w 356"/>
              <a:gd name="T41" fmla="*/ 2147483647 h 126"/>
              <a:gd name="T42" fmla="*/ 2147483647 w 356"/>
              <a:gd name="T43" fmla="*/ 2147483647 h 126"/>
              <a:gd name="T44" fmla="*/ 2147483647 w 356"/>
              <a:gd name="T45" fmla="*/ 2147483647 h 126"/>
              <a:gd name="T46" fmla="*/ 2147483647 w 356"/>
              <a:gd name="T47" fmla="*/ 2147483647 h 126"/>
              <a:gd name="T48" fmla="*/ 2147483647 w 356"/>
              <a:gd name="T49" fmla="*/ 2147483647 h 126"/>
              <a:gd name="T50" fmla="*/ 2147483647 w 356"/>
              <a:gd name="T51" fmla="*/ 2147483647 h 126"/>
              <a:gd name="T52" fmla="*/ 2147483647 w 356"/>
              <a:gd name="T53" fmla="*/ 2147483647 h 126"/>
              <a:gd name="T54" fmla="*/ 2147483647 w 356"/>
              <a:gd name="T55" fmla="*/ 2147483647 h 126"/>
              <a:gd name="T56" fmla="*/ 2147483647 w 356"/>
              <a:gd name="T57" fmla="*/ 2147483647 h 126"/>
              <a:gd name="T58" fmla="*/ 2147483647 w 356"/>
              <a:gd name="T59" fmla="*/ 2147483647 h 126"/>
              <a:gd name="T60" fmla="*/ 2147483647 w 356"/>
              <a:gd name="T61" fmla="*/ 2147483647 h 126"/>
              <a:gd name="T62" fmla="*/ 2147483647 w 356"/>
              <a:gd name="T63" fmla="*/ 2147483647 h 1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6"/>
              <a:gd name="T97" fmla="*/ 0 h 126"/>
              <a:gd name="T98" fmla="*/ 356 w 356"/>
              <a:gd name="T99" fmla="*/ 126 h 1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6" h="126">
                <a:moveTo>
                  <a:pt x="0" y="42"/>
                </a:moveTo>
                <a:lnTo>
                  <a:pt x="150" y="42"/>
                </a:lnTo>
                <a:lnTo>
                  <a:pt x="142" y="46"/>
                </a:lnTo>
                <a:lnTo>
                  <a:pt x="178" y="0"/>
                </a:lnTo>
                <a:lnTo>
                  <a:pt x="214" y="46"/>
                </a:lnTo>
                <a:lnTo>
                  <a:pt x="206" y="42"/>
                </a:lnTo>
                <a:lnTo>
                  <a:pt x="356" y="42"/>
                </a:lnTo>
                <a:lnTo>
                  <a:pt x="226" y="81"/>
                </a:lnTo>
                <a:lnTo>
                  <a:pt x="231" y="68"/>
                </a:lnTo>
                <a:lnTo>
                  <a:pt x="276" y="126"/>
                </a:lnTo>
                <a:lnTo>
                  <a:pt x="175" y="95"/>
                </a:lnTo>
                <a:lnTo>
                  <a:pt x="181" y="95"/>
                </a:lnTo>
                <a:lnTo>
                  <a:pt x="80" y="126"/>
                </a:lnTo>
                <a:lnTo>
                  <a:pt x="125" y="68"/>
                </a:lnTo>
                <a:lnTo>
                  <a:pt x="130" y="81"/>
                </a:lnTo>
                <a:lnTo>
                  <a:pt x="0" y="42"/>
                </a:lnTo>
                <a:close/>
                <a:moveTo>
                  <a:pt x="148" y="69"/>
                </a:moveTo>
                <a:lnTo>
                  <a:pt x="113" y="114"/>
                </a:lnTo>
                <a:lnTo>
                  <a:pt x="102" y="101"/>
                </a:lnTo>
                <a:lnTo>
                  <a:pt x="178" y="78"/>
                </a:lnTo>
                <a:lnTo>
                  <a:pt x="254" y="101"/>
                </a:lnTo>
                <a:lnTo>
                  <a:pt x="243" y="114"/>
                </a:lnTo>
                <a:lnTo>
                  <a:pt x="208" y="69"/>
                </a:lnTo>
                <a:lnTo>
                  <a:pt x="293" y="43"/>
                </a:lnTo>
                <a:lnTo>
                  <a:pt x="296" y="60"/>
                </a:lnTo>
                <a:lnTo>
                  <a:pt x="201" y="60"/>
                </a:lnTo>
                <a:lnTo>
                  <a:pt x="170" y="21"/>
                </a:lnTo>
                <a:lnTo>
                  <a:pt x="186" y="21"/>
                </a:lnTo>
                <a:lnTo>
                  <a:pt x="155" y="60"/>
                </a:lnTo>
                <a:lnTo>
                  <a:pt x="60" y="60"/>
                </a:lnTo>
                <a:lnTo>
                  <a:pt x="63" y="43"/>
                </a:lnTo>
                <a:lnTo>
                  <a:pt x="148" y="69"/>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3" name="Freeform 22"/>
          <p:cNvSpPr>
            <a:spLocks/>
          </p:cNvSpPr>
          <p:nvPr/>
        </p:nvSpPr>
        <p:spPr bwMode="auto">
          <a:xfrm>
            <a:off x="6383338" y="1590676"/>
            <a:ext cx="374650" cy="92075"/>
          </a:xfrm>
          <a:custGeom>
            <a:avLst/>
            <a:gdLst>
              <a:gd name="T0" fmla="*/ 0 w 236"/>
              <a:gd name="T1" fmla="*/ 2147483647 h 58"/>
              <a:gd name="T2" fmla="*/ 2147483647 w 236"/>
              <a:gd name="T3" fmla="*/ 2147483647 h 58"/>
              <a:gd name="T4" fmla="*/ 2147483647 w 236"/>
              <a:gd name="T5" fmla="*/ 0 h 58"/>
              <a:gd name="T6" fmla="*/ 2147483647 w 236"/>
              <a:gd name="T7" fmla="*/ 2147483647 h 58"/>
              <a:gd name="T8" fmla="*/ 2147483647 w 236"/>
              <a:gd name="T9" fmla="*/ 2147483647 h 58"/>
              <a:gd name="T10" fmla="*/ 2147483647 w 236"/>
              <a:gd name="T11" fmla="*/ 2147483647 h 58"/>
              <a:gd name="T12" fmla="*/ 2147483647 w 236"/>
              <a:gd name="T13" fmla="*/ 2147483647 h 58"/>
              <a:gd name="T14" fmla="*/ 2147483647 w 236"/>
              <a:gd name="T15" fmla="*/ 2147483647 h 58"/>
              <a:gd name="T16" fmla="*/ 2147483647 w 236"/>
              <a:gd name="T17" fmla="*/ 2147483647 h 58"/>
              <a:gd name="T18" fmla="*/ 2147483647 w 236"/>
              <a:gd name="T19" fmla="*/ 2147483647 h 58"/>
              <a:gd name="T20" fmla="*/ 0 w 236"/>
              <a:gd name="T21" fmla="*/ 2147483647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58"/>
              <a:gd name="T35" fmla="*/ 236 w 236"/>
              <a:gd name="T36" fmla="*/ 58 h 5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58">
                <a:moveTo>
                  <a:pt x="0" y="22"/>
                </a:moveTo>
                <a:lnTo>
                  <a:pt x="90" y="22"/>
                </a:lnTo>
                <a:lnTo>
                  <a:pt x="118" y="0"/>
                </a:lnTo>
                <a:lnTo>
                  <a:pt x="146" y="22"/>
                </a:lnTo>
                <a:lnTo>
                  <a:pt x="236" y="22"/>
                </a:lnTo>
                <a:lnTo>
                  <a:pt x="163" y="36"/>
                </a:lnTo>
                <a:lnTo>
                  <a:pt x="191" y="58"/>
                </a:lnTo>
                <a:lnTo>
                  <a:pt x="118" y="45"/>
                </a:lnTo>
                <a:lnTo>
                  <a:pt x="45" y="58"/>
                </a:lnTo>
                <a:lnTo>
                  <a:pt x="73" y="36"/>
                </a:lnTo>
                <a:lnTo>
                  <a:pt x="0" y="22"/>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4" name="Freeform 23"/>
          <p:cNvSpPr>
            <a:spLocks noEditPoints="1"/>
          </p:cNvSpPr>
          <p:nvPr/>
        </p:nvSpPr>
        <p:spPr bwMode="auto">
          <a:xfrm>
            <a:off x="6259514" y="1571626"/>
            <a:ext cx="623887" cy="136525"/>
          </a:xfrm>
          <a:custGeom>
            <a:avLst/>
            <a:gdLst>
              <a:gd name="T0" fmla="*/ 0 w 393"/>
              <a:gd name="T1" fmla="*/ 2147483647 h 86"/>
              <a:gd name="T2" fmla="*/ 0 w 393"/>
              <a:gd name="T3" fmla="*/ 2147483647 h 86"/>
              <a:gd name="T4" fmla="*/ 2147483647 w 393"/>
              <a:gd name="T5" fmla="*/ 2147483647 h 86"/>
              <a:gd name="T6" fmla="*/ 2147483647 w 393"/>
              <a:gd name="T7" fmla="*/ 2147483647 h 86"/>
              <a:gd name="T8" fmla="*/ 2147483647 w 393"/>
              <a:gd name="T9" fmla="*/ 0 h 86"/>
              <a:gd name="T10" fmla="*/ 2147483647 w 393"/>
              <a:gd name="T11" fmla="*/ 2147483647 h 86"/>
              <a:gd name="T12" fmla="*/ 2147483647 w 393"/>
              <a:gd name="T13" fmla="*/ 2147483647 h 86"/>
              <a:gd name="T14" fmla="*/ 2147483647 w 393"/>
              <a:gd name="T15" fmla="*/ 2147483647 h 86"/>
              <a:gd name="T16" fmla="*/ 2147483647 w 393"/>
              <a:gd name="T17" fmla="*/ 2147483647 h 86"/>
              <a:gd name="T18" fmla="*/ 2147483647 w 393"/>
              <a:gd name="T19" fmla="*/ 2147483647 h 86"/>
              <a:gd name="T20" fmla="*/ 2147483647 w 393"/>
              <a:gd name="T21" fmla="*/ 2147483647 h 86"/>
              <a:gd name="T22" fmla="*/ 2147483647 w 393"/>
              <a:gd name="T23" fmla="*/ 2147483647 h 86"/>
              <a:gd name="T24" fmla="*/ 2147483647 w 393"/>
              <a:gd name="T25" fmla="*/ 2147483647 h 86"/>
              <a:gd name="T26" fmla="*/ 2147483647 w 393"/>
              <a:gd name="T27" fmla="*/ 2147483647 h 86"/>
              <a:gd name="T28" fmla="*/ 2147483647 w 393"/>
              <a:gd name="T29" fmla="*/ 2147483647 h 86"/>
              <a:gd name="T30" fmla="*/ 2147483647 w 393"/>
              <a:gd name="T31" fmla="*/ 2147483647 h 86"/>
              <a:gd name="T32" fmla="*/ 2147483647 w 393"/>
              <a:gd name="T33" fmla="*/ 2147483647 h 86"/>
              <a:gd name="T34" fmla="*/ 0 w 393"/>
              <a:gd name="T35" fmla="*/ 2147483647 h 86"/>
              <a:gd name="T36" fmla="*/ 2147483647 w 393"/>
              <a:gd name="T37" fmla="*/ 2147483647 h 86"/>
              <a:gd name="T38" fmla="*/ 2147483647 w 393"/>
              <a:gd name="T39" fmla="*/ 2147483647 h 86"/>
              <a:gd name="T40" fmla="*/ 2147483647 w 393"/>
              <a:gd name="T41" fmla="*/ 2147483647 h 86"/>
              <a:gd name="T42" fmla="*/ 2147483647 w 393"/>
              <a:gd name="T43" fmla="*/ 2147483647 h 86"/>
              <a:gd name="T44" fmla="*/ 2147483647 w 393"/>
              <a:gd name="T45" fmla="*/ 2147483647 h 86"/>
              <a:gd name="T46" fmla="*/ 2147483647 w 393"/>
              <a:gd name="T47" fmla="*/ 2147483647 h 86"/>
              <a:gd name="T48" fmla="*/ 2147483647 w 393"/>
              <a:gd name="T49" fmla="*/ 2147483647 h 86"/>
              <a:gd name="T50" fmla="*/ 2147483647 w 393"/>
              <a:gd name="T51" fmla="*/ 2147483647 h 86"/>
              <a:gd name="T52" fmla="*/ 2147483647 w 393"/>
              <a:gd name="T53" fmla="*/ 2147483647 h 86"/>
              <a:gd name="T54" fmla="*/ 2147483647 w 393"/>
              <a:gd name="T55" fmla="*/ 2147483647 h 86"/>
              <a:gd name="T56" fmla="*/ 2147483647 w 393"/>
              <a:gd name="T57" fmla="*/ 2147483647 h 86"/>
              <a:gd name="T58" fmla="*/ 2147483647 w 393"/>
              <a:gd name="T59" fmla="*/ 2147483647 h 86"/>
              <a:gd name="T60" fmla="*/ 2147483647 w 393"/>
              <a:gd name="T61" fmla="*/ 2147483647 h 86"/>
              <a:gd name="T62" fmla="*/ 2147483647 w 393"/>
              <a:gd name="T63" fmla="*/ 2147483647 h 86"/>
              <a:gd name="T64" fmla="*/ 2147483647 w 393"/>
              <a:gd name="T65" fmla="*/ 2147483647 h 86"/>
              <a:gd name="T66" fmla="*/ 2147483647 w 393"/>
              <a:gd name="T67" fmla="*/ 2147483647 h 8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3"/>
              <a:gd name="T103" fmla="*/ 0 h 86"/>
              <a:gd name="T104" fmla="*/ 393 w 393"/>
              <a:gd name="T105" fmla="*/ 86 h 8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3" h="86">
                <a:moveTo>
                  <a:pt x="0" y="28"/>
                </a:moveTo>
                <a:lnTo>
                  <a:pt x="0" y="26"/>
                </a:lnTo>
                <a:lnTo>
                  <a:pt x="168" y="26"/>
                </a:lnTo>
                <a:lnTo>
                  <a:pt x="162" y="28"/>
                </a:lnTo>
                <a:lnTo>
                  <a:pt x="196" y="0"/>
                </a:lnTo>
                <a:lnTo>
                  <a:pt x="230" y="28"/>
                </a:lnTo>
                <a:lnTo>
                  <a:pt x="224" y="26"/>
                </a:lnTo>
                <a:lnTo>
                  <a:pt x="392" y="26"/>
                </a:lnTo>
                <a:lnTo>
                  <a:pt x="393" y="28"/>
                </a:lnTo>
                <a:lnTo>
                  <a:pt x="243" y="57"/>
                </a:lnTo>
                <a:lnTo>
                  <a:pt x="248" y="42"/>
                </a:lnTo>
                <a:lnTo>
                  <a:pt x="303" y="86"/>
                </a:lnTo>
                <a:lnTo>
                  <a:pt x="194" y="65"/>
                </a:lnTo>
                <a:lnTo>
                  <a:pt x="198" y="65"/>
                </a:lnTo>
                <a:lnTo>
                  <a:pt x="90" y="86"/>
                </a:lnTo>
                <a:lnTo>
                  <a:pt x="144" y="42"/>
                </a:lnTo>
                <a:lnTo>
                  <a:pt x="149" y="57"/>
                </a:lnTo>
                <a:lnTo>
                  <a:pt x="0" y="28"/>
                </a:lnTo>
                <a:close/>
                <a:moveTo>
                  <a:pt x="172" y="43"/>
                </a:moveTo>
                <a:lnTo>
                  <a:pt x="130" y="77"/>
                </a:lnTo>
                <a:lnTo>
                  <a:pt x="121" y="62"/>
                </a:lnTo>
                <a:lnTo>
                  <a:pt x="196" y="47"/>
                </a:lnTo>
                <a:lnTo>
                  <a:pt x="271" y="62"/>
                </a:lnTo>
                <a:lnTo>
                  <a:pt x="262" y="77"/>
                </a:lnTo>
                <a:lnTo>
                  <a:pt x="220" y="43"/>
                </a:lnTo>
                <a:lnTo>
                  <a:pt x="312" y="26"/>
                </a:lnTo>
                <a:lnTo>
                  <a:pt x="314" y="43"/>
                </a:lnTo>
                <a:lnTo>
                  <a:pt x="220" y="43"/>
                </a:lnTo>
                <a:lnTo>
                  <a:pt x="190" y="18"/>
                </a:lnTo>
                <a:lnTo>
                  <a:pt x="203" y="18"/>
                </a:lnTo>
                <a:lnTo>
                  <a:pt x="172" y="43"/>
                </a:lnTo>
                <a:lnTo>
                  <a:pt x="78" y="43"/>
                </a:lnTo>
                <a:lnTo>
                  <a:pt x="80" y="26"/>
                </a:lnTo>
                <a:lnTo>
                  <a:pt x="172" y="43"/>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5" name="Freeform 24"/>
          <p:cNvSpPr>
            <a:spLocks/>
          </p:cNvSpPr>
          <p:nvPr/>
        </p:nvSpPr>
        <p:spPr bwMode="auto">
          <a:xfrm>
            <a:off x="7507288" y="1450975"/>
            <a:ext cx="374650" cy="139700"/>
          </a:xfrm>
          <a:custGeom>
            <a:avLst/>
            <a:gdLst>
              <a:gd name="T0" fmla="*/ 0 w 236"/>
              <a:gd name="T1" fmla="*/ 2147483647 h 88"/>
              <a:gd name="T2" fmla="*/ 2147483647 w 236"/>
              <a:gd name="T3" fmla="*/ 2147483647 h 88"/>
              <a:gd name="T4" fmla="*/ 2147483647 w 236"/>
              <a:gd name="T5" fmla="*/ 0 h 88"/>
              <a:gd name="T6" fmla="*/ 2147483647 w 236"/>
              <a:gd name="T7" fmla="*/ 2147483647 h 88"/>
              <a:gd name="T8" fmla="*/ 2147483647 w 236"/>
              <a:gd name="T9" fmla="*/ 2147483647 h 88"/>
              <a:gd name="T10" fmla="*/ 2147483647 w 236"/>
              <a:gd name="T11" fmla="*/ 2147483647 h 88"/>
              <a:gd name="T12" fmla="*/ 2147483647 w 236"/>
              <a:gd name="T13" fmla="*/ 2147483647 h 88"/>
              <a:gd name="T14" fmla="*/ 2147483647 w 236"/>
              <a:gd name="T15" fmla="*/ 2147483647 h 88"/>
              <a:gd name="T16" fmla="*/ 2147483647 w 236"/>
              <a:gd name="T17" fmla="*/ 2147483647 h 88"/>
              <a:gd name="T18" fmla="*/ 2147483647 w 236"/>
              <a:gd name="T19" fmla="*/ 2147483647 h 88"/>
              <a:gd name="T20" fmla="*/ 0 w 236"/>
              <a:gd name="T21" fmla="*/ 2147483647 h 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88"/>
              <a:gd name="T35" fmla="*/ 236 w 236"/>
              <a:gd name="T36" fmla="*/ 88 h 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88">
                <a:moveTo>
                  <a:pt x="0" y="34"/>
                </a:moveTo>
                <a:lnTo>
                  <a:pt x="90" y="34"/>
                </a:lnTo>
                <a:lnTo>
                  <a:pt x="118" y="0"/>
                </a:lnTo>
                <a:lnTo>
                  <a:pt x="146" y="34"/>
                </a:lnTo>
                <a:lnTo>
                  <a:pt x="236" y="34"/>
                </a:lnTo>
                <a:lnTo>
                  <a:pt x="163" y="55"/>
                </a:lnTo>
                <a:lnTo>
                  <a:pt x="191" y="88"/>
                </a:lnTo>
                <a:lnTo>
                  <a:pt x="118" y="67"/>
                </a:lnTo>
                <a:lnTo>
                  <a:pt x="45" y="88"/>
                </a:lnTo>
                <a:lnTo>
                  <a:pt x="73" y="55"/>
                </a:lnTo>
                <a:lnTo>
                  <a:pt x="0" y="34"/>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6" name="Freeform 25"/>
          <p:cNvSpPr>
            <a:spLocks noEditPoints="1"/>
          </p:cNvSpPr>
          <p:nvPr/>
        </p:nvSpPr>
        <p:spPr bwMode="auto">
          <a:xfrm>
            <a:off x="7407276" y="1428751"/>
            <a:ext cx="576263" cy="187325"/>
          </a:xfrm>
          <a:custGeom>
            <a:avLst/>
            <a:gdLst>
              <a:gd name="T0" fmla="*/ 0 w 363"/>
              <a:gd name="T1" fmla="*/ 2147483647 h 118"/>
              <a:gd name="T2" fmla="*/ 2147483647 w 363"/>
              <a:gd name="T3" fmla="*/ 2147483647 h 118"/>
              <a:gd name="T4" fmla="*/ 2147483647 w 363"/>
              <a:gd name="T5" fmla="*/ 2147483647 h 118"/>
              <a:gd name="T6" fmla="*/ 2147483647 w 363"/>
              <a:gd name="T7" fmla="*/ 0 h 118"/>
              <a:gd name="T8" fmla="*/ 2147483647 w 363"/>
              <a:gd name="T9" fmla="*/ 2147483647 h 118"/>
              <a:gd name="T10" fmla="*/ 2147483647 w 363"/>
              <a:gd name="T11" fmla="*/ 2147483647 h 118"/>
              <a:gd name="T12" fmla="*/ 2147483647 w 363"/>
              <a:gd name="T13" fmla="*/ 2147483647 h 118"/>
              <a:gd name="T14" fmla="*/ 2147483647 w 363"/>
              <a:gd name="T15" fmla="*/ 2147483647 h 118"/>
              <a:gd name="T16" fmla="*/ 2147483647 w 363"/>
              <a:gd name="T17" fmla="*/ 2147483647 h 118"/>
              <a:gd name="T18" fmla="*/ 2147483647 w 363"/>
              <a:gd name="T19" fmla="*/ 2147483647 h 118"/>
              <a:gd name="T20" fmla="*/ 2147483647 w 363"/>
              <a:gd name="T21" fmla="*/ 2147483647 h 118"/>
              <a:gd name="T22" fmla="*/ 2147483647 w 363"/>
              <a:gd name="T23" fmla="*/ 2147483647 h 118"/>
              <a:gd name="T24" fmla="*/ 2147483647 w 363"/>
              <a:gd name="T25" fmla="*/ 2147483647 h 118"/>
              <a:gd name="T26" fmla="*/ 2147483647 w 363"/>
              <a:gd name="T27" fmla="*/ 2147483647 h 118"/>
              <a:gd name="T28" fmla="*/ 2147483647 w 363"/>
              <a:gd name="T29" fmla="*/ 2147483647 h 118"/>
              <a:gd name="T30" fmla="*/ 0 w 363"/>
              <a:gd name="T31" fmla="*/ 2147483647 h 118"/>
              <a:gd name="T32" fmla="*/ 2147483647 w 363"/>
              <a:gd name="T33" fmla="*/ 2147483647 h 118"/>
              <a:gd name="T34" fmla="*/ 2147483647 w 363"/>
              <a:gd name="T35" fmla="*/ 2147483647 h 118"/>
              <a:gd name="T36" fmla="*/ 2147483647 w 363"/>
              <a:gd name="T37" fmla="*/ 2147483647 h 118"/>
              <a:gd name="T38" fmla="*/ 2147483647 w 363"/>
              <a:gd name="T39" fmla="*/ 2147483647 h 118"/>
              <a:gd name="T40" fmla="*/ 2147483647 w 363"/>
              <a:gd name="T41" fmla="*/ 2147483647 h 118"/>
              <a:gd name="T42" fmla="*/ 2147483647 w 363"/>
              <a:gd name="T43" fmla="*/ 2147483647 h 118"/>
              <a:gd name="T44" fmla="*/ 2147483647 w 363"/>
              <a:gd name="T45" fmla="*/ 2147483647 h 118"/>
              <a:gd name="T46" fmla="*/ 2147483647 w 363"/>
              <a:gd name="T47" fmla="*/ 2147483647 h 118"/>
              <a:gd name="T48" fmla="*/ 2147483647 w 363"/>
              <a:gd name="T49" fmla="*/ 2147483647 h 118"/>
              <a:gd name="T50" fmla="*/ 2147483647 w 363"/>
              <a:gd name="T51" fmla="*/ 2147483647 h 118"/>
              <a:gd name="T52" fmla="*/ 2147483647 w 363"/>
              <a:gd name="T53" fmla="*/ 2147483647 h 118"/>
              <a:gd name="T54" fmla="*/ 2147483647 w 363"/>
              <a:gd name="T55" fmla="*/ 2147483647 h 118"/>
              <a:gd name="T56" fmla="*/ 2147483647 w 363"/>
              <a:gd name="T57" fmla="*/ 2147483647 h 118"/>
              <a:gd name="T58" fmla="*/ 2147483647 w 363"/>
              <a:gd name="T59" fmla="*/ 2147483647 h 118"/>
              <a:gd name="T60" fmla="*/ 2147483647 w 363"/>
              <a:gd name="T61" fmla="*/ 2147483647 h 118"/>
              <a:gd name="T62" fmla="*/ 2147483647 w 363"/>
              <a:gd name="T63" fmla="*/ 2147483647 h 1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3"/>
              <a:gd name="T97" fmla="*/ 0 h 118"/>
              <a:gd name="T98" fmla="*/ 363 w 363"/>
              <a:gd name="T99" fmla="*/ 118 h 1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3" h="118">
                <a:moveTo>
                  <a:pt x="0" y="39"/>
                </a:moveTo>
                <a:lnTo>
                  <a:pt x="153" y="39"/>
                </a:lnTo>
                <a:lnTo>
                  <a:pt x="145" y="43"/>
                </a:lnTo>
                <a:lnTo>
                  <a:pt x="181" y="0"/>
                </a:lnTo>
                <a:lnTo>
                  <a:pt x="217" y="43"/>
                </a:lnTo>
                <a:lnTo>
                  <a:pt x="209" y="39"/>
                </a:lnTo>
                <a:lnTo>
                  <a:pt x="363" y="39"/>
                </a:lnTo>
                <a:lnTo>
                  <a:pt x="229" y="77"/>
                </a:lnTo>
                <a:lnTo>
                  <a:pt x="234" y="63"/>
                </a:lnTo>
                <a:lnTo>
                  <a:pt x="280" y="118"/>
                </a:lnTo>
                <a:lnTo>
                  <a:pt x="178" y="90"/>
                </a:lnTo>
                <a:lnTo>
                  <a:pt x="184" y="90"/>
                </a:lnTo>
                <a:lnTo>
                  <a:pt x="82" y="118"/>
                </a:lnTo>
                <a:lnTo>
                  <a:pt x="128" y="63"/>
                </a:lnTo>
                <a:lnTo>
                  <a:pt x="133" y="77"/>
                </a:lnTo>
                <a:lnTo>
                  <a:pt x="0" y="39"/>
                </a:lnTo>
                <a:close/>
                <a:moveTo>
                  <a:pt x="152" y="64"/>
                </a:moveTo>
                <a:lnTo>
                  <a:pt x="116" y="107"/>
                </a:lnTo>
                <a:lnTo>
                  <a:pt x="105" y="94"/>
                </a:lnTo>
                <a:lnTo>
                  <a:pt x="181" y="72"/>
                </a:lnTo>
                <a:lnTo>
                  <a:pt x="257" y="94"/>
                </a:lnTo>
                <a:lnTo>
                  <a:pt x="246" y="107"/>
                </a:lnTo>
                <a:lnTo>
                  <a:pt x="210" y="64"/>
                </a:lnTo>
                <a:lnTo>
                  <a:pt x="296" y="39"/>
                </a:lnTo>
                <a:lnTo>
                  <a:pt x="299" y="57"/>
                </a:lnTo>
                <a:lnTo>
                  <a:pt x="204" y="57"/>
                </a:lnTo>
                <a:lnTo>
                  <a:pt x="173" y="20"/>
                </a:lnTo>
                <a:lnTo>
                  <a:pt x="189" y="20"/>
                </a:lnTo>
                <a:lnTo>
                  <a:pt x="159" y="57"/>
                </a:lnTo>
                <a:lnTo>
                  <a:pt x="63" y="57"/>
                </a:lnTo>
                <a:lnTo>
                  <a:pt x="66" y="39"/>
                </a:lnTo>
                <a:lnTo>
                  <a:pt x="152" y="64"/>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7" name="Freeform 26"/>
          <p:cNvSpPr>
            <a:spLocks/>
          </p:cNvSpPr>
          <p:nvPr/>
        </p:nvSpPr>
        <p:spPr bwMode="auto">
          <a:xfrm>
            <a:off x="7258050" y="1303339"/>
            <a:ext cx="374650" cy="147637"/>
          </a:xfrm>
          <a:custGeom>
            <a:avLst/>
            <a:gdLst>
              <a:gd name="T0" fmla="*/ 0 w 236"/>
              <a:gd name="T1" fmla="*/ 2147483647 h 93"/>
              <a:gd name="T2" fmla="*/ 2147483647 w 236"/>
              <a:gd name="T3" fmla="*/ 2147483647 h 93"/>
              <a:gd name="T4" fmla="*/ 2147483647 w 236"/>
              <a:gd name="T5" fmla="*/ 0 h 93"/>
              <a:gd name="T6" fmla="*/ 2147483647 w 236"/>
              <a:gd name="T7" fmla="*/ 2147483647 h 93"/>
              <a:gd name="T8" fmla="*/ 2147483647 w 236"/>
              <a:gd name="T9" fmla="*/ 2147483647 h 93"/>
              <a:gd name="T10" fmla="*/ 2147483647 w 236"/>
              <a:gd name="T11" fmla="*/ 2147483647 h 93"/>
              <a:gd name="T12" fmla="*/ 2147483647 w 236"/>
              <a:gd name="T13" fmla="*/ 2147483647 h 93"/>
              <a:gd name="T14" fmla="*/ 2147483647 w 236"/>
              <a:gd name="T15" fmla="*/ 2147483647 h 93"/>
              <a:gd name="T16" fmla="*/ 2147483647 w 236"/>
              <a:gd name="T17" fmla="*/ 2147483647 h 93"/>
              <a:gd name="T18" fmla="*/ 2147483647 w 236"/>
              <a:gd name="T19" fmla="*/ 2147483647 h 93"/>
              <a:gd name="T20" fmla="*/ 0 w 236"/>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93"/>
              <a:gd name="T35" fmla="*/ 236 w 236"/>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93">
                <a:moveTo>
                  <a:pt x="0" y="36"/>
                </a:moveTo>
                <a:lnTo>
                  <a:pt x="90" y="36"/>
                </a:lnTo>
                <a:lnTo>
                  <a:pt x="118" y="0"/>
                </a:lnTo>
                <a:lnTo>
                  <a:pt x="146" y="36"/>
                </a:lnTo>
                <a:lnTo>
                  <a:pt x="236" y="36"/>
                </a:lnTo>
                <a:lnTo>
                  <a:pt x="163" y="58"/>
                </a:lnTo>
                <a:lnTo>
                  <a:pt x="191" y="93"/>
                </a:lnTo>
                <a:lnTo>
                  <a:pt x="118" y="71"/>
                </a:lnTo>
                <a:lnTo>
                  <a:pt x="45" y="93"/>
                </a:lnTo>
                <a:lnTo>
                  <a:pt x="73" y="58"/>
                </a:lnTo>
                <a:lnTo>
                  <a:pt x="0" y="36"/>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8" name="Freeform 27"/>
          <p:cNvSpPr>
            <a:spLocks noEditPoints="1"/>
          </p:cNvSpPr>
          <p:nvPr/>
        </p:nvSpPr>
        <p:spPr bwMode="auto">
          <a:xfrm>
            <a:off x="7162800" y="1279525"/>
            <a:ext cx="565150" cy="198438"/>
          </a:xfrm>
          <a:custGeom>
            <a:avLst/>
            <a:gdLst>
              <a:gd name="T0" fmla="*/ 0 w 356"/>
              <a:gd name="T1" fmla="*/ 2147483647 h 125"/>
              <a:gd name="T2" fmla="*/ 2147483647 w 356"/>
              <a:gd name="T3" fmla="*/ 2147483647 h 125"/>
              <a:gd name="T4" fmla="*/ 2147483647 w 356"/>
              <a:gd name="T5" fmla="*/ 2147483647 h 125"/>
              <a:gd name="T6" fmla="*/ 2147483647 w 356"/>
              <a:gd name="T7" fmla="*/ 0 h 125"/>
              <a:gd name="T8" fmla="*/ 2147483647 w 356"/>
              <a:gd name="T9" fmla="*/ 2147483647 h 125"/>
              <a:gd name="T10" fmla="*/ 2147483647 w 356"/>
              <a:gd name="T11" fmla="*/ 2147483647 h 125"/>
              <a:gd name="T12" fmla="*/ 2147483647 w 356"/>
              <a:gd name="T13" fmla="*/ 2147483647 h 125"/>
              <a:gd name="T14" fmla="*/ 2147483647 w 356"/>
              <a:gd name="T15" fmla="*/ 2147483647 h 125"/>
              <a:gd name="T16" fmla="*/ 2147483647 w 356"/>
              <a:gd name="T17" fmla="*/ 2147483647 h 125"/>
              <a:gd name="T18" fmla="*/ 2147483647 w 356"/>
              <a:gd name="T19" fmla="*/ 2147483647 h 125"/>
              <a:gd name="T20" fmla="*/ 2147483647 w 356"/>
              <a:gd name="T21" fmla="*/ 2147483647 h 125"/>
              <a:gd name="T22" fmla="*/ 2147483647 w 356"/>
              <a:gd name="T23" fmla="*/ 2147483647 h 125"/>
              <a:gd name="T24" fmla="*/ 2147483647 w 356"/>
              <a:gd name="T25" fmla="*/ 2147483647 h 125"/>
              <a:gd name="T26" fmla="*/ 2147483647 w 356"/>
              <a:gd name="T27" fmla="*/ 2147483647 h 125"/>
              <a:gd name="T28" fmla="*/ 2147483647 w 356"/>
              <a:gd name="T29" fmla="*/ 2147483647 h 125"/>
              <a:gd name="T30" fmla="*/ 0 w 356"/>
              <a:gd name="T31" fmla="*/ 2147483647 h 125"/>
              <a:gd name="T32" fmla="*/ 2147483647 w 356"/>
              <a:gd name="T33" fmla="*/ 2147483647 h 125"/>
              <a:gd name="T34" fmla="*/ 2147483647 w 356"/>
              <a:gd name="T35" fmla="*/ 2147483647 h 125"/>
              <a:gd name="T36" fmla="*/ 2147483647 w 356"/>
              <a:gd name="T37" fmla="*/ 2147483647 h 125"/>
              <a:gd name="T38" fmla="*/ 2147483647 w 356"/>
              <a:gd name="T39" fmla="*/ 2147483647 h 125"/>
              <a:gd name="T40" fmla="*/ 2147483647 w 356"/>
              <a:gd name="T41" fmla="*/ 2147483647 h 125"/>
              <a:gd name="T42" fmla="*/ 2147483647 w 356"/>
              <a:gd name="T43" fmla="*/ 2147483647 h 125"/>
              <a:gd name="T44" fmla="*/ 2147483647 w 356"/>
              <a:gd name="T45" fmla="*/ 2147483647 h 125"/>
              <a:gd name="T46" fmla="*/ 2147483647 w 356"/>
              <a:gd name="T47" fmla="*/ 2147483647 h 125"/>
              <a:gd name="T48" fmla="*/ 2147483647 w 356"/>
              <a:gd name="T49" fmla="*/ 2147483647 h 125"/>
              <a:gd name="T50" fmla="*/ 2147483647 w 356"/>
              <a:gd name="T51" fmla="*/ 2147483647 h 125"/>
              <a:gd name="T52" fmla="*/ 2147483647 w 356"/>
              <a:gd name="T53" fmla="*/ 2147483647 h 125"/>
              <a:gd name="T54" fmla="*/ 2147483647 w 356"/>
              <a:gd name="T55" fmla="*/ 2147483647 h 125"/>
              <a:gd name="T56" fmla="*/ 2147483647 w 356"/>
              <a:gd name="T57" fmla="*/ 2147483647 h 125"/>
              <a:gd name="T58" fmla="*/ 2147483647 w 356"/>
              <a:gd name="T59" fmla="*/ 2147483647 h 125"/>
              <a:gd name="T60" fmla="*/ 2147483647 w 356"/>
              <a:gd name="T61" fmla="*/ 2147483647 h 125"/>
              <a:gd name="T62" fmla="*/ 2147483647 w 356"/>
              <a:gd name="T63" fmla="*/ 2147483647 h 1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6"/>
              <a:gd name="T97" fmla="*/ 0 h 125"/>
              <a:gd name="T98" fmla="*/ 356 w 356"/>
              <a:gd name="T99" fmla="*/ 125 h 12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6" h="125">
                <a:moveTo>
                  <a:pt x="0" y="42"/>
                </a:moveTo>
                <a:lnTo>
                  <a:pt x="150" y="42"/>
                </a:lnTo>
                <a:lnTo>
                  <a:pt x="142" y="46"/>
                </a:lnTo>
                <a:lnTo>
                  <a:pt x="178" y="0"/>
                </a:lnTo>
                <a:lnTo>
                  <a:pt x="214" y="46"/>
                </a:lnTo>
                <a:lnTo>
                  <a:pt x="206" y="42"/>
                </a:lnTo>
                <a:lnTo>
                  <a:pt x="356" y="42"/>
                </a:lnTo>
                <a:lnTo>
                  <a:pt x="226" y="81"/>
                </a:lnTo>
                <a:lnTo>
                  <a:pt x="231" y="68"/>
                </a:lnTo>
                <a:lnTo>
                  <a:pt x="276" y="125"/>
                </a:lnTo>
                <a:lnTo>
                  <a:pt x="175" y="95"/>
                </a:lnTo>
                <a:lnTo>
                  <a:pt x="181" y="95"/>
                </a:lnTo>
                <a:lnTo>
                  <a:pt x="80" y="125"/>
                </a:lnTo>
                <a:lnTo>
                  <a:pt x="125" y="68"/>
                </a:lnTo>
                <a:lnTo>
                  <a:pt x="130" y="81"/>
                </a:lnTo>
                <a:lnTo>
                  <a:pt x="0" y="42"/>
                </a:lnTo>
                <a:close/>
                <a:moveTo>
                  <a:pt x="148" y="68"/>
                </a:moveTo>
                <a:lnTo>
                  <a:pt x="113" y="113"/>
                </a:lnTo>
                <a:lnTo>
                  <a:pt x="102" y="100"/>
                </a:lnTo>
                <a:lnTo>
                  <a:pt x="178" y="77"/>
                </a:lnTo>
                <a:lnTo>
                  <a:pt x="254" y="100"/>
                </a:lnTo>
                <a:lnTo>
                  <a:pt x="243" y="113"/>
                </a:lnTo>
                <a:lnTo>
                  <a:pt x="208" y="68"/>
                </a:lnTo>
                <a:lnTo>
                  <a:pt x="293" y="43"/>
                </a:lnTo>
                <a:lnTo>
                  <a:pt x="296" y="59"/>
                </a:lnTo>
                <a:lnTo>
                  <a:pt x="201" y="59"/>
                </a:lnTo>
                <a:lnTo>
                  <a:pt x="170" y="20"/>
                </a:lnTo>
                <a:lnTo>
                  <a:pt x="186" y="20"/>
                </a:lnTo>
                <a:lnTo>
                  <a:pt x="155" y="59"/>
                </a:lnTo>
                <a:lnTo>
                  <a:pt x="60" y="59"/>
                </a:lnTo>
                <a:lnTo>
                  <a:pt x="63" y="43"/>
                </a:lnTo>
                <a:lnTo>
                  <a:pt x="148" y="68"/>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89" name="Freeform 28"/>
          <p:cNvSpPr>
            <a:spLocks/>
          </p:cNvSpPr>
          <p:nvPr/>
        </p:nvSpPr>
        <p:spPr bwMode="auto">
          <a:xfrm>
            <a:off x="6757988" y="1211264"/>
            <a:ext cx="374650" cy="147637"/>
          </a:xfrm>
          <a:custGeom>
            <a:avLst/>
            <a:gdLst>
              <a:gd name="T0" fmla="*/ 0 w 236"/>
              <a:gd name="T1" fmla="*/ 2147483647 h 93"/>
              <a:gd name="T2" fmla="*/ 2147483647 w 236"/>
              <a:gd name="T3" fmla="*/ 2147483647 h 93"/>
              <a:gd name="T4" fmla="*/ 2147483647 w 236"/>
              <a:gd name="T5" fmla="*/ 0 h 93"/>
              <a:gd name="T6" fmla="*/ 2147483647 w 236"/>
              <a:gd name="T7" fmla="*/ 2147483647 h 93"/>
              <a:gd name="T8" fmla="*/ 2147483647 w 236"/>
              <a:gd name="T9" fmla="*/ 2147483647 h 93"/>
              <a:gd name="T10" fmla="*/ 2147483647 w 236"/>
              <a:gd name="T11" fmla="*/ 2147483647 h 93"/>
              <a:gd name="T12" fmla="*/ 2147483647 w 236"/>
              <a:gd name="T13" fmla="*/ 2147483647 h 93"/>
              <a:gd name="T14" fmla="*/ 2147483647 w 236"/>
              <a:gd name="T15" fmla="*/ 2147483647 h 93"/>
              <a:gd name="T16" fmla="*/ 2147483647 w 236"/>
              <a:gd name="T17" fmla="*/ 2147483647 h 93"/>
              <a:gd name="T18" fmla="*/ 2147483647 w 236"/>
              <a:gd name="T19" fmla="*/ 2147483647 h 93"/>
              <a:gd name="T20" fmla="*/ 0 w 236"/>
              <a:gd name="T21" fmla="*/ 2147483647 h 9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6"/>
              <a:gd name="T34" fmla="*/ 0 h 93"/>
              <a:gd name="T35" fmla="*/ 236 w 236"/>
              <a:gd name="T36" fmla="*/ 93 h 9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6" h="93">
                <a:moveTo>
                  <a:pt x="0" y="35"/>
                </a:moveTo>
                <a:lnTo>
                  <a:pt x="90" y="35"/>
                </a:lnTo>
                <a:lnTo>
                  <a:pt x="118" y="0"/>
                </a:lnTo>
                <a:lnTo>
                  <a:pt x="146" y="35"/>
                </a:lnTo>
                <a:lnTo>
                  <a:pt x="236" y="35"/>
                </a:lnTo>
                <a:lnTo>
                  <a:pt x="163" y="58"/>
                </a:lnTo>
                <a:lnTo>
                  <a:pt x="191" y="93"/>
                </a:lnTo>
                <a:lnTo>
                  <a:pt x="118" y="71"/>
                </a:lnTo>
                <a:lnTo>
                  <a:pt x="45" y="93"/>
                </a:lnTo>
                <a:lnTo>
                  <a:pt x="73" y="58"/>
                </a:lnTo>
                <a:lnTo>
                  <a:pt x="0" y="35"/>
                </a:lnTo>
                <a:close/>
              </a:path>
            </a:pathLst>
          </a:custGeom>
          <a:solidFill>
            <a:srgbClr val="4F81B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90" name="Freeform 29"/>
          <p:cNvSpPr>
            <a:spLocks noEditPoints="1"/>
          </p:cNvSpPr>
          <p:nvPr/>
        </p:nvSpPr>
        <p:spPr bwMode="auto">
          <a:xfrm>
            <a:off x="6664326" y="1185864"/>
            <a:ext cx="563563" cy="200025"/>
          </a:xfrm>
          <a:custGeom>
            <a:avLst/>
            <a:gdLst>
              <a:gd name="T0" fmla="*/ 0 w 355"/>
              <a:gd name="T1" fmla="*/ 2147483647 h 126"/>
              <a:gd name="T2" fmla="*/ 2147483647 w 355"/>
              <a:gd name="T3" fmla="*/ 2147483647 h 126"/>
              <a:gd name="T4" fmla="*/ 2147483647 w 355"/>
              <a:gd name="T5" fmla="*/ 2147483647 h 126"/>
              <a:gd name="T6" fmla="*/ 2147483647 w 355"/>
              <a:gd name="T7" fmla="*/ 0 h 126"/>
              <a:gd name="T8" fmla="*/ 2147483647 w 355"/>
              <a:gd name="T9" fmla="*/ 2147483647 h 126"/>
              <a:gd name="T10" fmla="*/ 2147483647 w 355"/>
              <a:gd name="T11" fmla="*/ 2147483647 h 126"/>
              <a:gd name="T12" fmla="*/ 2147483647 w 355"/>
              <a:gd name="T13" fmla="*/ 2147483647 h 126"/>
              <a:gd name="T14" fmla="*/ 2147483647 w 355"/>
              <a:gd name="T15" fmla="*/ 2147483647 h 126"/>
              <a:gd name="T16" fmla="*/ 2147483647 w 355"/>
              <a:gd name="T17" fmla="*/ 2147483647 h 126"/>
              <a:gd name="T18" fmla="*/ 2147483647 w 355"/>
              <a:gd name="T19" fmla="*/ 2147483647 h 126"/>
              <a:gd name="T20" fmla="*/ 2147483647 w 355"/>
              <a:gd name="T21" fmla="*/ 2147483647 h 126"/>
              <a:gd name="T22" fmla="*/ 2147483647 w 355"/>
              <a:gd name="T23" fmla="*/ 2147483647 h 126"/>
              <a:gd name="T24" fmla="*/ 2147483647 w 355"/>
              <a:gd name="T25" fmla="*/ 2147483647 h 126"/>
              <a:gd name="T26" fmla="*/ 2147483647 w 355"/>
              <a:gd name="T27" fmla="*/ 2147483647 h 126"/>
              <a:gd name="T28" fmla="*/ 2147483647 w 355"/>
              <a:gd name="T29" fmla="*/ 2147483647 h 126"/>
              <a:gd name="T30" fmla="*/ 0 w 355"/>
              <a:gd name="T31" fmla="*/ 2147483647 h 126"/>
              <a:gd name="T32" fmla="*/ 2147483647 w 355"/>
              <a:gd name="T33" fmla="*/ 2147483647 h 126"/>
              <a:gd name="T34" fmla="*/ 2147483647 w 355"/>
              <a:gd name="T35" fmla="*/ 2147483647 h 126"/>
              <a:gd name="T36" fmla="*/ 2147483647 w 355"/>
              <a:gd name="T37" fmla="*/ 2147483647 h 126"/>
              <a:gd name="T38" fmla="*/ 2147483647 w 355"/>
              <a:gd name="T39" fmla="*/ 2147483647 h 126"/>
              <a:gd name="T40" fmla="*/ 2147483647 w 355"/>
              <a:gd name="T41" fmla="*/ 2147483647 h 126"/>
              <a:gd name="T42" fmla="*/ 2147483647 w 355"/>
              <a:gd name="T43" fmla="*/ 2147483647 h 126"/>
              <a:gd name="T44" fmla="*/ 2147483647 w 355"/>
              <a:gd name="T45" fmla="*/ 2147483647 h 126"/>
              <a:gd name="T46" fmla="*/ 2147483647 w 355"/>
              <a:gd name="T47" fmla="*/ 2147483647 h 126"/>
              <a:gd name="T48" fmla="*/ 2147483647 w 355"/>
              <a:gd name="T49" fmla="*/ 2147483647 h 126"/>
              <a:gd name="T50" fmla="*/ 2147483647 w 355"/>
              <a:gd name="T51" fmla="*/ 2147483647 h 126"/>
              <a:gd name="T52" fmla="*/ 2147483647 w 355"/>
              <a:gd name="T53" fmla="*/ 2147483647 h 126"/>
              <a:gd name="T54" fmla="*/ 2147483647 w 355"/>
              <a:gd name="T55" fmla="*/ 2147483647 h 126"/>
              <a:gd name="T56" fmla="*/ 2147483647 w 355"/>
              <a:gd name="T57" fmla="*/ 2147483647 h 126"/>
              <a:gd name="T58" fmla="*/ 2147483647 w 355"/>
              <a:gd name="T59" fmla="*/ 2147483647 h 126"/>
              <a:gd name="T60" fmla="*/ 2147483647 w 355"/>
              <a:gd name="T61" fmla="*/ 2147483647 h 126"/>
              <a:gd name="T62" fmla="*/ 2147483647 w 355"/>
              <a:gd name="T63" fmla="*/ 2147483647 h 12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5"/>
              <a:gd name="T97" fmla="*/ 0 h 126"/>
              <a:gd name="T98" fmla="*/ 355 w 355"/>
              <a:gd name="T99" fmla="*/ 126 h 12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5" h="126">
                <a:moveTo>
                  <a:pt x="0" y="43"/>
                </a:moveTo>
                <a:lnTo>
                  <a:pt x="149" y="43"/>
                </a:lnTo>
                <a:lnTo>
                  <a:pt x="141" y="47"/>
                </a:lnTo>
                <a:lnTo>
                  <a:pt x="177" y="0"/>
                </a:lnTo>
                <a:lnTo>
                  <a:pt x="213" y="47"/>
                </a:lnTo>
                <a:lnTo>
                  <a:pt x="205" y="43"/>
                </a:lnTo>
                <a:lnTo>
                  <a:pt x="355" y="43"/>
                </a:lnTo>
                <a:lnTo>
                  <a:pt x="225" y="82"/>
                </a:lnTo>
                <a:lnTo>
                  <a:pt x="230" y="69"/>
                </a:lnTo>
                <a:lnTo>
                  <a:pt x="275" y="126"/>
                </a:lnTo>
                <a:lnTo>
                  <a:pt x="174" y="95"/>
                </a:lnTo>
                <a:lnTo>
                  <a:pt x="180" y="95"/>
                </a:lnTo>
                <a:lnTo>
                  <a:pt x="79" y="126"/>
                </a:lnTo>
                <a:lnTo>
                  <a:pt x="124" y="69"/>
                </a:lnTo>
                <a:lnTo>
                  <a:pt x="129" y="82"/>
                </a:lnTo>
                <a:lnTo>
                  <a:pt x="0" y="43"/>
                </a:lnTo>
                <a:close/>
                <a:moveTo>
                  <a:pt x="148" y="69"/>
                </a:moveTo>
                <a:lnTo>
                  <a:pt x="112" y="114"/>
                </a:lnTo>
                <a:lnTo>
                  <a:pt x="101" y="101"/>
                </a:lnTo>
                <a:lnTo>
                  <a:pt x="177" y="78"/>
                </a:lnTo>
                <a:lnTo>
                  <a:pt x="253" y="101"/>
                </a:lnTo>
                <a:lnTo>
                  <a:pt x="242" y="114"/>
                </a:lnTo>
                <a:lnTo>
                  <a:pt x="207" y="69"/>
                </a:lnTo>
                <a:lnTo>
                  <a:pt x="292" y="43"/>
                </a:lnTo>
                <a:lnTo>
                  <a:pt x="295" y="60"/>
                </a:lnTo>
                <a:lnTo>
                  <a:pt x="200" y="60"/>
                </a:lnTo>
                <a:lnTo>
                  <a:pt x="169" y="21"/>
                </a:lnTo>
                <a:lnTo>
                  <a:pt x="185" y="21"/>
                </a:lnTo>
                <a:lnTo>
                  <a:pt x="155" y="60"/>
                </a:lnTo>
                <a:lnTo>
                  <a:pt x="59" y="60"/>
                </a:lnTo>
                <a:lnTo>
                  <a:pt x="62" y="43"/>
                </a:lnTo>
                <a:lnTo>
                  <a:pt x="148" y="69"/>
                </a:lnTo>
                <a:close/>
              </a:path>
            </a:pathLst>
          </a:custGeom>
          <a:solidFill>
            <a:srgbClr val="404040"/>
          </a:solidFill>
          <a:ln w="0">
            <a:solidFill>
              <a:srgbClr val="40404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91" name="Rectangle 30"/>
          <p:cNvSpPr>
            <a:spLocks noChangeArrowheads="1"/>
          </p:cNvSpPr>
          <p:nvPr/>
        </p:nvSpPr>
        <p:spPr bwMode="auto">
          <a:xfrm>
            <a:off x="4568826" y="1096963"/>
            <a:ext cx="105958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Isolation of primary </a:t>
            </a:r>
            <a:endParaRPr lang="en-US" altLang="en-US"/>
          </a:p>
        </p:txBody>
      </p:sp>
      <p:sp>
        <p:nvSpPr>
          <p:cNvPr id="11292" name="Rectangle 31"/>
          <p:cNvSpPr>
            <a:spLocks noChangeArrowheads="1"/>
          </p:cNvSpPr>
          <p:nvPr/>
        </p:nvSpPr>
        <p:spPr bwMode="auto">
          <a:xfrm>
            <a:off x="4568825" y="1244600"/>
            <a:ext cx="8784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chondrocytes by </a:t>
            </a:r>
            <a:endParaRPr lang="en-US" altLang="en-US"/>
          </a:p>
        </p:txBody>
      </p:sp>
      <p:sp>
        <p:nvSpPr>
          <p:cNvPr id="11293" name="Rectangle 32"/>
          <p:cNvSpPr>
            <a:spLocks noChangeArrowheads="1"/>
          </p:cNvSpPr>
          <p:nvPr/>
        </p:nvSpPr>
        <p:spPr bwMode="auto">
          <a:xfrm>
            <a:off x="4568826" y="1392238"/>
            <a:ext cx="103073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enzymatic digestion</a:t>
            </a:r>
            <a:endParaRPr lang="en-US" altLang="en-US"/>
          </a:p>
        </p:txBody>
      </p:sp>
      <p:sp>
        <p:nvSpPr>
          <p:cNvPr id="11294" name="Rectangle 33"/>
          <p:cNvSpPr>
            <a:spLocks noChangeArrowheads="1"/>
          </p:cNvSpPr>
          <p:nvPr/>
        </p:nvSpPr>
        <p:spPr bwMode="auto">
          <a:xfrm>
            <a:off x="2057400" y="838200"/>
            <a:ext cx="2451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000000"/>
                </a:solidFill>
                <a:latin typeface="Times New Roman" panose="02020603050405020304" pitchFamily="18" charset="0"/>
              </a:rPr>
              <a:t>Male Wister rat cartilage tissue </a:t>
            </a:r>
            <a:endParaRPr lang="en-US" altLang="en-US" sz="1400" b="1"/>
          </a:p>
        </p:txBody>
      </p:sp>
      <p:pic>
        <p:nvPicPr>
          <p:cNvPr id="11295" name="Picture 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9964" y="2840038"/>
            <a:ext cx="2238375" cy="147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96" name="Rectangle 35"/>
          <p:cNvSpPr>
            <a:spLocks noChangeArrowheads="1"/>
          </p:cNvSpPr>
          <p:nvPr/>
        </p:nvSpPr>
        <p:spPr bwMode="auto">
          <a:xfrm>
            <a:off x="6451601" y="788988"/>
            <a:ext cx="332581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000000"/>
                </a:solidFill>
                <a:latin typeface="Times New Roman" panose="02020603050405020304" pitchFamily="18" charset="0"/>
              </a:rPr>
              <a:t>Expanded confluent primary chondrocytes </a:t>
            </a:r>
            <a:endParaRPr lang="en-US" altLang="en-US" sz="1400" b="1"/>
          </a:p>
        </p:txBody>
      </p:sp>
      <p:sp>
        <p:nvSpPr>
          <p:cNvPr id="11297" name="Rectangle 36"/>
          <p:cNvSpPr>
            <a:spLocks noChangeArrowheads="1"/>
          </p:cNvSpPr>
          <p:nvPr/>
        </p:nvSpPr>
        <p:spPr bwMode="auto">
          <a:xfrm>
            <a:off x="6483350" y="968375"/>
            <a:ext cx="182245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solidFill>
                  <a:srgbClr val="000000"/>
                </a:solidFill>
                <a:latin typeface="Times New Roman" panose="02020603050405020304" pitchFamily="18" charset="0"/>
              </a:rPr>
              <a:t>in completed  medium</a:t>
            </a:r>
            <a:endParaRPr lang="en-US" altLang="en-US" sz="1400" b="1"/>
          </a:p>
        </p:txBody>
      </p:sp>
      <p:sp>
        <p:nvSpPr>
          <p:cNvPr id="11298" name="Freeform 37"/>
          <p:cNvSpPr>
            <a:spLocks/>
          </p:cNvSpPr>
          <p:nvPr/>
        </p:nvSpPr>
        <p:spPr bwMode="auto">
          <a:xfrm>
            <a:off x="4635501" y="1728788"/>
            <a:ext cx="1165225" cy="74612"/>
          </a:xfrm>
          <a:custGeom>
            <a:avLst/>
            <a:gdLst>
              <a:gd name="T0" fmla="*/ 0 w 734"/>
              <a:gd name="T1" fmla="*/ 2147483647 h 47"/>
              <a:gd name="T2" fmla="*/ 2147483647 w 734"/>
              <a:gd name="T3" fmla="*/ 2147483647 h 47"/>
              <a:gd name="T4" fmla="*/ 2147483647 w 734"/>
              <a:gd name="T5" fmla="*/ 0 h 47"/>
              <a:gd name="T6" fmla="*/ 2147483647 w 734"/>
              <a:gd name="T7" fmla="*/ 2147483647 h 47"/>
              <a:gd name="T8" fmla="*/ 2147483647 w 734"/>
              <a:gd name="T9" fmla="*/ 2147483647 h 47"/>
              <a:gd name="T10" fmla="*/ 2147483647 w 734"/>
              <a:gd name="T11" fmla="*/ 2147483647 h 47"/>
              <a:gd name="T12" fmla="*/ 0 w 734"/>
              <a:gd name="T13" fmla="*/ 2147483647 h 47"/>
              <a:gd name="T14" fmla="*/ 0 w 734"/>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734"/>
              <a:gd name="T25" fmla="*/ 0 h 47"/>
              <a:gd name="T26" fmla="*/ 734 w 73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4" h="47">
                <a:moveTo>
                  <a:pt x="0" y="12"/>
                </a:moveTo>
                <a:lnTo>
                  <a:pt x="708" y="12"/>
                </a:lnTo>
                <a:lnTo>
                  <a:pt x="708" y="0"/>
                </a:lnTo>
                <a:lnTo>
                  <a:pt x="734" y="23"/>
                </a:lnTo>
                <a:lnTo>
                  <a:pt x="708" y="47"/>
                </a:lnTo>
                <a:lnTo>
                  <a:pt x="708" y="35"/>
                </a:lnTo>
                <a:lnTo>
                  <a:pt x="0" y="35"/>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299" name="Freeform 38"/>
          <p:cNvSpPr>
            <a:spLocks noEditPoints="1"/>
          </p:cNvSpPr>
          <p:nvPr/>
        </p:nvSpPr>
        <p:spPr bwMode="auto">
          <a:xfrm>
            <a:off x="4587876" y="1628775"/>
            <a:ext cx="1279525" cy="274638"/>
          </a:xfrm>
          <a:custGeom>
            <a:avLst/>
            <a:gdLst>
              <a:gd name="T0" fmla="*/ 0 w 806"/>
              <a:gd name="T1" fmla="*/ 2147483647 h 173"/>
              <a:gd name="T2" fmla="*/ 2147483647 w 806"/>
              <a:gd name="T3" fmla="*/ 2147483647 h 173"/>
              <a:gd name="T4" fmla="*/ 2147483647 w 806"/>
              <a:gd name="T5" fmla="*/ 2147483647 h 173"/>
              <a:gd name="T6" fmla="*/ 2147483647 w 806"/>
              <a:gd name="T7" fmla="*/ 0 h 173"/>
              <a:gd name="T8" fmla="*/ 2147483647 w 806"/>
              <a:gd name="T9" fmla="*/ 2147483647 h 173"/>
              <a:gd name="T10" fmla="*/ 2147483647 w 806"/>
              <a:gd name="T11" fmla="*/ 2147483647 h 173"/>
              <a:gd name="T12" fmla="*/ 2147483647 w 806"/>
              <a:gd name="T13" fmla="*/ 2147483647 h 173"/>
              <a:gd name="T14" fmla="*/ 2147483647 w 806"/>
              <a:gd name="T15" fmla="*/ 2147483647 h 173"/>
              <a:gd name="T16" fmla="*/ 0 w 806"/>
              <a:gd name="T17" fmla="*/ 2147483647 h 173"/>
              <a:gd name="T18" fmla="*/ 0 w 806"/>
              <a:gd name="T19" fmla="*/ 2147483647 h 173"/>
              <a:gd name="T20" fmla="*/ 2147483647 w 806"/>
              <a:gd name="T21" fmla="*/ 2147483647 h 173"/>
              <a:gd name="T22" fmla="*/ 2147483647 w 806"/>
              <a:gd name="T23" fmla="*/ 2147483647 h 173"/>
              <a:gd name="T24" fmla="*/ 2147483647 w 806"/>
              <a:gd name="T25" fmla="*/ 2147483647 h 173"/>
              <a:gd name="T26" fmla="*/ 2147483647 w 806"/>
              <a:gd name="T27" fmla="*/ 2147483647 h 173"/>
              <a:gd name="T28" fmla="*/ 2147483647 w 806"/>
              <a:gd name="T29" fmla="*/ 2147483647 h 173"/>
              <a:gd name="T30" fmla="*/ 2147483647 w 806"/>
              <a:gd name="T31" fmla="*/ 2147483647 h 173"/>
              <a:gd name="T32" fmla="*/ 2147483647 w 806"/>
              <a:gd name="T33" fmla="*/ 2147483647 h 173"/>
              <a:gd name="T34" fmla="*/ 2147483647 w 806"/>
              <a:gd name="T35" fmla="*/ 2147483647 h 173"/>
              <a:gd name="T36" fmla="*/ 2147483647 w 806"/>
              <a:gd name="T37" fmla="*/ 2147483647 h 173"/>
              <a:gd name="T38" fmla="*/ 2147483647 w 806"/>
              <a:gd name="T39" fmla="*/ 2147483647 h 173"/>
              <a:gd name="T40" fmla="*/ 2147483647 w 806"/>
              <a:gd name="T41" fmla="*/ 2147483647 h 173"/>
              <a:gd name="T42" fmla="*/ 2147483647 w 806"/>
              <a:gd name="T43" fmla="*/ 2147483647 h 173"/>
              <a:gd name="T44" fmla="*/ 2147483647 w 806"/>
              <a:gd name="T45" fmla="*/ 2147483647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6"/>
              <a:gd name="T70" fmla="*/ 0 h 173"/>
              <a:gd name="T71" fmla="*/ 806 w 806"/>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6" h="173">
                <a:moveTo>
                  <a:pt x="0" y="49"/>
                </a:moveTo>
                <a:lnTo>
                  <a:pt x="738" y="49"/>
                </a:lnTo>
                <a:lnTo>
                  <a:pt x="708" y="75"/>
                </a:lnTo>
                <a:lnTo>
                  <a:pt x="708" y="0"/>
                </a:lnTo>
                <a:lnTo>
                  <a:pt x="806" y="86"/>
                </a:lnTo>
                <a:lnTo>
                  <a:pt x="708" y="173"/>
                </a:lnTo>
                <a:lnTo>
                  <a:pt x="708" y="98"/>
                </a:lnTo>
                <a:lnTo>
                  <a:pt x="738" y="124"/>
                </a:lnTo>
                <a:lnTo>
                  <a:pt x="0" y="124"/>
                </a:lnTo>
                <a:lnTo>
                  <a:pt x="0" y="49"/>
                </a:lnTo>
                <a:close/>
                <a:moveTo>
                  <a:pt x="59" y="98"/>
                </a:moveTo>
                <a:lnTo>
                  <a:pt x="30" y="72"/>
                </a:lnTo>
                <a:lnTo>
                  <a:pt x="767" y="72"/>
                </a:lnTo>
                <a:lnTo>
                  <a:pt x="767" y="110"/>
                </a:lnTo>
                <a:lnTo>
                  <a:pt x="717" y="92"/>
                </a:lnTo>
                <a:lnTo>
                  <a:pt x="743" y="68"/>
                </a:lnTo>
                <a:lnTo>
                  <a:pt x="743" y="105"/>
                </a:lnTo>
                <a:lnTo>
                  <a:pt x="717" y="82"/>
                </a:lnTo>
                <a:lnTo>
                  <a:pt x="767" y="63"/>
                </a:lnTo>
                <a:lnTo>
                  <a:pt x="767" y="101"/>
                </a:lnTo>
                <a:lnTo>
                  <a:pt x="30" y="101"/>
                </a:lnTo>
                <a:lnTo>
                  <a:pt x="59" y="75"/>
                </a:lnTo>
                <a:lnTo>
                  <a:pt x="59" y="98"/>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00" name="Rectangle 39"/>
          <p:cNvSpPr>
            <a:spLocks noChangeArrowheads="1"/>
          </p:cNvSpPr>
          <p:nvPr/>
        </p:nvSpPr>
        <p:spPr bwMode="auto">
          <a:xfrm>
            <a:off x="8482014" y="3244850"/>
            <a:ext cx="415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Tissue</a:t>
            </a:r>
            <a:endParaRPr lang="en-US" altLang="en-US" sz="1200" b="1"/>
          </a:p>
        </p:txBody>
      </p:sp>
      <p:sp>
        <p:nvSpPr>
          <p:cNvPr id="11301" name="Rectangle 40"/>
          <p:cNvSpPr>
            <a:spLocks noChangeArrowheads="1"/>
          </p:cNvSpPr>
          <p:nvPr/>
        </p:nvSpPr>
        <p:spPr bwMode="auto">
          <a:xfrm>
            <a:off x="8929688" y="3244850"/>
            <a:ext cx="4683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culture</a:t>
            </a:r>
            <a:endParaRPr lang="en-US" altLang="en-US" sz="1200" b="1"/>
          </a:p>
        </p:txBody>
      </p:sp>
      <p:sp>
        <p:nvSpPr>
          <p:cNvPr id="11302" name="Rectangle 41"/>
          <p:cNvSpPr>
            <a:spLocks noChangeArrowheads="1"/>
          </p:cNvSpPr>
          <p:nvPr/>
        </p:nvSpPr>
        <p:spPr bwMode="auto">
          <a:xfrm>
            <a:off x="9407526" y="3244850"/>
            <a:ext cx="4365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inserts</a:t>
            </a:r>
            <a:endParaRPr lang="en-US" altLang="en-US" sz="1200" b="1"/>
          </a:p>
        </p:txBody>
      </p:sp>
      <p:sp>
        <p:nvSpPr>
          <p:cNvPr id="11303" name="Rectangle 42"/>
          <p:cNvSpPr>
            <a:spLocks noChangeArrowheads="1"/>
          </p:cNvSpPr>
          <p:nvPr/>
        </p:nvSpPr>
        <p:spPr bwMode="auto">
          <a:xfrm>
            <a:off x="9866313" y="3244850"/>
            <a:ext cx="2905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with</a:t>
            </a:r>
            <a:endParaRPr lang="en-US" altLang="en-US" sz="1200" b="1"/>
          </a:p>
        </p:txBody>
      </p:sp>
      <p:sp>
        <p:nvSpPr>
          <p:cNvPr id="11304" name="Rectangle 43"/>
          <p:cNvSpPr>
            <a:spLocks noChangeArrowheads="1"/>
          </p:cNvSpPr>
          <p:nvPr/>
        </p:nvSpPr>
        <p:spPr bwMode="auto">
          <a:xfrm>
            <a:off x="8482013" y="3392488"/>
            <a:ext cx="709612"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membrane</a:t>
            </a:r>
            <a:endParaRPr lang="en-US" altLang="en-US" sz="1200" b="1"/>
          </a:p>
        </p:txBody>
      </p:sp>
      <p:sp>
        <p:nvSpPr>
          <p:cNvPr id="11305" name="Freeform 44"/>
          <p:cNvSpPr>
            <a:spLocks/>
          </p:cNvSpPr>
          <p:nvPr/>
        </p:nvSpPr>
        <p:spPr bwMode="auto">
          <a:xfrm>
            <a:off x="7050088" y="2209801"/>
            <a:ext cx="50800" cy="481013"/>
          </a:xfrm>
          <a:custGeom>
            <a:avLst/>
            <a:gdLst>
              <a:gd name="T0" fmla="*/ 2147483647 w 32"/>
              <a:gd name="T1" fmla="*/ 0 h 303"/>
              <a:gd name="T2" fmla="*/ 2147483647 w 32"/>
              <a:gd name="T3" fmla="*/ 2147483647 h 303"/>
              <a:gd name="T4" fmla="*/ 2147483647 w 32"/>
              <a:gd name="T5" fmla="*/ 2147483647 h 303"/>
              <a:gd name="T6" fmla="*/ 2147483647 w 32"/>
              <a:gd name="T7" fmla="*/ 2147483647 h 303"/>
              <a:gd name="T8" fmla="*/ 0 w 32"/>
              <a:gd name="T9" fmla="*/ 2147483647 h 303"/>
              <a:gd name="T10" fmla="*/ 2147483647 w 32"/>
              <a:gd name="T11" fmla="*/ 2147483647 h 303"/>
              <a:gd name="T12" fmla="*/ 2147483647 w 32"/>
              <a:gd name="T13" fmla="*/ 0 h 303"/>
              <a:gd name="T14" fmla="*/ 2147483647 w 32"/>
              <a:gd name="T15" fmla="*/ 0 h 30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303"/>
              <a:gd name="T26" fmla="*/ 32 w 32"/>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303">
                <a:moveTo>
                  <a:pt x="24" y="0"/>
                </a:moveTo>
                <a:lnTo>
                  <a:pt x="24" y="289"/>
                </a:lnTo>
                <a:lnTo>
                  <a:pt x="32" y="289"/>
                </a:lnTo>
                <a:lnTo>
                  <a:pt x="16" y="303"/>
                </a:lnTo>
                <a:lnTo>
                  <a:pt x="0" y="289"/>
                </a:lnTo>
                <a:lnTo>
                  <a:pt x="8" y="289"/>
                </a:lnTo>
                <a:lnTo>
                  <a:pt x="8"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06" name="Freeform 45"/>
          <p:cNvSpPr>
            <a:spLocks noEditPoints="1"/>
          </p:cNvSpPr>
          <p:nvPr/>
        </p:nvSpPr>
        <p:spPr bwMode="auto">
          <a:xfrm>
            <a:off x="6937376" y="2168526"/>
            <a:ext cx="277813" cy="582613"/>
          </a:xfrm>
          <a:custGeom>
            <a:avLst/>
            <a:gdLst>
              <a:gd name="T0" fmla="*/ 2147483647 w 175"/>
              <a:gd name="T1" fmla="*/ 0 h 367"/>
              <a:gd name="T2" fmla="*/ 2147483647 w 175"/>
              <a:gd name="T3" fmla="*/ 2147483647 h 367"/>
              <a:gd name="T4" fmla="*/ 2147483647 w 175"/>
              <a:gd name="T5" fmla="*/ 2147483647 h 367"/>
              <a:gd name="T6" fmla="*/ 2147483647 w 175"/>
              <a:gd name="T7" fmla="*/ 2147483647 h 367"/>
              <a:gd name="T8" fmla="*/ 2147483647 w 175"/>
              <a:gd name="T9" fmla="*/ 2147483647 h 367"/>
              <a:gd name="T10" fmla="*/ 0 w 175"/>
              <a:gd name="T11" fmla="*/ 2147483647 h 367"/>
              <a:gd name="T12" fmla="*/ 2147483647 w 175"/>
              <a:gd name="T13" fmla="*/ 2147483647 h 367"/>
              <a:gd name="T14" fmla="*/ 2147483647 w 175"/>
              <a:gd name="T15" fmla="*/ 2147483647 h 367"/>
              <a:gd name="T16" fmla="*/ 2147483647 w 175"/>
              <a:gd name="T17" fmla="*/ 0 h 367"/>
              <a:gd name="T18" fmla="*/ 2147483647 w 175"/>
              <a:gd name="T19" fmla="*/ 0 h 367"/>
              <a:gd name="T20" fmla="*/ 2147483647 w 175"/>
              <a:gd name="T21" fmla="*/ 2147483647 h 367"/>
              <a:gd name="T22" fmla="*/ 2147483647 w 175"/>
              <a:gd name="T23" fmla="*/ 2147483647 h 367"/>
              <a:gd name="T24" fmla="*/ 2147483647 w 175"/>
              <a:gd name="T25" fmla="*/ 2147483647 h 367"/>
              <a:gd name="T26" fmla="*/ 2147483647 w 175"/>
              <a:gd name="T27" fmla="*/ 2147483647 h 367"/>
              <a:gd name="T28" fmla="*/ 2147483647 w 175"/>
              <a:gd name="T29" fmla="*/ 2147483647 h 367"/>
              <a:gd name="T30" fmla="*/ 2147483647 w 175"/>
              <a:gd name="T31" fmla="*/ 2147483647 h 367"/>
              <a:gd name="T32" fmla="*/ 2147483647 w 175"/>
              <a:gd name="T33" fmla="*/ 2147483647 h 367"/>
              <a:gd name="T34" fmla="*/ 2147483647 w 175"/>
              <a:gd name="T35" fmla="*/ 2147483647 h 367"/>
              <a:gd name="T36" fmla="*/ 2147483647 w 175"/>
              <a:gd name="T37" fmla="*/ 2147483647 h 367"/>
              <a:gd name="T38" fmla="*/ 2147483647 w 175"/>
              <a:gd name="T39" fmla="*/ 2147483647 h 367"/>
              <a:gd name="T40" fmla="*/ 2147483647 w 175"/>
              <a:gd name="T41" fmla="*/ 2147483647 h 367"/>
              <a:gd name="T42" fmla="*/ 2147483647 w 175"/>
              <a:gd name="T43" fmla="*/ 2147483647 h 367"/>
              <a:gd name="T44" fmla="*/ 2147483647 w 175"/>
              <a:gd name="T45" fmla="*/ 2147483647 h 3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
              <a:gd name="T70" fmla="*/ 0 h 367"/>
              <a:gd name="T71" fmla="*/ 175 w 175"/>
              <a:gd name="T72" fmla="*/ 367 h 3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 h="367">
                <a:moveTo>
                  <a:pt x="125" y="0"/>
                </a:moveTo>
                <a:lnTo>
                  <a:pt x="125" y="315"/>
                </a:lnTo>
                <a:lnTo>
                  <a:pt x="95" y="289"/>
                </a:lnTo>
                <a:lnTo>
                  <a:pt x="175" y="289"/>
                </a:lnTo>
                <a:lnTo>
                  <a:pt x="87" y="367"/>
                </a:lnTo>
                <a:lnTo>
                  <a:pt x="0" y="289"/>
                </a:lnTo>
                <a:lnTo>
                  <a:pt x="79" y="289"/>
                </a:lnTo>
                <a:lnTo>
                  <a:pt x="49" y="315"/>
                </a:lnTo>
                <a:lnTo>
                  <a:pt x="49" y="0"/>
                </a:lnTo>
                <a:lnTo>
                  <a:pt x="125" y="0"/>
                </a:lnTo>
                <a:close/>
                <a:moveTo>
                  <a:pt x="79" y="53"/>
                </a:moveTo>
                <a:lnTo>
                  <a:pt x="108" y="26"/>
                </a:lnTo>
                <a:lnTo>
                  <a:pt x="108" y="341"/>
                </a:lnTo>
                <a:lnTo>
                  <a:pt x="71" y="341"/>
                </a:lnTo>
                <a:lnTo>
                  <a:pt x="92" y="297"/>
                </a:lnTo>
                <a:lnTo>
                  <a:pt x="108" y="311"/>
                </a:lnTo>
                <a:lnTo>
                  <a:pt x="67" y="311"/>
                </a:lnTo>
                <a:lnTo>
                  <a:pt x="83" y="297"/>
                </a:lnTo>
                <a:lnTo>
                  <a:pt x="103" y="341"/>
                </a:lnTo>
                <a:lnTo>
                  <a:pt x="66" y="341"/>
                </a:lnTo>
                <a:lnTo>
                  <a:pt x="66" y="26"/>
                </a:lnTo>
                <a:lnTo>
                  <a:pt x="95" y="53"/>
                </a:lnTo>
                <a:lnTo>
                  <a:pt x="79" y="5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07" name="Freeform 46"/>
          <p:cNvSpPr>
            <a:spLocks/>
          </p:cNvSpPr>
          <p:nvPr/>
        </p:nvSpPr>
        <p:spPr bwMode="auto">
          <a:xfrm>
            <a:off x="7050088" y="4432301"/>
            <a:ext cx="50800" cy="481013"/>
          </a:xfrm>
          <a:custGeom>
            <a:avLst/>
            <a:gdLst>
              <a:gd name="T0" fmla="*/ 2147483647 w 32"/>
              <a:gd name="T1" fmla="*/ 0 h 303"/>
              <a:gd name="T2" fmla="*/ 2147483647 w 32"/>
              <a:gd name="T3" fmla="*/ 2147483647 h 303"/>
              <a:gd name="T4" fmla="*/ 2147483647 w 32"/>
              <a:gd name="T5" fmla="*/ 2147483647 h 303"/>
              <a:gd name="T6" fmla="*/ 2147483647 w 32"/>
              <a:gd name="T7" fmla="*/ 2147483647 h 303"/>
              <a:gd name="T8" fmla="*/ 0 w 32"/>
              <a:gd name="T9" fmla="*/ 2147483647 h 303"/>
              <a:gd name="T10" fmla="*/ 2147483647 w 32"/>
              <a:gd name="T11" fmla="*/ 2147483647 h 303"/>
              <a:gd name="T12" fmla="*/ 2147483647 w 32"/>
              <a:gd name="T13" fmla="*/ 0 h 303"/>
              <a:gd name="T14" fmla="*/ 2147483647 w 32"/>
              <a:gd name="T15" fmla="*/ 0 h 30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303"/>
              <a:gd name="T26" fmla="*/ 32 w 32"/>
              <a:gd name="T27" fmla="*/ 303 h 3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303">
                <a:moveTo>
                  <a:pt x="24" y="0"/>
                </a:moveTo>
                <a:lnTo>
                  <a:pt x="24" y="288"/>
                </a:lnTo>
                <a:lnTo>
                  <a:pt x="32" y="288"/>
                </a:lnTo>
                <a:lnTo>
                  <a:pt x="16" y="303"/>
                </a:lnTo>
                <a:lnTo>
                  <a:pt x="0" y="288"/>
                </a:lnTo>
                <a:lnTo>
                  <a:pt x="8" y="288"/>
                </a:lnTo>
                <a:lnTo>
                  <a:pt x="8"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08" name="Freeform 47"/>
          <p:cNvSpPr>
            <a:spLocks noEditPoints="1"/>
          </p:cNvSpPr>
          <p:nvPr/>
        </p:nvSpPr>
        <p:spPr bwMode="auto">
          <a:xfrm>
            <a:off x="6937376" y="4389438"/>
            <a:ext cx="277813" cy="582612"/>
          </a:xfrm>
          <a:custGeom>
            <a:avLst/>
            <a:gdLst>
              <a:gd name="T0" fmla="*/ 2147483647 w 175"/>
              <a:gd name="T1" fmla="*/ 0 h 367"/>
              <a:gd name="T2" fmla="*/ 2147483647 w 175"/>
              <a:gd name="T3" fmla="*/ 2147483647 h 367"/>
              <a:gd name="T4" fmla="*/ 2147483647 w 175"/>
              <a:gd name="T5" fmla="*/ 2147483647 h 367"/>
              <a:gd name="T6" fmla="*/ 2147483647 w 175"/>
              <a:gd name="T7" fmla="*/ 2147483647 h 367"/>
              <a:gd name="T8" fmla="*/ 2147483647 w 175"/>
              <a:gd name="T9" fmla="*/ 2147483647 h 367"/>
              <a:gd name="T10" fmla="*/ 0 w 175"/>
              <a:gd name="T11" fmla="*/ 2147483647 h 367"/>
              <a:gd name="T12" fmla="*/ 2147483647 w 175"/>
              <a:gd name="T13" fmla="*/ 2147483647 h 367"/>
              <a:gd name="T14" fmla="*/ 2147483647 w 175"/>
              <a:gd name="T15" fmla="*/ 2147483647 h 367"/>
              <a:gd name="T16" fmla="*/ 2147483647 w 175"/>
              <a:gd name="T17" fmla="*/ 0 h 367"/>
              <a:gd name="T18" fmla="*/ 2147483647 w 175"/>
              <a:gd name="T19" fmla="*/ 0 h 367"/>
              <a:gd name="T20" fmla="*/ 2147483647 w 175"/>
              <a:gd name="T21" fmla="*/ 2147483647 h 367"/>
              <a:gd name="T22" fmla="*/ 2147483647 w 175"/>
              <a:gd name="T23" fmla="*/ 2147483647 h 367"/>
              <a:gd name="T24" fmla="*/ 2147483647 w 175"/>
              <a:gd name="T25" fmla="*/ 2147483647 h 367"/>
              <a:gd name="T26" fmla="*/ 2147483647 w 175"/>
              <a:gd name="T27" fmla="*/ 2147483647 h 367"/>
              <a:gd name="T28" fmla="*/ 2147483647 w 175"/>
              <a:gd name="T29" fmla="*/ 2147483647 h 367"/>
              <a:gd name="T30" fmla="*/ 2147483647 w 175"/>
              <a:gd name="T31" fmla="*/ 2147483647 h 367"/>
              <a:gd name="T32" fmla="*/ 2147483647 w 175"/>
              <a:gd name="T33" fmla="*/ 2147483647 h 367"/>
              <a:gd name="T34" fmla="*/ 2147483647 w 175"/>
              <a:gd name="T35" fmla="*/ 2147483647 h 367"/>
              <a:gd name="T36" fmla="*/ 2147483647 w 175"/>
              <a:gd name="T37" fmla="*/ 2147483647 h 367"/>
              <a:gd name="T38" fmla="*/ 2147483647 w 175"/>
              <a:gd name="T39" fmla="*/ 2147483647 h 367"/>
              <a:gd name="T40" fmla="*/ 2147483647 w 175"/>
              <a:gd name="T41" fmla="*/ 2147483647 h 367"/>
              <a:gd name="T42" fmla="*/ 2147483647 w 175"/>
              <a:gd name="T43" fmla="*/ 2147483647 h 367"/>
              <a:gd name="T44" fmla="*/ 2147483647 w 175"/>
              <a:gd name="T45" fmla="*/ 2147483647 h 36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5"/>
              <a:gd name="T70" fmla="*/ 0 h 367"/>
              <a:gd name="T71" fmla="*/ 175 w 175"/>
              <a:gd name="T72" fmla="*/ 367 h 36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5" h="367">
                <a:moveTo>
                  <a:pt x="125" y="0"/>
                </a:moveTo>
                <a:lnTo>
                  <a:pt x="125" y="315"/>
                </a:lnTo>
                <a:lnTo>
                  <a:pt x="95" y="289"/>
                </a:lnTo>
                <a:lnTo>
                  <a:pt x="175" y="289"/>
                </a:lnTo>
                <a:lnTo>
                  <a:pt x="87" y="367"/>
                </a:lnTo>
                <a:lnTo>
                  <a:pt x="0" y="289"/>
                </a:lnTo>
                <a:lnTo>
                  <a:pt x="79" y="289"/>
                </a:lnTo>
                <a:lnTo>
                  <a:pt x="49" y="315"/>
                </a:lnTo>
                <a:lnTo>
                  <a:pt x="49" y="0"/>
                </a:lnTo>
                <a:lnTo>
                  <a:pt x="125" y="0"/>
                </a:lnTo>
                <a:close/>
                <a:moveTo>
                  <a:pt x="79" y="53"/>
                </a:moveTo>
                <a:lnTo>
                  <a:pt x="108" y="27"/>
                </a:lnTo>
                <a:lnTo>
                  <a:pt x="108" y="341"/>
                </a:lnTo>
                <a:lnTo>
                  <a:pt x="71" y="341"/>
                </a:lnTo>
                <a:lnTo>
                  <a:pt x="92" y="297"/>
                </a:lnTo>
                <a:lnTo>
                  <a:pt x="108" y="311"/>
                </a:lnTo>
                <a:lnTo>
                  <a:pt x="67" y="311"/>
                </a:lnTo>
                <a:lnTo>
                  <a:pt x="83" y="297"/>
                </a:lnTo>
                <a:lnTo>
                  <a:pt x="103" y="341"/>
                </a:lnTo>
                <a:lnTo>
                  <a:pt x="66" y="341"/>
                </a:lnTo>
                <a:lnTo>
                  <a:pt x="66" y="27"/>
                </a:lnTo>
                <a:lnTo>
                  <a:pt x="95" y="53"/>
                </a:lnTo>
                <a:lnTo>
                  <a:pt x="79" y="53"/>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09" name="Freeform 48"/>
          <p:cNvSpPr>
            <a:spLocks noEditPoints="1"/>
          </p:cNvSpPr>
          <p:nvPr/>
        </p:nvSpPr>
        <p:spPr bwMode="auto">
          <a:xfrm>
            <a:off x="6700838" y="5046663"/>
            <a:ext cx="781050" cy="176212"/>
          </a:xfrm>
          <a:custGeom>
            <a:avLst/>
            <a:gdLst>
              <a:gd name="T0" fmla="*/ 0 w 1201"/>
              <a:gd name="T1" fmla="*/ 0 h 304"/>
              <a:gd name="T2" fmla="*/ 0 w 1201"/>
              <a:gd name="T3" fmla="*/ 0 h 304"/>
              <a:gd name="T4" fmla="*/ 0 w 1201"/>
              <a:gd name="T5" fmla="*/ 0 h 304"/>
              <a:gd name="T6" fmla="*/ 0 w 1201"/>
              <a:gd name="T7" fmla="*/ 0 h 304"/>
              <a:gd name="T8" fmla="*/ 0 w 1201"/>
              <a:gd name="T9" fmla="*/ 0 h 304"/>
              <a:gd name="T10" fmla="*/ 0 w 1201"/>
              <a:gd name="T11" fmla="*/ 0 h 304"/>
              <a:gd name="T12" fmla="*/ 0 w 1201"/>
              <a:gd name="T13" fmla="*/ 0 h 304"/>
              <a:gd name="T14" fmla="*/ 0 w 1201"/>
              <a:gd name="T15" fmla="*/ 0 h 304"/>
              <a:gd name="T16" fmla="*/ 0 w 1201"/>
              <a:gd name="T17" fmla="*/ 0 h 304"/>
              <a:gd name="T18" fmla="*/ 0 w 1201"/>
              <a:gd name="T19" fmla="*/ 0 h 304"/>
              <a:gd name="T20" fmla="*/ 0 w 1201"/>
              <a:gd name="T21" fmla="*/ 0 h 304"/>
              <a:gd name="T22" fmla="*/ 0 w 1201"/>
              <a:gd name="T23" fmla="*/ 0 h 304"/>
              <a:gd name="T24" fmla="*/ 0 w 1201"/>
              <a:gd name="T25" fmla="*/ 0 h 304"/>
              <a:gd name="T26" fmla="*/ 0 w 1201"/>
              <a:gd name="T27" fmla="*/ 0 h 304"/>
              <a:gd name="T28" fmla="*/ 0 w 1201"/>
              <a:gd name="T29" fmla="*/ 0 h 304"/>
              <a:gd name="T30" fmla="*/ 0 w 1201"/>
              <a:gd name="T31" fmla="*/ 0 h 304"/>
              <a:gd name="T32" fmla="*/ 0 w 1201"/>
              <a:gd name="T33" fmla="*/ 0 h 304"/>
              <a:gd name="T34" fmla="*/ 0 w 1201"/>
              <a:gd name="T35" fmla="*/ 0 h 304"/>
              <a:gd name="T36" fmla="*/ 0 w 1201"/>
              <a:gd name="T37" fmla="*/ 0 h 304"/>
              <a:gd name="T38" fmla="*/ 0 w 1201"/>
              <a:gd name="T39" fmla="*/ 0 h 304"/>
              <a:gd name="T40" fmla="*/ 0 w 1201"/>
              <a:gd name="T41" fmla="*/ 0 h 304"/>
              <a:gd name="T42" fmla="*/ 0 w 1201"/>
              <a:gd name="T43" fmla="*/ 0 h 304"/>
              <a:gd name="T44" fmla="*/ 0 w 1201"/>
              <a:gd name="T45" fmla="*/ 0 h 304"/>
              <a:gd name="T46" fmla="*/ 0 w 1201"/>
              <a:gd name="T47" fmla="*/ 0 h 304"/>
              <a:gd name="T48" fmla="*/ 0 w 1201"/>
              <a:gd name="T49" fmla="*/ 0 h 304"/>
              <a:gd name="T50" fmla="*/ 0 w 1201"/>
              <a:gd name="T51" fmla="*/ 0 h 304"/>
              <a:gd name="T52" fmla="*/ 0 w 1201"/>
              <a:gd name="T53" fmla="*/ 0 h 304"/>
              <a:gd name="T54" fmla="*/ 0 w 1201"/>
              <a:gd name="T55" fmla="*/ 0 h 304"/>
              <a:gd name="T56" fmla="*/ 0 w 1201"/>
              <a:gd name="T57" fmla="*/ 0 h 304"/>
              <a:gd name="T58" fmla="*/ 0 w 1201"/>
              <a:gd name="T59" fmla="*/ 0 h 304"/>
              <a:gd name="T60" fmla="*/ 0 w 1201"/>
              <a:gd name="T61" fmla="*/ 0 h 304"/>
              <a:gd name="T62" fmla="*/ 0 w 1201"/>
              <a:gd name="T63" fmla="*/ 0 h 304"/>
              <a:gd name="T64" fmla="*/ 0 w 1201"/>
              <a:gd name="T65" fmla="*/ 0 h 304"/>
              <a:gd name="T66" fmla="*/ 0 w 1201"/>
              <a:gd name="T67" fmla="*/ 0 h 304"/>
              <a:gd name="T68" fmla="*/ 0 w 1201"/>
              <a:gd name="T69" fmla="*/ 0 h 304"/>
              <a:gd name="T70" fmla="*/ 0 w 1201"/>
              <a:gd name="T71" fmla="*/ 0 h 304"/>
              <a:gd name="T72" fmla="*/ 0 w 1201"/>
              <a:gd name="T73" fmla="*/ 0 h 304"/>
              <a:gd name="T74" fmla="*/ 0 w 1201"/>
              <a:gd name="T75" fmla="*/ 0 h 304"/>
              <a:gd name="T76" fmla="*/ 0 w 1201"/>
              <a:gd name="T77" fmla="*/ 0 h 304"/>
              <a:gd name="T78" fmla="*/ 0 w 1201"/>
              <a:gd name="T79" fmla="*/ 0 h 304"/>
              <a:gd name="T80" fmla="*/ 0 w 1201"/>
              <a:gd name="T81" fmla="*/ 0 h 304"/>
              <a:gd name="T82" fmla="*/ 0 w 1201"/>
              <a:gd name="T83" fmla="*/ 0 h 304"/>
              <a:gd name="T84" fmla="*/ 0 w 1201"/>
              <a:gd name="T85" fmla="*/ 0 h 304"/>
              <a:gd name="T86" fmla="*/ 0 w 1201"/>
              <a:gd name="T87" fmla="*/ 0 h 304"/>
              <a:gd name="T88" fmla="*/ 0 w 1201"/>
              <a:gd name="T89" fmla="*/ 0 h 304"/>
              <a:gd name="T90" fmla="*/ 0 w 1201"/>
              <a:gd name="T91" fmla="*/ 0 h 304"/>
              <a:gd name="T92" fmla="*/ 0 w 1201"/>
              <a:gd name="T93" fmla="*/ 0 h 304"/>
              <a:gd name="T94" fmla="*/ 0 w 1201"/>
              <a:gd name="T95" fmla="*/ 0 h 304"/>
              <a:gd name="T96" fmla="*/ 0 w 1201"/>
              <a:gd name="T97" fmla="*/ 0 h 304"/>
              <a:gd name="T98" fmla="*/ 0 w 1201"/>
              <a:gd name="T99" fmla="*/ 0 h 304"/>
              <a:gd name="T100" fmla="*/ 0 w 1201"/>
              <a:gd name="T101" fmla="*/ 0 h 30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1"/>
              <a:gd name="T154" fmla="*/ 0 h 304"/>
              <a:gd name="T155" fmla="*/ 1201 w 1201"/>
              <a:gd name="T156" fmla="*/ 304 h 30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1" h="304">
                <a:moveTo>
                  <a:pt x="1" y="158"/>
                </a:moveTo>
                <a:cubicBezTo>
                  <a:pt x="0" y="154"/>
                  <a:pt x="0" y="151"/>
                  <a:pt x="1" y="147"/>
                </a:cubicBezTo>
                <a:lnTo>
                  <a:pt x="4" y="134"/>
                </a:lnTo>
                <a:cubicBezTo>
                  <a:pt x="5" y="131"/>
                  <a:pt x="6" y="128"/>
                  <a:pt x="8" y="126"/>
                </a:cubicBezTo>
                <a:lnTo>
                  <a:pt x="17" y="113"/>
                </a:lnTo>
                <a:cubicBezTo>
                  <a:pt x="18" y="111"/>
                  <a:pt x="20" y="109"/>
                  <a:pt x="22" y="107"/>
                </a:cubicBezTo>
                <a:lnTo>
                  <a:pt x="55" y="83"/>
                </a:lnTo>
                <a:cubicBezTo>
                  <a:pt x="57" y="82"/>
                  <a:pt x="59" y="81"/>
                  <a:pt x="61" y="80"/>
                </a:cubicBezTo>
                <a:lnTo>
                  <a:pt x="114" y="59"/>
                </a:lnTo>
                <a:lnTo>
                  <a:pt x="187" y="39"/>
                </a:lnTo>
                <a:lnTo>
                  <a:pt x="274" y="23"/>
                </a:lnTo>
                <a:lnTo>
                  <a:pt x="374" y="11"/>
                </a:lnTo>
                <a:lnTo>
                  <a:pt x="483" y="4"/>
                </a:lnTo>
                <a:lnTo>
                  <a:pt x="600" y="0"/>
                </a:lnTo>
                <a:lnTo>
                  <a:pt x="717" y="3"/>
                </a:lnTo>
                <a:lnTo>
                  <a:pt x="827" y="11"/>
                </a:lnTo>
                <a:lnTo>
                  <a:pt x="925" y="23"/>
                </a:lnTo>
                <a:lnTo>
                  <a:pt x="1013" y="39"/>
                </a:lnTo>
                <a:lnTo>
                  <a:pt x="1085" y="58"/>
                </a:lnTo>
                <a:lnTo>
                  <a:pt x="1140" y="80"/>
                </a:lnTo>
                <a:cubicBezTo>
                  <a:pt x="1142" y="81"/>
                  <a:pt x="1144" y="82"/>
                  <a:pt x="1146" y="83"/>
                </a:cubicBezTo>
                <a:lnTo>
                  <a:pt x="1179" y="107"/>
                </a:lnTo>
                <a:cubicBezTo>
                  <a:pt x="1181" y="109"/>
                  <a:pt x="1183" y="111"/>
                  <a:pt x="1184" y="113"/>
                </a:cubicBezTo>
                <a:lnTo>
                  <a:pt x="1193" y="126"/>
                </a:lnTo>
                <a:cubicBezTo>
                  <a:pt x="1195" y="128"/>
                  <a:pt x="1196" y="131"/>
                  <a:pt x="1197" y="134"/>
                </a:cubicBezTo>
                <a:lnTo>
                  <a:pt x="1200" y="147"/>
                </a:lnTo>
                <a:cubicBezTo>
                  <a:pt x="1201" y="151"/>
                  <a:pt x="1201" y="154"/>
                  <a:pt x="1200" y="158"/>
                </a:cubicBezTo>
                <a:lnTo>
                  <a:pt x="1197" y="171"/>
                </a:lnTo>
                <a:cubicBezTo>
                  <a:pt x="1196" y="174"/>
                  <a:pt x="1195" y="177"/>
                  <a:pt x="1193" y="179"/>
                </a:cubicBezTo>
                <a:lnTo>
                  <a:pt x="1184" y="192"/>
                </a:lnTo>
                <a:cubicBezTo>
                  <a:pt x="1183" y="194"/>
                  <a:pt x="1181" y="196"/>
                  <a:pt x="1179" y="198"/>
                </a:cubicBezTo>
                <a:lnTo>
                  <a:pt x="1146" y="222"/>
                </a:lnTo>
                <a:cubicBezTo>
                  <a:pt x="1144" y="223"/>
                  <a:pt x="1142" y="224"/>
                  <a:pt x="1141" y="225"/>
                </a:cubicBezTo>
                <a:lnTo>
                  <a:pt x="1088" y="247"/>
                </a:lnTo>
                <a:lnTo>
                  <a:pt x="1015" y="267"/>
                </a:lnTo>
                <a:lnTo>
                  <a:pt x="927" y="282"/>
                </a:lnTo>
                <a:lnTo>
                  <a:pt x="828" y="294"/>
                </a:lnTo>
                <a:lnTo>
                  <a:pt x="718" y="301"/>
                </a:lnTo>
                <a:lnTo>
                  <a:pt x="601" y="304"/>
                </a:lnTo>
                <a:lnTo>
                  <a:pt x="484" y="301"/>
                </a:lnTo>
                <a:lnTo>
                  <a:pt x="375" y="294"/>
                </a:lnTo>
                <a:lnTo>
                  <a:pt x="276" y="282"/>
                </a:lnTo>
                <a:lnTo>
                  <a:pt x="189" y="267"/>
                </a:lnTo>
                <a:lnTo>
                  <a:pt x="116" y="248"/>
                </a:lnTo>
                <a:lnTo>
                  <a:pt x="60" y="225"/>
                </a:lnTo>
                <a:cubicBezTo>
                  <a:pt x="59" y="224"/>
                  <a:pt x="57" y="223"/>
                  <a:pt x="55" y="222"/>
                </a:cubicBezTo>
                <a:lnTo>
                  <a:pt x="22" y="198"/>
                </a:lnTo>
                <a:cubicBezTo>
                  <a:pt x="20" y="196"/>
                  <a:pt x="18" y="194"/>
                  <a:pt x="17" y="192"/>
                </a:cubicBezTo>
                <a:lnTo>
                  <a:pt x="8" y="179"/>
                </a:lnTo>
                <a:cubicBezTo>
                  <a:pt x="6" y="177"/>
                  <a:pt x="5" y="174"/>
                  <a:pt x="4" y="171"/>
                </a:cubicBezTo>
                <a:lnTo>
                  <a:pt x="1" y="158"/>
                </a:lnTo>
                <a:close/>
                <a:moveTo>
                  <a:pt x="51" y="160"/>
                </a:moveTo>
                <a:lnTo>
                  <a:pt x="47" y="152"/>
                </a:lnTo>
                <a:lnTo>
                  <a:pt x="56" y="165"/>
                </a:lnTo>
                <a:lnTo>
                  <a:pt x="51" y="159"/>
                </a:lnTo>
                <a:lnTo>
                  <a:pt x="84" y="183"/>
                </a:lnTo>
                <a:lnTo>
                  <a:pt x="79" y="180"/>
                </a:lnTo>
                <a:lnTo>
                  <a:pt x="129" y="201"/>
                </a:lnTo>
                <a:lnTo>
                  <a:pt x="198" y="220"/>
                </a:lnTo>
                <a:lnTo>
                  <a:pt x="281" y="235"/>
                </a:lnTo>
                <a:lnTo>
                  <a:pt x="378" y="247"/>
                </a:lnTo>
                <a:lnTo>
                  <a:pt x="485" y="253"/>
                </a:lnTo>
                <a:lnTo>
                  <a:pt x="600" y="256"/>
                </a:lnTo>
                <a:lnTo>
                  <a:pt x="715" y="254"/>
                </a:lnTo>
                <a:lnTo>
                  <a:pt x="823" y="247"/>
                </a:lnTo>
                <a:lnTo>
                  <a:pt x="918" y="235"/>
                </a:lnTo>
                <a:lnTo>
                  <a:pt x="1002" y="220"/>
                </a:lnTo>
                <a:lnTo>
                  <a:pt x="1069" y="202"/>
                </a:lnTo>
                <a:lnTo>
                  <a:pt x="1122" y="180"/>
                </a:lnTo>
                <a:lnTo>
                  <a:pt x="1117" y="183"/>
                </a:lnTo>
                <a:lnTo>
                  <a:pt x="1150" y="159"/>
                </a:lnTo>
                <a:lnTo>
                  <a:pt x="1145" y="165"/>
                </a:lnTo>
                <a:lnTo>
                  <a:pt x="1154" y="152"/>
                </a:lnTo>
                <a:lnTo>
                  <a:pt x="1150" y="160"/>
                </a:lnTo>
                <a:lnTo>
                  <a:pt x="1153" y="147"/>
                </a:lnTo>
                <a:lnTo>
                  <a:pt x="1153" y="158"/>
                </a:lnTo>
                <a:lnTo>
                  <a:pt x="1150" y="145"/>
                </a:lnTo>
                <a:lnTo>
                  <a:pt x="1154" y="153"/>
                </a:lnTo>
                <a:lnTo>
                  <a:pt x="1145" y="140"/>
                </a:lnTo>
                <a:lnTo>
                  <a:pt x="1150" y="146"/>
                </a:lnTo>
                <a:lnTo>
                  <a:pt x="1117" y="122"/>
                </a:lnTo>
                <a:lnTo>
                  <a:pt x="1123" y="125"/>
                </a:lnTo>
                <a:lnTo>
                  <a:pt x="1072" y="105"/>
                </a:lnTo>
                <a:lnTo>
                  <a:pt x="1004" y="86"/>
                </a:lnTo>
                <a:lnTo>
                  <a:pt x="920" y="70"/>
                </a:lnTo>
                <a:lnTo>
                  <a:pt x="824" y="58"/>
                </a:lnTo>
                <a:lnTo>
                  <a:pt x="716" y="51"/>
                </a:lnTo>
                <a:lnTo>
                  <a:pt x="601" y="48"/>
                </a:lnTo>
                <a:lnTo>
                  <a:pt x="486" y="51"/>
                </a:lnTo>
                <a:lnTo>
                  <a:pt x="379" y="58"/>
                </a:lnTo>
                <a:lnTo>
                  <a:pt x="283" y="70"/>
                </a:lnTo>
                <a:lnTo>
                  <a:pt x="200" y="86"/>
                </a:lnTo>
                <a:lnTo>
                  <a:pt x="131" y="104"/>
                </a:lnTo>
                <a:lnTo>
                  <a:pt x="78" y="125"/>
                </a:lnTo>
                <a:lnTo>
                  <a:pt x="84" y="122"/>
                </a:lnTo>
                <a:lnTo>
                  <a:pt x="51" y="146"/>
                </a:lnTo>
                <a:lnTo>
                  <a:pt x="56" y="140"/>
                </a:lnTo>
                <a:lnTo>
                  <a:pt x="47" y="153"/>
                </a:lnTo>
                <a:lnTo>
                  <a:pt x="51" y="145"/>
                </a:lnTo>
                <a:lnTo>
                  <a:pt x="48" y="158"/>
                </a:lnTo>
                <a:lnTo>
                  <a:pt x="48" y="147"/>
                </a:lnTo>
                <a:lnTo>
                  <a:pt x="51" y="16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0" name="Freeform 49"/>
          <p:cNvSpPr>
            <a:spLocks noEditPoints="1"/>
          </p:cNvSpPr>
          <p:nvPr/>
        </p:nvSpPr>
        <p:spPr bwMode="auto">
          <a:xfrm>
            <a:off x="6700838" y="5565776"/>
            <a:ext cx="781050" cy="174625"/>
          </a:xfrm>
          <a:custGeom>
            <a:avLst/>
            <a:gdLst>
              <a:gd name="T0" fmla="*/ 0 w 1201"/>
              <a:gd name="T1" fmla="*/ 0 h 304"/>
              <a:gd name="T2" fmla="*/ 0 w 1201"/>
              <a:gd name="T3" fmla="*/ 0 h 304"/>
              <a:gd name="T4" fmla="*/ 0 w 1201"/>
              <a:gd name="T5" fmla="*/ 0 h 304"/>
              <a:gd name="T6" fmla="*/ 0 w 1201"/>
              <a:gd name="T7" fmla="*/ 0 h 304"/>
              <a:gd name="T8" fmla="*/ 0 w 1201"/>
              <a:gd name="T9" fmla="*/ 0 h 304"/>
              <a:gd name="T10" fmla="*/ 0 w 1201"/>
              <a:gd name="T11" fmla="*/ 0 h 304"/>
              <a:gd name="T12" fmla="*/ 0 w 1201"/>
              <a:gd name="T13" fmla="*/ 0 h 304"/>
              <a:gd name="T14" fmla="*/ 0 w 1201"/>
              <a:gd name="T15" fmla="*/ 0 h 304"/>
              <a:gd name="T16" fmla="*/ 0 w 1201"/>
              <a:gd name="T17" fmla="*/ 0 h 304"/>
              <a:gd name="T18" fmla="*/ 0 w 1201"/>
              <a:gd name="T19" fmla="*/ 0 h 304"/>
              <a:gd name="T20" fmla="*/ 0 w 1201"/>
              <a:gd name="T21" fmla="*/ 0 h 304"/>
              <a:gd name="T22" fmla="*/ 0 w 1201"/>
              <a:gd name="T23" fmla="*/ 0 h 304"/>
              <a:gd name="T24" fmla="*/ 0 w 1201"/>
              <a:gd name="T25" fmla="*/ 0 h 304"/>
              <a:gd name="T26" fmla="*/ 0 w 1201"/>
              <a:gd name="T27" fmla="*/ 0 h 304"/>
              <a:gd name="T28" fmla="*/ 0 w 1201"/>
              <a:gd name="T29" fmla="*/ 0 h 304"/>
              <a:gd name="T30" fmla="*/ 0 w 1201"/>
              <a:gd name="T31" fmla="*/ 0 h 304"/>
              <a:gd name="T32" fmla="*/ 0 w 1201"/>
              <a:gd name="T33" fmla="*/ 0 h 304"/>
              <a:gd name="T34" fmla="*/ 0 w 1201"/>
              <a:gd name="T35" fmla="*/ 0 h 304"/>
              <a:gd name="T36" fmla="*/ 0 w 1201"/>
              <a:gd name="T37" fmla="*/ 0 h 304"/>
              <a:gd name="T38" fmla="*/ 0 w 1201"/>
              <a:gd name="T39" fmla="*/ 0 h 304"/>
              <a:gd name="T40" fmla="*/ 0 w 1201"/>
              <a:gd name="T41" fmla="*/ 0 h 304"/>
              <a:gd name="T42" fmla="*/ 0 w 1201"/>
              <a:gd name="T43" fmla="*/ 0 h 304"/>
              <a:gd name="T44" fmla="*/ 0 w 1201"/>
              <a:gd name="T45" fmla="*/ 0 h 304"/>
              <a:gd name="T46" fmla="*/ 0 w 1201"/>
              <a:gd name="T47" fmla="*/ 0 h 304"/>
              <a:gd name="T48" fmla="*/ 0 w 1201"/>
              <a:gd name="T49" fmla="*/ 0 h 304"/>
              <a:gd name="T50" fmla="*/ 0 w 1201"/>
              <a:gd name="T51" fmla="*/ 0 h 304"/>
              <a:gd name="T52" fmla="*/ 0 w 1201"/>
              <a:gd name="T53" fmla="*/ 0 h 304"/>
              <a:gd name="T54" fmla="*/ 0 w 1201"/>
              <a:gd name="T55" fmla="*/ 0 h 304"/>
              <a:gd name="T56" fmla="*/ 0 w 1201"/>
              <a:gd name="T57" fmla="*/ 0 h 304"/>
              <a:gd name="T58" fmla="*/ 0 w 1201"/>
              <a:gd name="T59" fmla="*/ 0 h 304"/>
              <a:gd name="T60" fmla="*/ 0 w 1201"/>
              <a:gd name="T61" fmla="*/ 0 h 304"/>
              <a:gd name="T62" fmla="*/ 0 w 1201"/>
              <a:gd name="T63" fmla="*/ 0 h 304"/>
              <a:gd name="T64" fmla="*/ 0 w 1201"/>
              <a:gd name="T65" fmla="*/ 0 h 304"/>
              <a:gd name="T66" fmla="*/ 0 w 1201"/>
              <a:gd name="T67" fmla="*/ 0 h 304"/>
              <a:gd name="T68" fmla="*/ 0 w 1201"/>
              <a:gd name="T69" fmla="*/ 0 h 304"/>
              <a:gd name="T70" fmla="*/ 0 w 1201"/>
              <a:gd name="T71" fmla="*/ 0 h 304"/>
              <a:gd name="T72" fmla="*/ 0 w 1201"/>
              <a:gd name="T73" fmla="*/ 0 h 304"/>
              <a:gd name="T74" fmla="*/ 0 w 1201"/>
              <a:gd name="T75" fmla="*/ 0 h 304"/>
              <a:gd name="T76" fmla="*/ 0 w 1201"/>
              <a:gd name="T77" fmla="*/ 0 h 304"/>
              <a:gd name="T78" fmla="*/ 0 w 1201"/>
              <a:gd name="T79" fmla="*/ 0 h 304"/>
              <a:gd name="T80" fmla="*/ 0 w 1201"/>
              <a:gd name="T81" fmla="*/ 0 h 304"/>
              <a:gd name="T82" fmla="*/ 0 w 1201"/>
              <a:gd name="T83" fmla="*/ 0 h 304"/>
              <a:gd name="T84" fmla="*/ 0 w 1201"/>
              <a:gd name="T85" fmla="*/ 0 h 304"/>
              <a:gd name="T86" fmla="*/ 0 w 1201"/>
              <a:gd name="T87" fmla="*/ 0 h 304"/>
              <a:gd name="T88" fmla="*/ 0 w 1201"/>
              <a:gd name="T89" fmla="*/ 0 h 304"/>
              <a:gd name="T90" fmla="*/ 0 w 1201"/>
              <a:gd name="T91" fmla="*/ 0 h 304"/>
              <a:gd name="T92" fmla="*/ 0 w 1201"/>
              <a:gd name="T93" fmla="*/ 0 h 304"/>
              <a:gd name="T94" fmla="*/ 0 w 1201"/>
              <a:gd name="T95" fmla="*/ 0 h 304"/>
              <a:gd name="T96" fmla="*/ 0 w 1201"/>
              <a:gd name="T97" fmla="*/ 0 h 304"/>
              <a:gd name="T98" fmla="*/ 0 w 1201"/>
              <a:gd name="T99" fmla="*/ 0 h 304"/>
              <a:gd name="T100" fmla="*/ 0 w 1201"/>
              <a:gd name="T101" fmla="*/ 0 h 30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201"/>
              <a:gd name="T154" fmla="*/ 0 h 304"/>
              <a:gd name="T155" fmla="*/ 1201 w 1201"/>
              <a:gd name="T156" fmla="*/ 304 h 30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201" h="304">
                <a:moveTo>
                  <a:pt x="1" y="158"/>
                </a:moveTo>
                <a:cubicBezTo>
                  <a:pt x="0" y="154"/>
                  <a:pt x="0" y="151"/>
                  <a:pt x="1" y="147"/>
                </a:cubicBezTo>
                <a:lnTo>
                  <a:pt x="4" y="134"/>
                </a:lnTo>
                <a:cubicBezTo>
                  <a:pt x="5" y="131"/>
                  <a:pt x="6" y="128"/>
                  <a:pt x="8" y="126"/>
                </a:cubicBezTo>
                <a:lnTo>
                  <a:pt x="17" y="113"/>
                </a:lnTo>
                <a:cubicBezTo>
                  <a:pt x="18" y="111"/>
                  <a:pt x="20" y="109"/>
                  <a:pt x="22" y="107"/>
                </a:cubicBezTo>
                <a:lnTo>
                  <a:pt x="55" y="83"/>
                </a:lnTo>
                <a:cubicBezTo>
                  <a:pt x="57" y="82"/>
                  <a:pt x="59" y="81"/>
                  <a:pt x="61" y="80"/>
                </a:cubicBezTo>
                <a:lnTo>
                  <a:pt x="114" y="59"/>
                </a:lnTo>
                <a:lnTo>
                  <a:pt x="187" y="39"/>
                </a:lnTo>
                <a:lnTo>
                  <a:pt x="274" y="23"/>
                </a:lnTo>
                <a:lnTo>
                  <a:pt x="374" y="11"/>
                </a:lnTo>
                <a:lnTo>
                  <a:pt x="483" y="4"/>
                </a:lnTo>
                <a:lnTo>
                  <a:pt x="600" y="0"/>
                </a:lnTo>
                <a:lnTo>
                  <a:pt x="717" y="3"/>
                </a:lnTo>
                <a:lnTo>
                  <a:pt x="827" y="11"/>
                </a:lnTo>
                <a:lnTo>
                  <a:pt x="925" y="23"/>
                </a:lnTo>
                <a:lnTo>
                  <a:pt x="1013" y="39"/>
                </a:lnTo>
                <a:lnTo>
                  <a:pt x="1085" y="58"/>
                </a:lnTo>
                <a:lnTo>
                  <a:pt x="1140" y="80"/>
                </a:lnTo>
                <a:cubicBezTo>
                  <a:pt x="1142" y="81"/>
                  <a:pt x="1144" y="82"/>
                  <a:pt x="1146" y="83"/>
                </a:cubicBezTo>
                <a:lnTo>
                  <a:pt x="1179" y="107"/>
                </a:lnTo>
                <a:cubicBezTo>
                  <a:pt x="1181" y="109"/>
                  <a:pt x="1183" y="111"/>
                  <a:pt x="1184" y="113"/>
                </a:cubicBezTo>
                <a:lnTo>
                  <a:pt x="1193" y="126"/>
                </a:lnTo>
                <a:cubicBezTo>
                  <a:pt x="1195" y="128"/>
                  <a:pt x="1196" y="131"/>
                  <a:pt x="1197" y="134"/>
                </a:cubicBezTo>
                <a:lnTo>
                  <a:pt x="1200" y="147"/>
                </a:lnTo>
                <a:cubicBezTo>
                  <a:pt x="1201" y="151"/>
                  <a:pt x="1201" y="154"/>
                  <a:pt x="1200" y="158"/>
                </a:cubicBezTo>
                <a:lnTo>
                  <a:pt x="1197" y="171"/>
                </a:lnTo>
                <a:cubicBezTo>
                  <a:pt x="1196" y="174"/>
                  <a:pt x="1195" y="177"/>
                  <a:pt x="1193" y="179"/>
                </a:cubicBezTo>
                <a:lnTo>
                  <a:pt x="1184" y="192"/>
                </a:lnTo>
                <a:cubicBezTo>
                  <a:pt x="1183" y="194"/>
                  <a:pt x="1181" y="196"/>
                  <a:pt x="1179" y="198"/>
                </a:cubicBezTo>
                <a:lnTo>
                  <a:pt x="1146" y="222"/>
                </a:lnTo>
                <a:cubicBezTo>
                  <a:pt x="1144" y="223"/>
                  <a:pt x="1142" y="224"/>
                  <a:pt x="1141" y="225"/>
                </a:cubicBezTo>
                <a:lnTo>
                  <a:pt x="1088" y="247"/>
                </a:lnTo>
                <a:lnTo>
                  <a:pt x="1015" y="267"/>
                </a:lnTo>
                <a:lnTo>
                  <a:pt x="927" y="282"/>
                </a:lnTo>
                <a:lnTo>
                  <a:pt x="828" y="294"/>
                </a:lnTo>
                <a:lnTo>
                  <a:pt x="718" y="301"/>
                </a:lnTo>
                <a:lnTo>
                  <a:pt x="601" y="304"/>
                </a:lnTo>
                <a:lnTo>
                  <a:pt x="484" y="301"/>
                </a:lnTo>
                <a:lnTo>
                  <a:pt x="375" y="294"/>
                </a:lnTo>
                <a:lnTo>
                  <a:pt x="276" y="282"/>
                </a:lnTo>
                <a:lnTo>
                  <a:pt x="189" y="267"/>
                </a:lnTo>
                <a:lnTo>
                  <a:pt x="116" y="248"/>
                </a:lnTo>
                <a:lnTo>
                  <a:pt x="60" y="225"/>
                </a:lnTo>
                <a:cubicBezTo>
                  <a:pt x="59" y="224"/>
                  <a:pt x="57" y="223"/>
                  <a:pt x="55" y="222"/>
                </a:cubicBezTo>
                <a:lnTo>
                  <a:pt x="22" y="198"/>
                </a:lnTo>
                <a:cubicBezTo>
                  <a:pt x="20" y="196"/>
                  <a:pt x="18" y="194"/>
                  <a:pt x="17" y="192"/>
                </a:cubicBezTo>
                <a:lnTo>
                  <a:pt x="8" y="179"/>
                </a:lnTo>
                <a:cubicBezTo>
                  <a:pt x="6" y="177"/>
                  <a:pt x="5" y="174"/>
                  <a:pt x="4" y="171"/>
                </a:cubicBezTo>
                <a:lnTo>
                  <a:pt x="1" y="158"/>
                </a:lnTo>
                <a:close/>
                <a:moveTo>
                  <a:pt x="51" y="160"/>
                </a:moveTo>
                <a:lnTo>
                  <a:pt x="47" y="152"/>
                </a:lnTo>
                <a:lnTo>
                  <a:pt x="56" y="165"/>
                </a:lnTo>
                <a:lnTo>
                  <a:pt x="51" y="159"/>
                </a:lnTo>
                <a:lnTo>
                  <a:pt x="84" y="183"/>
                </a:lnTo>
                <a:lnTo>
                  <a:pt x="79" y="180"/>
                </a:lnTo>
                <a:lnTo>
                  <a:pt x="129" y="201"/>
                </a:lnTo>
                <a:lnTo>
                  <a:pt x="198" y="220"/>
                </a:lnTo>
                <a:lnTo>
                  <a:pt x="281" y="235"/>
                </a:lnTo>
                <a:lnTo>
                  <a:pt x="378" y="247"/>
                </a:lnTo>
                <a:lnTo>
                  <a:pt x="485" y="253"/>
                </a:lnTo>
                <a:lnTo>
                  <a:pt x="600" y="256"/>
                </a:lnTo>
                <a:lnTo>
                  <a:pt x="715" y="254"/>
                </a:lnTo>
                <a:lnTo>
                  <a:pt x="823" y="247"/>
                </a:lnTo>
                <a:lnTo>
                  <a:pt x="918" y="235"/>
                </a:lnTo>
                <a:lnTo>
                  <a:pt x="1002" y="220"/>
                </a:lnTo>
                <a:lnTo>
                  <a:pt x="1069" y="202"/>
                </a:lnTo>
                <a:lnTo>
                  <a:pt x="1122" y="180"/>
                </a:lnTo>
                <a:lnTo>
                  <a:pt x="1117" y="183"/>
                </a:lnTo>
                <a:lnTo>
                  <a:pt x="1150" y="159"/>
                </a:lnTo>
                <a:lnTo>
                  <a:pt x="1145" y="165"/>
                </a:lnTo>
                <a:lnTo>
                  <a:pt x="1154" y="152"/>
                </a:lnTo>
                <a:lnTo>
                  <a:pt x="1150" y="160"/>
                </a:lnTo>
                <a:lnTo>
                  <a:pt x="1153" y="147"/>
                </a:lnTo>
                <a:lnTo>
                  <a:pt x="1153" y="158"/>
                </a:lnTo>
                <a:lnTo>
                  <a:pt x="1150" y="145"/>
                </a:lnTo>
                <a:lnTo>
                  <a:pt x="1154" y="153"/>
                </a:lnTo>
                <a:lnTo>
                  <a:pt x="1145" y="140"/>
                </a:lnTo>
                <a:lnTo>
                  <a:pt x="1150" y="146"/>
                </a:lnTo>
                <a:lnTo>
                  <a:pt x="1117" y="122"/>
                </a:lnTo>
                <a:lnTo>
                  <a:pt x="1123" y="125"/>
                </a:lnTo>
                <a:lnTo>
                  <a:pt x="1072" y="105"/>
                </a:lnTo>
                <a:lnTo>
                  <a:pt x="1004" y="86"/>
                </a:lnTo>
                <a:lnTo>
                  <a:pt x="920" y="70"/>
                </a:lnTo>
                <a:lnTo>
                  <a:pt x="824" y="58"/>
                </a:lnTo>
                <a:lnTo>
                  <a:pt x="716" y="51"/>
                </a:lnTo>
                <a:lnTo>
                  <a:pt x="601" y="48"/>
                </a:lnTo>
                <a:lnTo>
                  <a:pt x="486" y="51"/>
                </a:lnTo>
                <a:lnTo>
                  <a:pt x="379" y="58"/>
                </a:lnTo>
                <a:lnTo>
                  <a:pt x="283" y="70"/>
                </a:lnTo>
                <a:lnTo>
                  <a:pt x="200" y="86"/>
                </a:lnTo>
                <a:lnTo>
                  <a:pt x="131" y="104"/>
                </a:lnTo>
                <a:lnTo>
                  <a:pt x="78" y="125"/>
                </a:lnTo>
                <a:lnTo>
                  <a:pt x="84" y="122"/>
                </a:lnTo>
                <a:lnTo>
                  <a:pt x="51" y="146"/>
                </a:lnTo>
                <a:lnTo>
                  <a:pt x="56" y="140"/>
                </a:lnTo>
                <a:lnTo>
                  <a:pt x="47" y="153"/>
                </a:lnTo>
                <a:lnTo>
                  <a:pt x="51" y="145"/>
                </a:lnTo>
                <a:lnTo>
                  <a:pt x="48" y="158"/>
                </a:lnTo>
                <a:lnTo>
                  <a:pt x="48" y="147"/>
                </a:lnTo>
                <a:lnTo>
                  <a:pt x="51" y="16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1" name="Rectangle 50"/>
          <p:cNvSpPr>
            <a:spLocks noChangeArrowheads="1"/>
          </p:cNvSpPr>
          <p:nvPr/>
        </p:nvSpPr>
        <p:spPr bwMode="auto">
          <a:xfrm>
            <a:off x="6711951" y="5135564"/>
            <a:ext cx="9525" cy="517525"/>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2" name="Rectangle 51"/>
          <p:cNvSpPr>
            <a:spLocks noChangeArrowheads="1"/>
          </p:cNvSpPr>
          <p:nvPr/>
        </p:nvSpPr>
        <p:spPr bwMode="auto">
          <a:xfrm>
            <a:off x="7461251" y="5135564"/>
            <a:ext cx="9525" cy="517525"/>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3" name="Rectangle 52"/>
          <p:cNvSpPr>
            <a:spLocks noChangeArrowheads="1"/>
          </p:cNvSpPr>
          <p:nvPr/>
        </p:nvSpPr>
        <p:spPr bwMode="auto">
          <a:xfrm>
            <a:off x="6877051" y="5208588"/>
            <a:ext cx="11113" cy="296862"/>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4" name="Rectangle 53"/>
          <p:cNvSpPr>
            <a:spLocks noChangeArrowheads="1"/>
          </p:cNvSpPr>
          <p:nvPr/>
        </p:nvSpPr>
        <p:spPr bwMode="auto">
          <a:xfrm>
            <a:off x="7294564" y="5208588"/>
            <a:ext cx="9525" cy="296862"/>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5" name="Freeform 54"/>
          <p:cNvSpPr>
            <a:spLocks noEditPoints="1"/>
          </p:cNvSpPr>
          <p:nvPr/>
        </p:nvSpPr>
        <p:spPr bwMode="auto">
          <a:xfrm>
            <a:off x="6824663" y="5426075"/>
            <a:ext cx="533400" cy="101600"/>
          </a:xfrm>
          <a:custGeom>
            <a:avLst/>
            <a:gdLst>
              <a:gd name="T0" fmla="*/ 0 w 819"/>
              <a:gd name="T1" fmla="*/ 0 h 176"/>
              <a:gd name="T2" fmla="*/ 0 w 819"/>
              <a:gd name="T3" fmla="*/ 0 h 176"/>
              <a:gd name="T4" fmla="*/ 0 w 819"/>
              <a:gd name="T5" fmla="*/ 0 h 176"/>
              <a:gd name="T6" fmla="*/ 0 w 819"/>
              <a:gd name="T7" fmla="*/ 0 h 176"/>
              <a:gd name="T8" fmla="*/ 0 w 819"/>
              <a:gd name="T9" fmla="*/ 0 h 176"/>
              <a:gd name="T10" fmla="*/ 0 w 819"/>
              <a:gd name="T11" fmla="*/ 0 h 176"/>
              <a:gd name="T12" fmla="*/ 0 w 819"/>
              <a:gd name="T13" fmla="*/ 0 h 176"/>
              <a:gd name="T14" fmla="*/ 0 w 819"/>
              <a:gd name="T15" fmla="*/ 0 h 176"/>
              <a:gd name="T16" fmla="*/ 0 w 819"/>
              <a:gd name="T17" fmla="*/ 0 h 176"/>
              <a:gd name="T18" fmla="*/ 0 w 819"/>
              <a:gd name="T19" fmla="*/ 0 h 176"/>
              <a:gd name="T20" fmla="*/ 0 w 819"/>
              <a:gd name="T21" fmla="*/ 0 h 176"/>
              <a:gd name="T22" fmla="*/ 0 w 819"/>
              <a:gd name="T23" fmla="*/ 0 h 176"/>
              <a:gd name="T24" fmla="*/ 0 w 819"/>
              <a:gd name="T25" fmla="*/ 0 h 176"/>
              <a:gd name="T26" fmla="*/ 0 w 819"/>
              <a:gd name="T27" fmla="*/ 0 h 176"/>
              <a:gd name="T28" fmla="*/ 0 w 819"/>
              <a:gd name="T29" fmla="*/ 0 h 176"/>
              <a:gd name="T30" fmla="*/ 0 w 819"/>
              <a:gd name="T31" fmla="*/ 0 h 176"/>
              <a:gd name="T32" fmla="*/ 0 w 819"/>
              <a:gd name="T33" fmla="*/ 0 h 176"/>
              <a:gd name="T34" fmla="*/ 0 w 819"/>
              <a:gd name="T35" fmla="*/ 0 h 176"/>
              <a:gd name="T36" fmla="*/ 0 w 819"/>
              <a:gd name="T37" fmla="*/ 0 h 176"/>
              <a:gd name="T38" fmla="*/ 0 w 819"/>
              <a:gd name="T39" fmla="*/ 0 h 176"/>
              <a:gd name="T40" fmla="*/ 0 w 819"/>
              <a:gd name="T41" fmla="*/ 0 h 176"/>
              <a:gd name="T42" fmla="*/ 0 w 819"/>
              <a:gd name="T43" fmla="*/ 0 h 176"/>
              <a:gd name="T44" fmla="*/ 0 w 819"/>
              <a:gd name="T45" fmla="*/ 0 h 176"/>
              <a:gd name="T46" fmla="*/ 0 w 819"/>
              <a:gd name="T47" fmla="*/ 0 h 176"/>
              <a:gd name="T48" fmla="*/ 0 w 819"/>
              <a:gd name="T49" fmla="*/ 0 h 176"/>
              <a:gd name="T50" fmla="*/ 0 w 819"/>
              <a:gd name="T51" fmla="*/ 0 h 176"/>
              <a:gd name="T52" fmla="*/ 0 w 819"/>
              <a:gd name="T53" fmla="*/ 0 h 176"/>
              <a:gd name="T54" fmla="*/ 0 w 819"/>
              <a:gd name="T55" fmla="*/ 0 h 176"/>
              <a:gd name="T56" fmla="*/ 0 w 819"/>
              <a:gd name="T57" fmla="*/ 0 h 176"/>
              <a:gd name="T58" fmla="*/ 0 w 819"/>
              <a:gd name="T59" fmla="*/ 0 h 176"/>
              <a:gd name="T60" fmla="*/ 0 w 819"/>
              <a:gd name="T61" fmla="*/ 0 h 176"/>
              <a:gd name="T62" fmla="*/ 0 w 819"/>
              <a:gd name="T63" fmla="*/ 0 h 176"/>
              <a:gd name="T64" fmla="*/ 0 w 819"/>
              <a:gd name="T65" fmla="*/ 0 h 176"/>
              <a:gd name="T66" fmla="*/ 0 w 819"/>
              <a:gd name="T67" fmla="*/ 0 h 176"/>
              <a:gd name="T68" fmla="*/ 0 w 819"/>
              <a:gd name="T69" fmla="*/ 0 h 176"/>
              <a:gd name="T70" fmla="*/ 0 w 819"/>
              <a:gd name="T71" fmla="*/ 0 h 176"/>
              <a:gd name="T72" fmla="*/ 0 w 819"/>
              <a:gd name="T73" fmla="*/ 0 h 176"/>
              <a:gd name="T74" fmla="*/ 0 w 819"/>
              <a:gd name="T75" fmla="*/ 0 h 176"/>
              <a:gd name="T76" fmla="*/ 0 w 819"/>
              <a:gd name="T77" fmla="*/ 0 h 176"/>
              <a:gd name="T78" fmla="*/ 0 w 819"/>
              <a:gd name="T79" fmla="*/ 0 h 176"/>
              <a:gd name="T80" fmla="*/ 0 w 819"/>
              <a:gd name="T81" fmla="*/ 0 h 176"/>
              <a:gd name="T82" fmla="*/ 0 w 819"/>
              <a:gd name="T83" fmla="*/ 0 h 176"/>
              <a:gd name="T84" fmla="*/ 0 w 819"/>
              <a:gd name="T85" fmla="*/ 0 h 1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819"/>
              <a:gd name="T130" fmla="*/ 0 h 176"/>
              <a:gd name="T131" fmla="*/ 819 w 819"/>
              <a:gd name="T132" fmla="*/ 176 h 17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819" h="176">
                <a:moveTo>
                  <a:pt x="5" y="101"/>
                </a:moveTo>
                <a:cubicBezTo>
                  <a:pt x="0" y="93"/>
                  <a:pt x="0" y="84"/>
                  <a:pt x="5" y="76"/>
                </a:cubicBezTo>
                <a:lnTo>
                  <a:pt x="13" y="63"/>
                </a:lnTo>
                <a:cubicBezTo>
                  <a:pt x="15" y="59"/>
                  <a:pt x="18" y="56"/>
                  <a:pt x="22" y="54"/>
                </a:cubicBezTo>
                <a:lnTo>
                  <a:pt x="44" y="42"/>
                </a:lnTo>
                <a:cubicBezTo>
                  <a:pt x="45" y="42"/>
                  <a:pt x="47" y="41"/>
                  <a:pt x="48" y="41"/>
                </a:cubicBezTo>
                <a:lnTo>
                  <a:pt x="84" y="30"/>
                </a:lnTo>
                <a:lnTo>
                  <a:pt x="134" y="20"/>
                </a:lnTo>
                <a:lnTo>
                  <a:pt x="191" y="12"/>
                </a:lnTo>
                <a:lnTo>
                  <a:pt x="258" y="6"/>
                </a:lnTo>
                <a:lnTo>
                  <a:pt x="331" y="2"/>
                </a:lnTo>
                <a:lnTo>
                  <a:pt x="409" y="0"/>
                </a:lnTo>
                <a:lnTo>
                  <a:pt x="488" y="1"/>
                </a:lnTo>
                <a:lnTo>
                  <a:pt x="561" y="6"/>
                </a:lnTo>
                <a:lnTo>
                  <a:pt x="627" y="12"/>
                </a:lnTo>
                <a:lnTo>
                  <a:pt x="685" y="20"/>
                </a:lnTo>
                <a:lnTo>
                  <a:pt x="733" y="29"/>
                </a:lnTo>
                <a:lnTo>
                  <a:pt x="771" y="41"/>
                </a:lnTo>
                <a:cubicBezTo>
                  <a:pt x="772" y="41"/>
                  <a:pt x="774" y="42"/>
                  <a:pt x="775" y="42"/>
                </a:cubicBezTo>
                <a:lnTo>
                  <a:pt x="797" y="54"/>
                </a:lnTo>
                <a:cubicBezTo>
                  <a:pt x="801" y="56"/>
                  <a:pt x="804" y="59"/>
                  <a:pt x="806" y="63"/>
                </a:cubicBezTo>
                <a:lnTo>
                  <a:pt x="814" y="76"/>
                </a:lnTo>
                <a:cubicBezTo>
                  <a:pt x="819" y="84"/>
                  <a:pt x="819" y="93"/>
                  <a:pt x="814" y="101"/>
                </a:cubicBezTo>
                <a:lnTo>
                  <a:pt x="806" y="114"/>
                </a:lnTo>
                <a:cubicBezTo>
                  <a:pt x="804" y="118"/>
                  <a:pt x="801" y="121"/>
                  <a:pt x="797" y="123"/>
                </a:cubicBezTo>
                <a:lnTo>
                  <a:pt x="775" y="135"/>
                </a:lnTo>
                <a:cubicBezTo>
                  <a:pt x="774" y="135"/>
                  <a:pt x="772" y="136"/>
                  <a:pt x="771" y="136"/>
                </a:cubicBezTo>
                <a:lnTo>
                  <a:pt x="736" y="147"/>
                </a:lnTo>
                <a:lnTo>
                  <a:pt x="686" y="158"/>
                </a:lnTo>
                <a:lnTo>
                  <a:pt x="627" y="165"/>
                </a:lnTo>
                <a:lnTo>
                  <a:pt x="562" y="171"/>
                </a:lnTo>
                <a:lnTo>
                  <a:pt x="489" y="175"/>
                </a:lnTo>
                <a:lnTo>
                  <a:pt x="410" y="176"/>
                </a:lnTo>
                <a:lnTo>
                  <a:pt x="332" y="175"/>
                </a:lnTo>
                <a:lnTo>
                  <a:pt x="259" y="171"/>
                </a:lnTo>
                <a:lnTo>
                  <a:pt x="192" y="165"/>
                </a:lnTo>
                <a:lnTo>
                  <a:pt x="135" y="158"/>
                </a:lnTo>
                <a:lnTo>
                  <a:pt x="86" y="148"/>
                </a:lnTo>
                <a:lnTo>
                  <a:pt x="48" y="136"/>
                </a:lnTo>
                <a:cubicBezTo>
                  <a:pt x="47" y="136"/>
                  <a:pt x="45" y="135"/>
                  <a:pt x="44" y="135"/>
                </a:cubicBezTo>
                <a:lnTo>
                  <a:pt x="22" y="123"/>
                </a:lnTo>
                <a:cubicBezTo>
                  <a:pt x="18" y="121"/>
                  <a:pt x="15" y="118"/>
                  <a:pt x="13" y="114"/>
                </a:cubicBezTo>
                <a:lnTo>
                  <a:pt x="5" y="101"/>
                </a:lnTo>
                <a:close/>
                <a:moveTo>
                  <a:pt x="54" y="89"/>
                </a:moveTo>
                <a:lnTo>
                  <a:pt x="45" y="80"/>
                </a:lnTo>
                <a:lnTo>
                  <a:pt x="67" y="92"/>
                </a:lnTo>
                <a:lnTo>
                  <a:pt x="62" y="91"/>
                </a:lnTo>
                <a:lnTo>
                  <a:pt x="96" y="101"/>
                </a:lnTo>
                <a:lnTo>
                  <a:pt x="141" y="111"/>
                </a:lnTo>
                <a:lnTo>
                  <a:pt x="197" y="118"/>
                </a:lnTo>
                <a:lnTo>
                  <a:pt x="262" y="124"/>
                </a:lnTo>
                <a:lnTo>
                  <a:pt x="333" y="127"/>
                </a:lnTo>
                <a:lnTo>
                  <a:pt x="409" y="128"/>
                </a:lnTo>
                <a:lnTo>
                  <a:pt x="486" y="128"/>
                </a:lnTo>
                <a:lnTo>
                  <a:pt x="557" y="124"/>
                </a:lnTo>
                <a:lnTo>
                  <a:pt x="622" y="118"/>
                </a:lnTo>
                <a:lnTo>
                  <a:pt x="676" y="111"/>
                </a:lnTo>
                <a:lnTo>
                  <a:pt x="721" y="102"/>
                </a:lnTo>
                <a:lnTo>
                  <a:pt x="756" y="91"/>
                </a:lnTo>
                <a:lnTo>
                  <a:pt x="752" y="92"/>
                </a:lnTo>
                <a:lnTo>
                  <a:pt x="774" y="80"/>
                </a:lnTo>
                <a:lnTo>
                  <a:pt x="765" y="89"/>
                </a:lnTo>
                <a:lnTo>
                  <a:pt x="773" y="76"/>
                </a:lnTo>
                <a:lnTo>
                  <a:pt x="773" y="101"/>
                </a:lnTo>
                <a:lnTo>
                  <a:pt x="765" y="88"/>
                </a:lnTo>
                <a:lnTo>
                  <a:pt x="774" y="97"/>
                </a:lnTo>
                <a:lnTo>
                  <a:pt x="752" y="85"/>
                </a:lnTo>
                <a:lnTo>
                  <a:pt x="756" y="86"/>
                </a:lnTo>
                <a:lnTo>
                  <a:pt x="724" y="76"/>
                </a:lnTo>
                <a:lnTo>
                  <a:pt x="678" y="67"/>
                </a:lnTo>
                <a:lnTo>
                  <a:pt x="622" y="59"/>
                </a:lnTo>
                <a:lnTo>
                  <a:pt x="558" y="53"/>
                </a:lnTo>
                <a:lnTo>
                  <a:pt x="487" y="49"/>
                </a:lnTo>
                <a:lnTo>
                  <a:pt x="410" y="48"/>
                </a:lnTo>
                <a:lnTo>
                  <a:pt x="334" y="49"/>
                </a:lnTo>
                <a:lnTo>
                  <a:pt x="263" y="53"/>
                </a:lnTo>
                <a:lnTo>
                  <a:pt x="198" y="59"/>
                </a:lnTo>
                <a:lnTo>
                  <a:pt x="143" y="67"/>
                </a:lnTo>
                <a:lnTo>
                  <a:pt x="98" y="75"/>
                </a:lnTo>
                <a:lnTo>
                  <a:pt x="62" y="86"/>
                </a:lnTo>
                <a:lnTo>
                  <a:pt x="67" y="85"/>
                </a:lnTo>
                <a:lnTo>
                  <a:pt x="45" y="97"/>
                </a:lnTo>
                <a:lnTo>
                  <a:pt x="54" y="88"/>
                </a:lnTo>
                <a:lnTo>
                  <a:pt x="46" y="101"/>
                </a:lnTo>
                <a:lnTo>
                  <a:pt x="46" y="76"/>
                </a:lnTo>
                <a:lnTo>
                  <a:pt x="54" y="89"/>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6" name="Freeform 55"/>
          <p:cNvSpPr>
            <a:spLocks/>
          </p:cNvSpPr>
          <p:nvPr/>
        </p:nvSpPr>
        <p:spPr bwMode="auto">
          <a:xfrm>
            <a:off x="6913564" y="5430838"/>
            <a:ext cx="73025" cy="74612"/>
          </a:xfrm>
          <a:custGeom>
            <a:avLst/>
            <a:gdLst>
              <a:gd name="T0" fmla="*/ 0 w 112"/>
              <a:gd name="T1" fmla="*/ 0 h 128"/>
              <a:gd name="T2" fmla="*/ 0 w 112"/>
              <a:gd name="T3" fmla="*/ 0 h 128"/>
              <a:gd name="T4" fmla="*/ 0 w 112"/>
              <a:gd name="T5" fmla="*/ 0 h 128"/>
              <a:gd name="T6" fmla="*/ 0 w 112"/>
              <a:gd name="T7" fmla="*/ 0 h 128"/>
              <a:gd name="T8" fmla="*/ 0 w 112"/>
              <a:gd name="T9" fmla="*/ 0 h 128"/>
              <a:gd name="T10" fmla="*/ 0 w 112"/>
              <a:gd name="T11" fmla="*/ 0 h 128"/>
              <a:gd name="T12" fmla="*/ 0 w 112"/>
              <a:gd name="T13" fmla="*/ 0 h 128"/>
              <a:gd name="T14" fmla="*/ 0 w 112"/>
              <a:gd name="T15" fmla="*/ 0 h 128"/>
              <a:gd name="T16" fmla="*/ 0 w 112"/>
              <a:gd name="T17" fmla="*/ 0 h 128"/>
              <a:gd name="T18" fmla="*/ 0 w 112"/>
              <a:gd name="T19" fmla="*/ 0 h 128"/>
              <a:gd name="T20" fmla="*/ 0 w 112"/>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128"/>
              <a:gd name="T35" fmla="*/ 112 w 112"/>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128">
                <a:moveTo>
                  <a:pt x="0" y="64"/>
                </a:moveTo>
                <a:cubicBezTo>
                  <a:pt x="0" y="29"/>
                  <a:pt x="26" y="0"/>
                  <a:pt x="56" y="0"/>
                </a:cubicBezTo>
                <a:cubicBezTo>
                  <a:pt x="56" y="0"/>
                  <a:pt x="56" y="0"/>
                  <a:pt x="56" y="0"/>
                </a:cubicBezTo>
                <a:cubicBezTo>
                  <a:pt x="87" y="0"/>
                  <a:pt x="112" y="29"/>
                  <a:pt x="112" y="64"/>
                </a:cubicBezTo>
                <a:cubicBezTo>
                  <a:pt x="112" y="100"/>
                  <a:pt x="87" y="128"/>
                  <a:pt x="56" y="128"/>
                </a:cubicBezTo>
                <a:cubicBezTo>
                  <a:pt x="56" y="128"/>
                  <a:pt x="56" y="128"/>
                  <a:pt x="56" y="128"/>
                </a:cubicBezTo>
                <a:cubicBezTo>
                  <a:pt x="26" y="128"/>
                  <a:pt x="0" y="100"/>
                  <a:pt x="0" y="64"/>
                </a:cubicBezTo>
                <a:cubicBezTo>
                  <a:pt x="0" y="64"/>
                  <a:pt x="0" y="64"/>
                  <a:pt x="0" y="64"/>
                </a:cubicBezTo>
                <a:close/>
              </a:path>
            </a:pathLst>
          </a:custGeom>
          <a:solidFill>
            <a:srgbClr val="FFFFFF"/>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7" name="Freeform 56"/>
          <p:cNvSpPr>
            <a:spLocks noEditPoints="1"/>
          </p:cNvSpPr>
          <p:nvPr/>
        </p:nvSpPr>
        <p:spPr bwMode="auto">
          <a:xfrm>
            <a:off x="6908800" y="5426075"/>
            <a:ext cx="84138" cy="84138"/>
          </a:xfrm>
          <a:custGeom>
            <a:avLst/>
            <a:gdLst>
              <a:gd name="T0" fmla="*/ 0 w 129"/>
              <a:gd name="T1" fmla="*/ 0 h 145"/>
              <a:gd name="T2" fmla="*/ 0 w 129"/>
              <a:gd name="T3" fmla="*/ 0 h 145"/>
              <a:gd name="T4" fmla="*/ 0 w 129"/>
              <a:gd name="T5" fmla="*/ 0 h 145"/>
              <a:gd name="T6" fmla="*/ 0 w 129"/>
              <a:gd name="T7" fmla="*/ 0 h 145"/>
              <a:gd name="T8" fmla="*/ 0 w 129"/>
              <a:gd name="T9" fmla="*/ 0 h 145"/>
              <a:gd name="T10" fmla="*/ 0 w 129"/>
              <a:gd name="T11" fmla="*/ 0 h 145"/>
              <a:gd name="T12" fmla="*/ 0 w 129"/>
              <a:gd name="T13" fmla="*/ 0 h 145"/>
              <a:gd name="T14" fmla="*/ 0 w 129"/>
              <a:gd name="T15" fmla="*/ 0 h 145"/>
              <a:gd name="T16" fmla="*/ 0 w 129"/>
              <a:gd name="T17" fmla="*/ 0 h 145"/>
              <a:gd name="T18" fmla="*/ 0 w 129"/>
              <a:gd name="T19" fmla="*/ 0 h 145"/>
              <a:gd name="T20" fmla="*/ 0 w 129"/>
              <a:gd name="T21" fmla="*/ 0 h 145"/>
              <a:gd name="T22" fmla="*/ 0 w 129"/>
              <a:gd name="T23" fmla="*/ 0 h 145"/>
              <a:gd name="T24" fmla="*/ 0 w 129"/>
              <a:gd name="T25" fmla="*/ 0 h 145"/>
              <a:gd name="T26" fmla="*/ 0 w 129"/>
              <a:gd name="T27" fmla="*/ 0 h 145"/>
              <a:gd name="T28" fmla="*/ 0 w 129"/>
              <a:gd name="T29" fmla="*/ 0 h 145"/>
              <a:gd name="T30" fmla="*/ 0 w 129"/>
              <a:gd name="T31" fmla="*/ 0 h 145"/>
              <a:gd name="T32" fmla="*/ 0 w 129"/>
              <a:gd name="T33" fmla="*/ 0 h 145"/>
              <a:gd name="T34" fmla="*/ 0 w 129"/>
              <a:gd name="T35" fmla="*/ 0 h 145"/>
              <a:gd name="T36" fmla="*/ 0 w 129"/>
              <a:gd name="T37" fmla="*/ 0 h 145"/>
              <a:gd name="T38" fmla="*/ 0 w 129"/>
              <a:gd name="T39" fmla="*/ 0 h 145"/>
              <a:gd name="T40" fmla="*/ 0 w 129"/>
              <a:gd name="T41" fmla="*/ 0 h 145"/>
              <a:gd name="T42" fmla="*/ 0 w 129"/>
              <a:gd name="T43" fmla="*/ 0 h 145"/>
              <a:gd name="T44" fmla="*/ 0 w 129"/>
              <a:gd name="T45" fmla="*/ 0 h 145"/>
              <a:gd name="T46" fmla="*/ 0 w 129"/>
              <a:gd name="T47" fmla="*/ 0 h 145"/>
              <a:gd name="T48" fmla="*/ 0 w 129"/>
              <a:gd name="T49" fmla="*/ 0 h 145"/>
              <a:gd name="T50" fmla="*/ 0 w 129"/>
              <a:gd name="T51" fmla="*/ 0 h 145"/>
              <a:gd name="T52" fmla="*/ 0 w 129"/>
              <a:gd name="T53" fmla="*/ 0 h 145"/>
              <a:gd name="T54" fmla="*/ 0 w 129"/>
              <a:gd name="T55" fmla="*/ 0 h 145"/>
              <a:gd name="T56" fmla="*/ 0 w 129"/>
              <a:gd name="T57" fmla="*/ 0 h 145"/>
              <a:gd name="T58" fmla="*/ 0 w 129"/>
              <a:gd name="T59" fmla="*/ 0 h 145"/>
              <a:gd name="T60" fmla="*/ 0 w 129"/>
              <a:gd name="T61" fmla="*/ 0 h 145"/>
              <a:gd name="T62" fmla="*/ 0 w 129"/>
              <a:gd name="T63" fmla="*/ 0 h 145"/>
              <a:gd name="T64" fmla="*/ 0 w 12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45"/>
              <a:gd name="T101" fmla="*/ 129 w 12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45">
                <a:moveTo>
                  <a:pt x="1" y="74"/>
                </a:moveTo>
                <a:cubicBezTo>
                  <a:pt x="0" y="73"/>
                  <a:pt x="0" y="72"/>
                  <a:pt x="1" y="71"/>
                </a:cubicBezTo>
                <a:lnTo>
                  <a:pt x="6" y="46"/>
                </a:lnTo>
                <a:cubicBezTo>
                  <a:pt x="6" y="45"/>
                  <a:pt x="6" y="44"/>
                  <a:pt x="7" y="43"/>
                </a:cubicBezTo>
                <a:lnTo>
                  <a:pt x="19" y="23"/>
                </a:lnTo>
                <a:cubicBezTo>
                  <a:pt x="19" y="22"/>
                  <a:pt x="20" y="22"/>
                  <a:pt x="21" y="21"/>
                </a:cubicBezTo>
                <a:lnTo>
                  <a:pt x="39" y="7"/>
                </a:lnTo>
                <a:cubicBezTo>
                  <a:pt x="39" y="6"/>
                  <a:pt x="40" y="6"/>
                  <a:pt x="42" y="6"/>
                </a:cubicBezTo>
                <a:lnTo>
                  <a:pt x="63" y="1"/>
                </a:lnTo>
                <a:cubicBezTo>
                  <a:pt x="64" y="0"/>
                  <a:pt x="65" y="0"/>
                  <a:pt x="66" y="1"/>
                </a:cubicBezTo>
                <a:lnTo>
                  <a:pt x="88" y="6"/>
                </a:lnTo>
                <a:cubicBezTo>
                  <a:pt x="89" y="6"/>
                  <a:pt x="90" y="6"/>
                  <a:pt x="91" y="7"/>
                </a:cubicBezTo>
                <a:lnTo>
                  <a:pt x="109" y="21"/>
                </a:lnTo>
                <a:cubicBezTo>
                  <a:pt x="110" y="22"/>
                  <a:pt x="111" y="22"/>
                  <a:pt x="111" y="23"/>
                </a:cubicBezTo>
                <a:lnTo>
                  <a:pt x="123" y="43"/>
                </a:lnTo>
                <a:cubicBezTo>
                  <a:pt x="124" y="44"/>
                  <a:pt x="124" y="45"/>
                  <a:pt x="124" y="46"/>
                </a:cubicBezTo>
                <a:lnTo>
                  <a:pt x="128" y="71"/>
                </a:lnTo>
                <a:cubicBezTo>
                  <a:pt x="129" y="72"/>
                  <a:pt x="129" y="73"/>
                  <a:pt x="128" y="74"/>
                </a:cubicBezTo>
                <a:lnTo>
                  <a:pt x="124" y="99"/>
                </a:lnTo>
                <a:cubicBezTo>
                  <a:pt x="124" y="100"/>
                  <a:pt x="124" y="101"/>
                  <a:pt x="123" y="101"/>
                </a:cubicBezTo>
                <a:lnTo>
                  <a:pt x="111" y="122"/>
                </a:lnTo>
                <a:cubicBezTo>
                  <a:pt x="111" y="123"/>
                  <a:pt x="110" y="124"/>
                  <a:pt x="109" y="125"/>
                </a:cubicBezTo>
                <a:lnTo>
                  <a:pt x="91" y="138"/>
                </a:lnTo>
                <a:cubicBezTo>
                  <a:pt x="90" y="139"/>
                  <a:pt x="89" y="139"/>
                  <a:pt x="88" y="139"/>
                </a:cubicBezTo>
                <a:lnTo>
                  <a:pt x="66" y="144"/>
                </a:lnTo>
                <a:cubicBezTo>
                  <a:pt x="65" y="145"/>
                  <a:pt x="64" y="145"/>
                  <a:pt x="63" y="144"/>
                </a:cubicBezTo>
                <a:lnTo>
                  <a:pt x="42" y="139"/>
                </a:lnTo>
                <a:cubicBezTo>
                  <a:pt x="41" y="139"/>
                  <a:pt x="40" y="139"/>
                  <a:pt x="39" y="138"/>
                </a:cubicBezTo>
                <a:lnTo>
                  <a:pt x="21" y="125"/>
                </a:lnTo>
                <a:cubicBezTo>
                  <a:pt x="20" y="124"/>
                  <a:pt x="19" y="123"/>
                  <a:pt x="19" y="122"/>
                </a:cubicBezTo>
                <a:lnTo>
                  <a:pt x="7" y="101"/>
                </a:lnTo>
                <a:cubicBezTo>
                  <a:pt x="6" y="101"/>
                  <a:pt x="6" y="100"/>
                  <a:pt x="6" y="99"/>
                </a:cubicBezTo>
                <a:lnTo>
                  <a:pt x="1" y="74"/>
                </a:lnTo>
                <a:close/>
                <a:moveTo>
                  <a:pt x="21" y="96"/>
                </a:moveTo>
                <a:lnTo>
                  <a:pt x="20" y="93"/>
                </a:lnTo>
                <a:lnTo>
                  <a:pt x="32" y="114"/>
                </a:lnTo>
                <a:lnTo>
                  <a:pt x="30" y="112"/>
                </a:lnTo>
                <a:lnTo>
                  <a:pt x="48" y="125"/>
                </a:lnTo>
                <a:lnTo>
                  <a:pt x="45" y="124"/>
                </a:lnTo>
                <a:lnTo>
                  <a:pt x="66" y="129"/>
                </a:lnTo>
                <a:lnTo>
                  <a:pt x="63" y="129"/>
                </a:lnTo>
                <a:lnTo>
                  <a:pt x="85" y="124"/>
                </a:lnTo>
                <a:lnTo>
                  <a:pt x="82" y="125"/>
                </a:lnTo>
                <a:lnTo>
                  <a:pt x="100" y="112"/>
                </a:lnTo>
                <a:lnTo>
                  <a:pt x="98" y="114"/>
                </a:lnTo>
                <a:lnTo>
                  <a:pt x="110" y="93"/>
                </a:lnTo>
                <a:lnTo>
                  <a:pt x="109" y="96"/>
                </a:lnTo>
                <a:lnTo>
                  <a:pt x="113" y="71"/>
                </a:lnTo>
                <a:lnTo>
                  <a:pt x="113" y="74"/>
                </a:lnTo>
                <a:lnTo>
                  <a:pt x="109" y="49"/>
                </a:lnTo>
                <a:lnTo>
                  <a:pt x="110" y="52"/>
                </a:lnTo>
                <a:lnTo>
                  <a:pt x="98" y="32"/>
                </a:lnTo>
                <a:lnTo>
                  <a:pt x="100" y="34"/>
                </a:lnTo>
                <a:lnTo>
                  <a:pt x="82" y="20"/>
                </a:lnTo>
                <a:lnTo>
                  <a:pt x="85" y="21"/>
                </a:lnTo>
                <a:lnTo>
                  <a:pt x="63" y="16"/>
                </a:lnTo>
                <a:lnTo>
                  <a:pt x="66" y="16"/>
                </a:lnTo>
                <a:lnTo>
                  <a:pt x="45" y="21"/>
                </a:lnTo>
                <a:lnTo>
                  <a:pt x="48" y="20"/>
                </a:lnTo>
                <a:lnTo>
                  <a:pt x="30" y="34"/>
                </a:lnTo>
                <a:lnTo>
                  <a:pt x="32" y="32"/>
                </a:lnTo>
                <a:lnTo>
                  <a:pt x="20" y="52"/>
                </a:lnTo>
                <a:lnTo>
                  <a:pt x="21" y="49"/>
                </a:lnTo>
                <a:lnTo>
                  <a:pt x="16" y="74"/>
                </a:lnTo>
                <a:lnTo>
                  <a:pt x="16" y="71"/>
                </a:lnTo>
                <a:lnTo>
                  <a:pt x="21" y="9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8" name="Freeform 57"/>
          <p:cNvSpPr>
            <a:spLocks/>
          </p:cNvSpPr>
          <p:nvPr/>
        </p:nvSpPr>
        <p:spPr bwMode="auto">
          <a:xfrm>
            <a:off x="6986588" y="5430838"/>
            <a:ext cx="63500" cy="74612"/>
          </a:xfrm>
          <a:custGeom>
            <a:avLst/>
            <a:gdLst>
              <a:gd name="T0" fmla="*/ 0 w 96"/>
              <a:gd name="T1" fmla="*/ 0 h 128"/>
              <a:gd name="T2" fmla="*/ 0 w 96"/>
              <a:gd name="T3" fmla="*/ 0 h 128"/>
              <a:gd name="T4" fmla="*/ 0 w 96"/>
              <a:gd name="T5" fmla="*/ 0 h 128"/>
              <a:gd name="T6" fmla="*/ 0 w 96"/>
              <a:gd name="T7" fmla="*/ 0 h 128"/>
              <a:gd name="T8" fmla="*/ 0 w 96"/>
              <a:gd name="T9" fmla="*/ 0 h 128"/>
              <a:gd name="T10" fmla="*/ 0 w 96"/>
              <a:gd name="T11" fmla="*/ 0 h 128"/>
              <a:gd name="T12" fmla="*/ 0 w 96"/>
              <a:gd name="T13" fmla="*/ 0 h 128"/>
              <a:gd name="T14" fmla="*/ 0 w 96"/>
              <a:gd name="T15" fmla="*/ 0 h 128"/>
              <a:gd name="T16" fmla="*/ 0 w 96"/>
              <a:gd name="T17" fmla="*/ 0 h 128"/>
              <a:gd name="T18" fmla="*/ 0 w 96"/>
              <a:gd name="T19" fmla="*/ 0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28"/>
              <a:gd name="T32" fmla="*/ 96 w 96"/>
              <a:gd name="T33" fmla="*/ 128 h 1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28">
                <a:moveTo>
                  <a:pt x="0" y="64"/>
                </a:moveTo>
                <a:cubicBezTo>
                  <a:pt x="0" y="29"/>
                  <a:pt x="22" y="0"/>
                  <a:pt x="48" y="0"/>
                </a:cubicBezTo>
                <a:cubicBezTo>
                  <a:pt x="48" y="0"/>
                  <a:pt x="48" y="0"/>
                  <a:pt x="48" y="0"/>
                </a:cubicBezTo>
                <a:cubicBezTo>
                  <a:pt x="75" y="0"/>
                  <a:pt x="96" y="29"/>
                  <a:pt x="96" y="64"/>
                </a:cubicBezTo>
                <a:cubicBezTo>
                  <a:pt x="96" y="100"/>
                  <a:pt x="75" y="128"/>
                  <a:pt x="48" y="128"/>
                </a:cubicBezTo>
                <a:cubicBezTo>
                  <a:pt x="48" y="128"/>
                  <a:pt x="48" y="128"/>
                  <a:pt x="48" y="128"/>
                </a:cubicBezTo>
                <a:cubicBezTo>
                  <a:pt x="22" y="128"/>
                  <a:pt x="0" y="100"/>
                  <a:pt x="0" y="64"/>
                </a:cubicBezTo>
                <a:close/>
              </a:path>
            </a:pathLst>
          </a:custGeom>
          <a:solidFill>
            <a:srgbClr val="FFFFFF"/>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19" name="Freeform 58"/>
          <p:cNvSpPr>
            <a:spLocks noEditPoints="1"/>
          </p:cNvSpPr>
          <p:nvPr/>
        </p:nvSpPr>
        <p:spPr bwMode="auto">
          <a:xfrm>
            <a:off x="6981826" y="5426075"/>
            <a:ext cx="73025" cy="84138"/>
          </a:xfrm>
          <a:custGeom>
            <a:avLst/>
            <a:gdLst>
              <a:gd name="T0" fmla="*/ 0 w 113"/>
              <a:gd name="T1" fmla="*/ 0 h 145"/>
              <a:gd name="T2" fmla="*/ 0 w 113"/>
              <a:gd name="T3" fmla="*/ 0 h 145"/>
              <a:gd name="T4" fmla="*/ 0 w 113"/>
              <a:gd name="T5" fmla="*/ 0 h 145"/>
              <a:gd name="T6" fmla="*/ 0 w 113"/>
              <a:gd name="T7" fmla="*/ 0 h 145"/>
              <a:gd name="T8" fmla="*/ 0 w 113"/>
              <a:gd name="T9" fmla="*/ 0 h 145"/>
              <a:gd name="T10" fmla="*/ 0 w 113"/>
              <a:gd name="T11" fmla="*/ 0 h 145"/>
              <a:gd name="T12" fmla="*/ 0 w 113"/>
              <a:gd name="T13" fmla="*/ 0 h 145"/>
              <a:gd name="T14" fmla="*/ 0 w 113"/>
              <a:gd name="T15" fmla="*/ 0 h 145"/>
              <a:gd name="T16" fmla="*/ 0 w 113"/>
              <a:gd name="T17" fmla="*/ 0 h 145"/>
              <a:gd name="T18" fmla="*/ 0 w 113"/>
              <a:gd name="T19" fmla="*/ 0 h 145"/>
              <a:gd name="T20" fmla="*/ 0 w 113"/>
              <a:gd name="T21" fmla="*/ 0 h 145"/>
              <a:gd name="T22" fmla="*/ 0 w 113"/>
              <a:gd name="T23" fmla="*/ 0 h 145"/>
              <a:gd name="T24" fmla="*/ 0 w 113"/>
              <a:gd name="T25" fmla="*/ 0 h 145"/>
              <a:gd name="T26" fmla="*/ 0 w 113"/>
              <a:gd name="T27" fmla="*/ 0 h 145"/>
              <a:gd name="T28" fmla="*/ 0 w 113"/>
              <a:gd name="T29" fmla="*/ 0 h 145"/>
              <a:gd name="T30" fmla="*/ 0 w 113"/>
              <a:gd name="T31" fmla="*/ 0 h 145"/>
              <a:gd name="T32" fmla="*/ 0 w 113"/>
              <a:gd name="T33" fmla="*/ 0 h 145"/>
              <a:gd name="T34" fmla="*/ 0 w 113"/>
              <a:gd name="T35" fmla="*/ 0 h 145"/>
              <a:gd name="T36" fmla="*/ 0 w 113"/>
              <a:gd name="T37" fmla="*/ 0 h 145"/>
              <a:gd name="T38" fmla="*/ 0 w 113"/>
              <a:gd name="T39" fmla="*/ 0 h 145"/>
              <a:gd name="T40" fmla="*/ 0 w 113"/>
              <a:gd name="T41" fmla="*/ 0 h 145"/>
              <a:gd name="T42" fmla="*/ 0 w 113"/>
              <a:gd name="T43" fmla="*/ 0 h 145"/>
              <a:gd name="T44" fmla="*/ 0 w 113"/>
              <a:gd name="T45" fmla="*/ 0 h 145"/>
              <a:gd name="T46" fmla="*/ 0 w 113"/>
              <a:gd name="T47" fmla="*/ 0 h 145"/>
              <a:gd name="T48" fmla="*/ 0 w 113"/>
              <a:gd name="T49" fmla="*/ 0 h 145"/>
              <a:gd name="T50" fmla="*/ 0 w 113"/>
              <a:gd name="T51" fmla="*/ 0 h 145"/>
              <a:gd name="T52" fmla="*/ 0 w 113"/>
              <a:gd name="T53" fmla="*/ 0 h 145"/>
              <a:gd name="T54" fmla="*/ 0 w 113"/>
              <a:gd name="T55" fmla="*/ 0 h 145"/>
              <a:gd name="T56" fmla="*/ 0 w 113"/>
              <a:gd name="T57" fmla="*/ 0 h 145"/>
              <a:gd name="T58" fmla="*/ 0 w 113"/>
              <a:gd name="T59" fmla="*/ 0 h 145"/>
              <a:gd name="T60" fmla="*/ 0 w 113"/>
              <a:gd name="T61" fmla="*/ 0 h 145"/>
              <a:gd name="T62" fmla="*/ 0 w 113"/>
              <a:gd name="T63" fmla="*/ 0 h 145"/>
              <a:gd name="T64" fmla="*/ 0 w 113"/>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45"/>
              <a:gd name="T101" fmla="*/ 113 w 113"/>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45">
                <a:moveTo>
                  <a:pt x="1" y="74"/>
                </a:moveTo>
                <a:cubicBezTo>
                  <a:pt x="0" y="73"/>
                  <a:pt x="0" y="72"/>
                  <a:pt x="1" y="71"/>
                </a:cubicBezTo>
                <a:lnTo>
                  <a:pt x="5" y="46"/>
                </a:lnTo>
                <a:cubicBezTo>
                  <a:pt x="5" y="45"/>
                  <a:pt x="5" y="45"/>
                  <a:pt x="5" y="44"/>
                </a:cubicBezTo>
                <a:lnTo>
                  <a:pt x="15" y="24"/>
                </a:lnTo>
                <a:cubicBezTo>
                  <a:pt x="16" y="23"/>
                  <a:pt x="16" y="22"/>
                  <a:pt x="17" y="21"/>
                </a:cubicBezTo>
                <a:lnTo>
                  <a:pt x="33" y="7"/>
                </a:lnTo>
                <a:cubicBezTo>
                  <a:pt x="34" y="7"/>
                  <a:pt x="35" y="6"/>
                  <a:pt x="36" y="6"/>
                </a:cubicBezTo>
                <a:lnTo>
                  <a:pt x="54" y="1"/>
                </a:lnTo>
                <a:cubicBezTo>
                  <a:pt x="56" y="0"/>
                  <a:pt x="57" y="0"/>
                  <a:pt x="59" y="1"/>
                </a:cubicBezTo>
                <a:lnTo>
                  <a:pt x="78" y="6"/>
                </a:lnTo>
                <a:cubicBezTo>
                  <a:pt x="79" y="6"/>
                  <a:pt x="80" y="7"/>
                  <a:pt x="81" y="8"/>
                </a:cubicBezTo>
                <a:lnTo>
                  <a:pt x="96" y="22"/>
                </a:lnTo>
                <a:cubicBezTo>
                  <a:pt x="97" y="22"/>
                  <a:pt x="97" y="23"/>
                  <a:pt x="98" y="24"/>
                </a:cubicBezTo>
                <a:lnTo>
                  <a:pt x="108" y="44"/>
                </a:lnTo>
                <a:cubicBezTo>
                  <a:pt x="108" y="45"/>
                  <a:pt x="108" y="45"/>
                  <a:pt x="108" y="46"/>
                </a:cubicBezTo>
                <a:lnTo>
                  <a:pt x="112" y="71"/>
                </a:lnTo>
                <a:cubicBezTo>
                  <a:pt x="113" y="72"/>
                  <a:pt x="113" y="73"/>
                  <a:pt x="112" y="74"/>
                </a:cubicBezTo>
                <a:lnTo>
                  <a:pt x="108" y="99"/>
                </a:lnTo>
                <a:cubicBezTo>
                  <a:pt x="108" y="99"/>
                  <a:pt x="108" y="100"/>
                  <a:pt x="108" y="101"/>
                </a:cubicBezTo>
                <a:lnTo>
                  <a:pt x="98" y="122"/>
                </a:lnTo>
                <a:cubicBezTo>
                  <a:pt x="97" y="123"/>
                  <a:pt x="97" y="124"/>
                  <a:pt x="96" y="125"/>
                </a:cubicBezTo>
                <a:lnTo>
                  <a:pt x="81" y="138"/>
                </a:lnTo>
                <a:cubicBezTo>
                  <a:pt x="80" y="138"/>
                  <a:pt x="79" y="139"/>
                  <a:pt x="78" y="139"/>
                </a:cubicBezTo>
                <a:lnTo>
                  <a:pt x="59" y="144"/>
                </a:lnTo>
                <a:cubicBezTo>
                  <a:pt x="57" y="145"/>
                  <a:pt x="56" y="145"/>
                  <a:pt x="54" y="144"/>
                </a:cubicBezTo>
                <a:lnTo>
                  <a:pt x="36" y="139"/>
                </a:lnTo>
                <a:cubicBezTo>
                  <a:pt x="35" y="139"/>
                  <a:pt x="34" y="138"/>
                  <a:pt x="33" y="138"/>
                </a:cubicBezTo>
                <a:lnTo>
                  <a:pt x="17" y="125"/>
                </a:lnTo>
                <a:cubicBezTo>
                  <a:pt x="16" y="124"/>
                  <a:pt x="16" y="123"/>
                  <a:pt x="15" y="122"/>
                </a:cubicBezTo>
                <a:lnTo>
                  <a:pt x="5" y="101"/>
                </a:lnTo>
                <a:cubicBezTo>
                  <a:pt x="5" y="100"/>
                  <a:pt x="5" y="99"/>
                  <a:pt x="5" y="99"/>
                </a:cubicBezTo>
                <a:lnTo>
                  <a:pt x="1" y="74"/>
                </a:lnTo>
                <a:close/>
                <a:moveTo>
                  <a:pt x="20" y="96"/>
                </a:moveTo>
                <a:lnTo>
                  <a:pt x="20" y="94"/>
                </a:lnTo>
                <a:lnTo>
                  <a:pt x="30" y="115"/>
                </a:lnTo>
                <a:lnTo>
                  <a:pt x="28" y="112"/>
                </a:lnTo>
                <a:lnTo>
                  <a:pt x="44" y="125"/>
                </a:lnTo>
                <a:lnTo>
                  <a:pt x="41" y="124"/>
                </a:lnTo>
                <a:lnTo>
                  <a:pt x="59" y="129"/>
                </a:lnTo>
                <a:lnTo>
                  <a:pt x="54" y="129"/>
                </a:lnTo>
                <a:lnTo>
                  <a:pt x="73" y="124"/>
                </a:lnTo>
                <a:lnTo>
                  <a:pt x="70" y="125"/>
                </a:lnTo>
                <a:lnTo>
                  <a:pt x="85" y="112"/>
                </a:lnTo>
                <a:lnTo>
                  <a:pt x="83" y="115"/>
                </a:lnTo>
                <a:lnTo>
                  <a:pt x="93" y="94"/>
                </a:lnTo>
                <a:lnTo>
                  <a:pt x="93" y="96"/>
                </a:lnTo>
                <a:lnTo>
                  <a:pt x="97" y="71"/>
                </a:lnTo>
                <a:lnTo>
                  <a:pt x="97" y="74"/>
                </a:lnTo>
                <a:lnTo>
                  <a:pt x="93" y="49"/>
                </a:lnTo>
                <a:lnTo>
                  <a:pt x="93" y="51"/>
                </a:lnTo>
                <a:lnTo>
                  <a:pt x="83" y="31"/>
                </a:lnTo>
                <a:lnTo>
                  <a:pt x="85" y="33"/>
                </a:lnTo>
                <a:lnTo>
                  <a:pt x="70" y="19"/>
                </a:lnTo>
                <a:lnTo>
                  <a:pt x="73" y="21"/>
                </a:lnTo>
                <a:lnTo>
                  <a:pt x="54" y="16"/>
                </a:lnTo>
                <a:lnTo>
                  <a:pt x="59" y="16"/>
                </a:lnTo>
                <a:lnTo>
                  <a:pt x="41" y="21"/>
                </a:lnTo>
                <a:lnTo>
                  <a:pt x="44" y="19"/>
                </a:lnTo>
                <a:lnTo>
                  <a:pt x="28" y="33"/>
                </a:lnTo>
                <a:lnTo>
                  <a:pt x="30" y="31"/>
                </a:lnTo>
                <a:lnTo>
                  <a:pt x="20" y="51"/>
                </a:lnTo>
                <a:lnTo>
                  <a:pt x="20" y="49"/>
                </a:lnTo>
                <a:lnTo>
                  <a:pt x="16" y="74"/>
                </a:lnTo>
                <a:lnTo>
                  <a:pt x="16" y="71"/>
                </a:lnTo>
                <a:lnTo>
                  <a:pt x="20" y="9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0" name="Freeform 59"/>
          <p:cNvSpPr>
            <a:spLocks/>
          </p:cNvSpPr>
          <p:nvPr/>
        </p:nvSpPr>
        <p:spPr bwMode="auto">
          <a:xfrm>
            <a:off x="7050088" y="5430838"/>
            <a:ext cx="61912" cy="74612"/>
          </a:xfrm>
          <a:custGeom>
            <a:avLst/>
            <a:gdLst>
              <a:gd name="T0" fmla="*/ 0 w 96"/>
              <a:gd name="T1" fmla="*/ 0 h 128"/>
              <a:gd name="T2" fmla="*/ 0 w 96"/>
              <a:gd name="T3" fmla="*/ 0 h 128"/>
              <a:gd name="T4" fmla="*/ 0 w 96"/>
              <a:gd name="T5" fmla="*/ 0 h 128"/>
              <a:gd name="T6" fmla="*/ 0 w 96"/>
              <a:gd name="T7" fmla="*/ 0 h 128"/>
              <a:gd name="T8" fmla="*/ 0 w 96"/>
              <a:gd name="T9" fmla="*/ 0 h 128"/>
              <a:gd name="T10" fmla="*/ 0 w 96"/>
              <a:gd name="T11" fmla="*/ 0 h 128"/>
              <a:gd name="T12" fmla="*/ 0 w 96"/>
              <a:gd name="T13" fmla="*/ 0 h 128"/>
              <a:gd name="T14" fmla="*/ 0 w 96"/>
              <a:gd name="T15" fmla="*/ 0 h 128"/>
              <a:gd name="T16" fmla="*/ 0 w 96"/>
              <a:gd name="T17" fmla="*/ 0 h 128"/>
              <a:gd name="T18" fmla="*/ 0 w 96"/>
              <a:gd name="T19" fmla="*/ 0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28"/>
              <a:gd name="T32" fmla="*/ 96 w 96"/>
              <a:gd name="T33" fmla="*/ 128 h 1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28">
                <a:moveTo>
                  <a:pt x="0" y="64"/>
                </a:moveTo>
                <a:cubicBezTo>
                  <a:pt x="0" y="29"/>
                  <a:pt x="22" y="0"/>
                  <a:pt x="48" y="0"/>
                </a:cubicBezTo>
                <a:cubicBezTo>
                  <a:pt x="48" y="0"/>
                  <a:pt x="48" y="0"/>
                  <a:pt x="48" y="0"/>
                </a:cubicBezTo>
                <a:cubicBezTo>
                  <a:pt x="75" y="0"/>
                  <a:pt x="96" y="29"/>
                  <a:pt x="96" y="64"/>
                </a:cubicBezTo>
                <a:cubicBezTo>
                  <a:pt x="96" y="100"/>
                  <a:pt x="75" y="128"/>
                  <a:pt x="48" y="128"/>
                </a:cubicBezTo>
                <a:cubicBezTo>
                  <a:pt x="48" y="128"/>
                  <a:pt x="48" y="128"/>
                  <a:pt x="48" y="128"/>
                </a:cubicBezTo>
                <a:cubicBezTo>
                  <a:pt x="22" y="128"/>
                  <a:pt x="0" y="100"/>
                  <a:pt x="0" y="64"/>
                </a:cubicBezTo>
                <a:close/>
              </a:path>
            </a:pathLst>
          </a:custGeom>
          <a:solidFill>
            <a:srgbClr val="FFFFFF"/>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1" name="Freeform 60"/>
          <p:cNvSpPr>
            <a:spLocks noEditPoints="1"/>
          </p:cNvSpPr>
          <p:nvPr/>
        </p:nvSpPr>
        <p:spPr bwMode="auto">
          <a:xfrm>
            <a:off x="7043738" y="5426075"/>
            <a:ext cx="74612" cy="84138"/>
          </a:xfrm>
          <a:custGeom>
            <a:avLst/>
            <a:gdLst>
              <a:gd name="T0" fmla="*/ 0 w 113"/>
              <a:gd name="T1" fmla="*/ 0 h 145"/>
              <a:gd name="T2" fmla="*/ 0 w 113"/>
              <a:gd name="T3" fmla="*/ 0 h 145"/>
              <a:gd name="T4" fmla="*/ 0 w 113"/>
              <a:gd name="T5" fmla="*/ 0 h 145"/>
              <a:gd name="T6" fmla="*/ 0 w 113"/>
              <a:gd name="T7" fmla="*/ 0 h 145"/>
              <a:gd name="T8" fmla="*/ 0 w 113"/>
              <a:gd name="T9" fmla="*/ 0 h 145"/>
              <a:gd name="T10" fmla="*/ 0 w 113"/>
              <a:gd name="T11" fmla="*/ 0 h 145"/>
              <a:gd name="T12" fmla="*/ 0 w 113"/>
              <a:gd name="T13" fmla="*/ 0 h 145"/>
              <a:gd name="T14" fmla="*/ 0 w 113"/>
              <a:gd name="T15" fmla="*/ 0 h 145"/>
              <a:gd name="T16" fmla="*/ 0 w 113"/>
              <a:gd name="T17" fmla="*/ 0 h 145"/>
              <a:gd name="T18" fmla="*/ 0 w 113"/>
              <a:gd name="T19" fmla="*/ 0 h 145"/>
              <a:gd name="T20" fmla="*/ 0 w 113"/>
              <a:gd name="T21" fmla="*/ 0 h 145"/>
              <a:gd name="T22" fmla="*/ 0 w 113"/>
              <a:gd name="T23" fmla="*/ 0 h 145"/>
              <a:gd name="T24" fmla="*/ 0 w 113"/>
              <a:gd name="T25" fmla="*/ 0 h 145"/>
              <a:gd name="T26" fmla="*/ 0 w 113"/>
              <a:gd name="T27" fmla="*/ 0 h 145"/>
              <a:gd name="T28" fmla="*/ 0 w 113"/>
              <a:gd name="T29" fmla="*/ 0 h 145"/>
              <a:gd name="T30" fmla="*/ 0 w 113"/>
              <a:gd name="T31" fmla="*/ 0 h 145"/>
              <a:gd name="T32" fmla="*/ 0 w 113"/>
              <a:gd name="T33" fmla="*/ 0 h 145"/>
              <a:gd name="T34" fmla="*/ 0 w 113"/>
              <a:gd name="T35" fmla="*/ 0 h 145"/>
              <a:gd name="T36" fmla="*/ 0 w 113"/>
              <a:gd name="T37" fmla="*/ 0 h 145"/>
              <a:gd name="T38" fmla="*/ 0 w 113"/>
              <a:gd name="T39" fmla="*/ 0 h 145"/>
              <a:gd name="T40" fmla="*/ 0 w 113"/>
              <a:gd name="T41" fmla="*/ 0 h 145"/>
              <a:gd name="T42" fmla="*/ 0 w 113"/>
              <a:gd name="T43" fmla="*/ 0 h 145"/>
              <a:gd name="T44" fmla="*/ 0 w 113"/>
              <a:gd name="T45" fmla="*/ 0 h 145"/>
              <a:gd name="T46" fmla="*/ 0 w 113"/>
              <a:gd name="T47" fmla="*/ 0 h 145"/>
              <a:gd name="T48" fmla="*/ 0 w 113"/>
              <a:gd name="T49" fmla="*/ 0 h 145"/>
              <a:gd name="T50" fmla="*/ 0 w 113"/>
              <a:gd name="T51" fmla="*/ 0 h 145"/>
              <a:gd name="T52" fmla="*/ 0 w 113"/>
              <a:gd name="T53" fmla="*/ 0 h 145"/>
              <a:gd name="T54" fmla="*/ 0 w 113"/>
              <a:gd name="T55" fmla="*/ 0 h 145"/>
              <a:gd name="T56" fmla="*/ 0 w 113"/>
              <a:gd name="T57" fmla="*/ 0 h 145"/>
              <a:gd name="T58" fmla="*/ 0 w 113"/>
              <a:gd name="T59" fmla="*/ 0 h 145"/>
              <a:gd name="T60" fmla="*/ 0 w 113"/>
              <a:gd name="T61" fmla="*/ 0 h 145"/>
              <a:gd name="T62" fmla="*/ 0 w 113"/>
              <a:gd name="T63" fmla="*/ 0 h 145"/>
              <a:gd name="T64" fmla="*/ 0 w 113"/>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45"/>
              <a:gd name="T101" fmla="*/ 113 w 113"/>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45">
                <a:moveTo>
                  <a:pt x="1" y="74"/>
                </a:moveTo>
                <a:cubicBezTo>
                  <a:pt x="0" y="73"/>
                  <a:pt x="0" y="72"/>
                  <a:pt x="1" y="71"/>
                </a:cubicBezTo>
                <a:lnTo>
                  <a:pt x="5" y="46"/>
                </a:lnTo>
                <a:cubicBezTo>
                  <a:pt x="5" y="45"/>
                  <a:pt x="5" y="45"/>
                  <a:pt x="5" y="44"/>
                </a:cubicBezTo>
                <a:lnTo>
                  <a:pt x="15" y="24"/>
                </a:lnTo>
                <a:cubicBezTo>
                  <a:pt x="16" y="23"/>
                  <a:pt x="16" y="22"/>
                  <a:pt x="17" y="21"/>
                </a:cubicBezTo>
                <a:lnTo>
                  <a:pt x="33" y="7"/>
                </a:lnTo>
                <a:cubicBezTo>
                  <a:pt x="34" y="7"/>
                  <a:pt x="35" y="6"/>
                  <a:pt x="36" y="6"/>
                </a:cubicBezTo>
                <a:lnTo>
                  <a:pt x="54" y="1"/>
                </a:lnTo>
                <a:cubicBezTo>
                  <a:pt x="56" y="0"/>
                  <a:pt x="57" y="0"/>
                  <a:pt x="59" y="1"/>
                </a:cubicBezTo>
                <a:lnTo>
                  <a:pt x="78" y="6"/>
                </a:lnTo>
                <a:cubicBezTo>
                  <a:pt x="79" y="6"/>
                  <a:pt x="80" y="7"/>
                  <a:pt x="81" y="8"/>
                </a:cubicBezTo>
                <a:lnTo>
                  <a:pt x="96" y="22"/>
                </a:lnTo>
                <a:cubicBezTo>
                  <a:pt x="97" y="22"/>
                  <a:pt x="97" y="23"/>
                  <a:pt x="98" y="24"/>
                </a:cubicBezTo>
                <a:lnTo>
                  <a:pt x="108" y="44"/>
                </a:lnTo>
                <a:cubicBezTo>
                  <a:pt x="108" y="45"/>
                  <a:pt x="108" y="45"/>
                  <a:pt x="108" y="46"/>
                </a:cubicBezTo>
                <a:lnTo>
                  <a:pt x="112" y="71"/>
                </a:lnTo>
                <a:cubicBezTo>
                  <a:pt x="113" y="72"/>
                  <a:pt x="113" y="73"/>
                  <a:pt x="112" y="74"/>
                </a:cubicBezTo>
                <a:lnTo>
                  <a:pt x="108" y="99"/>
                </a:lnTo>
                <a:cubicBezTo>
                  <a:pt x="108" y="99"/>
                  <a:pt x="108" y="100"/>
                  <a:pt x="108" y="101"/>
                </a:cubicBezTo>
                <a:lnTo>
                  <a:pt x="98" y="122"/>
                </a:lnTo>
                <a:cubicBezTo>
                  <a:pt x="97" y="123"/>
                  <a:pt x="97" y="124"/>
                  <a:pt x="96" y="125"/>
                </a:cubicBezTo>
                <a:lnTo>
                  <a:pt x="81" y="138"/>
                </a:lnTo>
                <a:cubicBezTo>
                  <a:pt x="80" y="138"/>
                  <a:pt x="79" y="139"/>
                  <a:pt x="78" y="139"/>
                </a:cubicBezTo>
                <a:lnTo>
                  <a:pt x="59" y="144"/>
                </a:lnTo>
                <a:cubicBezTo>
                  <a:pt x="57" y="145"/>
                  <a:pt x="56" y="145"/>
                  <a:pt x="54" y="144"/>
                </a:cubicBezTo>
                <a:lnTo>
                  <a:pt x="36" y="139"/>
                </a:lnTo>
                <a:cubicBezTo>
                  <a:pt x="35" y="139"/>
                  <a:pt x="34" y="138"/>
                  <a:pt x="33" y="138"/>
                </a:cubicBezTo>
                <a:lnTo>
                  <a:pt x="17" y="125"/>
                </a:lnTo>
                <a:cubicBezTo>
                  <a:pt x="16" y="124"/>
                  <a:pt x="16" y="123"/>
                  <a:pt x="15" y="122"/>
                </a:cubicBezTo>
                <a:lnTo>
                  <a:pt x="5" y="101"/>
                </a:lnTo>
                <a:cubicBezTo>
                  <a:pt x="5" y="100"/>
                  <a:pt x="5" y="99"/>
                  <a:pt x="5" y="99"/>
                </a:cubicBezTo>
                <a:lnTo>
                  <a:pt x="1" y="74"/>
                </a:lnTo>
                <a:close/>
                <a:moveTo>
                  <a:pt x="20" y="96"/>
                </a:moveTo>
                <a:lnTo>
                  <a:pt x="20" y="94"/>
                </a:lnTo>
                <a:lnTo>
                  <a:pt x="30" y="115"/>
                </a:lnTo>
                <a:lnTo>
                  <a:pt x="28" y="112"/>
                </a:lnTo>
                <a:lnTo>
                  <a:pt x="44" y="125"/>
                </a:lnTo>
                <a:lnTo>
                  <a:pt x="41" y="124"/>
                </a:lnTo>
                <a:lnTo>
                  <a:pt x="59" y="129"/>
                </a:lnTo>
                <a:lnTo>
                  <a:pt x="54" y="129"/>
                </a:lnTo>
                <a:lnTo>
                  <a:pt x="73" y="124"/>
                </a:lnTo>
                <a:lnTo>
                  <a:pt x="70" y="125"/>
                </a:lnTo>
                <a:lnTo>
                  <a:pt x="85" y="112"/>
                </a:lnTo>
                <a:lnTo>
                  <a:pt x="83" y="115"/>
                </a:lnTo>
                <a:lnTo>
                  <a:pt x="93" y="94"/>
                </a:lnTo>
                <a:lnTo>
                  <a:pt x="93" y="96"/>
                </a:lnTo>
                <a:lnTo>
                  <a:pt x="97" y="71"/>
                </a:lnTo>
                <a:lnTo>
                  <a:pt x="97" y="74"/>
                </a:lnTo>
                <a:lnTo>
                  <a:pt x="93" y="49"/>
                </a:lnTo>
                <a:lnTo>
                  <a:pt x="93" y="51"/>
                </a:lnTo>
                <a:lnTo>
                  <a:pt x="83" y="31"/>
                </a:lnTo>
                <a:lnTo>
                  <a:pt x="85" y="33"/>
                </a:lnTo>
                <a:lnTo>
                  <a:pt x="70" y="19"/>
                </a:lnTo>
                <a:lnTo>
                  <a:pt x="73" y="21"/>
                </a:lnTo>
                <a:lnTo>
                  <a:pt x="54" y="16"/>
                </a:lnTo>
                <a:lnTo>
                  <a:pt x="59" y="16"/>
                </a:lnTo>
                <a:lnTo>
                  <a:pt x="41" y="21"/>
                </a:lnTo>
                <a:lnTo>
                  <a:pt x="44" y="19"/>
                </a:lnTo>
                <a:lnTo>
                  <a:pt x="28" y="33"/>
                </a:lnTo>
                <a:lnTo>
                  <a:pt x="30" y="31"/>
                </a:lnTo>
                <a:lnTo>
                  <a:pt x="20" y="51"/>
                </a:lnTo>
                <a:lnTo>
                  <a:pt x="20" y="49"/>
                </a:lnTo>
                <a:lnTo>
                  <a:pt x="16" y="74"/>
                </a:lnTo>
                <a:lnTo>
                  <a:pt x="16" y="71"/>
                </a:lnTo>
                <a:lnTo>
                  <a:pt x="20" y="9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2" name="Freeform 61"/>
          <p:cNvSpPr>
            <a:spLocks/>
          </p:cNvSpPr>
          <p:nvPr/>
        </p:nvSpPr>
        <p:spPr bwMode="auto">
          <a:xfrm>
            <a:off x="7112001" y="5430838"/>
            <a:ext cx="73025" cy="74612"/>
          </a:xfrm>
          <a:custGeom>
            <a:avLst/>
            <a:gdLst>
              <a:gd name="T0" fmla="*/ 0 w 112"/>
              <a:gd name="T1" fmla="*/ 0 h 128"/>
              <a:gd name="T2" fmla="*/ 0 w 112"/>
              <a:gd name="T3" fmla="*/ 0 h 128"/>
              <a:gd name="T4" fmla="*/ 0 w 112"/>
              <a:gd name="T5" fmla="*/ 0 h 128"/>
              <a:gd name="T6" fmla="*/ 0 w 112"/>
              <a:gd name="T7" fmla="*/ 0 h 128"/>
              <a:gd name="T8" fmla="*/ 0 w 112"/>
              <a:gd name="T9" fmla="*/ 0 h 128"/>
              <a:gd name="T10" fmla="*/ 0 w 112"/>
              <a:gd name="T11" fmla="*/ 0 h 128"/>
              <a:gd name="T12" fmla="*/ 0 w 112"/>
              <a:gd name="T13" fmla="*/ 0 h 128"/>
              <a:gd name="T14" fmla="*/ 0 w 112"/>
              <a:gd name="T15" fmla="*/ 0 h 128"/>
              <a:gd name="T16" fmla="*/ 0 w 112"/>
              <a:gd name="T17" fmla="*/ 0 h 128"/>
              <a:gd name="T18" fmla="*/ 0 w 112"/>
              <a:gd name="T19" fmla="*/ 0 h 128"/>
              <a:gd name="T20" fmla="*/ 0 w 112"/>
              <a:gd name="T21" fmla="*/ 0 h 12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2"/>
              <a:gd name="T34" fmla="*/ 0 h 128"/>
              <a:gd name="T35" fmla="*/ 112 w 112"/>
              <a:gd name="T36" fmla="*/ 128 h 12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2" h="128">
                <a:moveTo>
                  <a:pt x="0" y="64"/>
                </a:moveTo>
                <a:cubicBezTo>
                  <a:pt x="0" y="29"/>
                  <a:pt x="26" y="0"/>
                  <a:pt x="56" y="0"/>
                </a:cubicBezTo>
                <a:cubicBezTo>
                  <a:pt x="56" y="0"/>
                  <a:pt x="56" y="0"/>
                  <a:pt x="56" y="0"/>
                </a:cubicBezTo>
                <a:cubicBezTo>
                  <a:pt x="87" y="0"/>
                  <a:pt x="112" y="29"/>
                  <a:pt x="112" y="64"/>
                </a:cubicBezTo>
                <a:cubicBezTo>
                  <a:pt x="112" y="100"/>
                  <a:pt x="87" y="128"/>
                  <a:pt x="56" y="128"/>
                </a:cubicBezTo>
                <a:cubicBezTo>
                  <a:pt x="56" y="128"/>
                  <a:pt x="56" y="128"/>
                  <a:pt x="56" y="128"/>
                </a:cubicBezTo>
                <a:cubicBezTo>
                  <a:pt x="26" y="128"/>
                  <a:pt x="0" y="100"/>
                  <a:pt x="0" y="64"/>
                </a:cubicBezTo>
                <a:cubicBezTo>
                  <a:pt x="0" y="64"/>
                  <a:pt x="0" y="64"/>
                  <a:pt x="0" y="64"/>
                </a:cubicBezTo>
                <a:close/>
              </a:path>
            </a:pathLst>
          </a:custGeom>
          <a:solidFill>
            <a:srgbClr val="FFFFFF"/>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3" name="Freeform 62"/>
          <p:cNvSpPr>
            <a:spLocks noEditPoints="1"/>
          </p:cNvSpPr>
          <p:nvPr/>
        </p:nvSpPr>
        <p:spPr bwMode="auto">
          <a:xfrm>
            <a:off x="7107239" y="5426075"/>
            <a:ext cx="84137" cy="84138"/>
          </a:xfrm>
          <a:custGeom>
            <a:avLst/>
            <a:gdLst>
              <a:gd name="T0" fmla="*/ 0 w 129"/>
              <a:gd name="T1" fmla="*/ 0 h 145"/>
              <a:gd name="T2" fmla="*/ 0 w 129"/>
              <a:gd name="T3" fmla="*/ 0 h 145"/>
              <a:gd name="T4" fmla="*/ 0 w 129"/>
              <a:gd name="T5" fmla="*/ 0 h 145"/>
              <a:gd name="T6" fmla="*/ 0 w 129"/>
              <a:gd name="T7" fmla="*/ 0 h 145"/>
              <a:gd name="T8" fmla="*/ 0 w 129"/>
              <a:gd name="T9" fmla="*/ 0 h 145"/>
              <a:gd name="T10" fmla="*/ 0 w 129"/>
              <a:gd name="T11" fmla="*/ 0 h 145"/>
              <a:gd name="T12" fmla="*/ 0 w 129"/>
              <a:gd name="T13" fmla="*/ 0 h 145"/>
              <a:gd name="T14" fmla="*/ 0 w 129"/>
              <a:gd name="T15" fmla="*/ 0 h 145"/>
              <a:gd name="T16" fmla="*/ 0 w 129"/>
              <a:gd name="T17" fmla="*/ 0 h 145"/>
              <a:gd name="T18" fmla="*/ 0 w 129"/>
              <a:gd name="T19" fmla="*/ 0 h 145"/>
              <a:gd name="T20" fmla="*/ 0 w 129"/>
              <a:gd name="T21" fmla="*/ 0 h 145"/>
              <a:gd name="T22" fmla="*/ 0 w 129"/>
              <a:gd name="T23" fmla="*/ 0 h 145"/>
              <a:gd name="T24" fmla="*/ 0 w 129"/>
              <a:gd name="T25" fmla="*/ 0 h 145"/>
              <a:gd name="T26" fmla="*/ 0 w 129"/>
              <a:gd name="T27" fmla="*/ 0 h 145"/>
              <a:gd name="T28" fmla="*/ 0 w 129"/>
              <a:gd name="T29" fmla="*/ 0 h 145"/>
              <a:gd name="T30" fmla="*/ 0 w 129"/>
              <a:gd name="T31" fmla="*/ 0 h 145"/>
              <a:gd name="T32" fmla="*/ 0 w 129"/>
              <a:gd name="T33" fmla="*/ 0 h 145"/>
              <a:gd name="T34" fmla="*/ 0 w 129"/>
              <a:gd name="T35" fmla="*/ 0 h 145"/>
              <a:gd name="T36" fmla="*/ 0 w 129"/>
              <a:gd name="T37" fmla="*/ 0 h 145"/>
              <a:gd name="T38" fmla="*/ 0 w 129"/>
              <a:gd name="T39" fmla="*/ 0 h 145"/>
              <a:gd name="T40" fmla="*/ 0 w 129"/>
              <a:gd name="T41" fmla="*/ 0 h 145"/>
              <a:gd name="T42" fmla="*/ 0 w 129"/>
              <a:gd name="T43" fmla="*/ 0 h 145"/>
              <a:gd name="T44" fmla="*/ 0 w 129"/>
              <a:gd name="T45" fmla="*/ 0 h 145"/>
              <a:gd name="T46" fmla="*/ 0 w 129"/>
              <a:gd name="T47" fmla="*/ 0 h 145"/>
              <a:gd name="T48" fmla="*/ 0 w 129"/>
              <a:gd name="T49" fmla="*/ 0 h 145"/>
              <a:gd name="T50" fmla="*/ 0 w 129"/>
              <a:gd name="T51" fmla="*/ 0 h 145"/>
              <a:gd name="T52" fmla="*/ 0 w 129"/>
              <a:gd name="T53" fmla="*/ 0 h 145"/>
              <a:gd name="T54" fmla="*/ 0 w 129"/>
              <a:gd name="T55" fmla="*/ 0 h 145"/>
              <a:gd name="T56" fmla="*/ 0 w 129"/>
              <a:gd name="T57" fmla="*/ 0 h 145"/>
              <a:gd name="T58" fmla="*/ 0 w 129"/>
              <a:gd name="T59" fmla="*/ 0 h 145"/>
              <a:gd name="T60" fmla="*/ 0 w 129"/>
              <a:gd name="T61" fmla="*/ 0 h 145"/>
              <a:gd name="T62" fmla="*/ 0 w 129"/>
              <a:gd name="T63" fmla="*/ 0 h 145"/>
              <a:gd name="T64" fmla="*/ 0 w 129"/>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9"/>
              <a:gd name="T100" fmla="*/ 0 h 145"/>
              <a:gd name="T101" fmla="*/ 129 w 129"/>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9" h="145">
                <a:moveTo>
                  <a:pt x="1" y="74"/>
                </a:moveTo>
                <a:cubicBezTo>
                  <a:pt x="0" y="73"/>
                  <a:pt x="0" y="72"/>
                  <a:pt x="1" y="71"/>
                </a:cubicBezTo>
                <a:lnTo>
                  <a:pt x="6" y="46"/>
                </a:lnTo>
                <a:cubicBezTo>
                  <a:pt x="6" y="45"/>
                  <a:pt x="6" y="44"/>
                  <a:pt x="7" y="43"/>
                </a:cubicBezTo>
                <a:lnTo>
                  <a:pt x="19" y="23"/>
                </a:lnTo>
                <a:cubicBezTo>
                  <a:pt x="19" y="22"/>
                  <a:pt x="20" y="22"/>
                  <a:pt x="21" y="21"/>
                </a:cubicBezTo>
                <a:lnTo>
                  <a:pt x="39" y="7"/>
                </a:lnTo>
                <a:cubicBezTo>
                  <a:pt x="39" y="6"/>
                  <a:pt x="40" y="6"/>
                  <a:pt x="42" y="6"/>
                </a:cubicBezTo>
                <a:lnTo>
                  <a:pt x="63" y="1"/>
                </a:lnTo>
                <a:cubicBezTo>
                  <a:pt x="64" y="0"/>
                  <a:pt x="65" y="0"/>
                  <a:pt x="66" y="1"/>
                </a:cubicBezTo>
                <a:lnTo>
                  <a:pt x="88" y="6"/>
                </a:lnTo>
                <a:cubicBezTo>
                  <a:pt x="89" y="6"/>
                  <a:pt x="90" y="6"/>
                  <a:pt x="91" y="7"/>
                </a:cubicBezTo>
                <a:lnTo>
                  <a:pt x="109" y="21"/>
                </a:lnTo>
                <a:cubicBezTo>
                  <a:pt x="110" y="22"/>
                  <a:pt x="111" y="22"/>
                  <a:pt x="111" y="23"/>
                </a:cubicBezTo>
                <a:lnTo>
                  <a:pt x="123" y="43"/>
                </a:lnTo>
                <a:cubicBezTo>
                  <a:pt x="124" y="44"/>
                  <a:pt x="124" y="45"/>
                  <a:pt x="124" y="46"/>
                </a:cubicBezTo>
                <a:lnTo>
                  <a:pt x="128" y="71"/>
                </a:lnTo>
                <a:cubicBezTo>
                  <a:pt x="129" y="72"/>
                  <a:pt x="129" y="73"/>
                  <a:pt x="128" y="74"/>
                </a:cubicBezTo>
                <a:lnTo>
                  <a:pt x="124" y="99"/>
                </a:lnTo>
                <a:cubicBezTo>
                  <a:pt x="124" y="100"/>
                  <a:pt x="124" y="101"/>
                  <a:pt x="123" y="101"/>
                </a:cubicBezTo>
                <a:lnTo>
                  <a:pt x="111" y="122"/>
                </a:lnTo>
                <a:cubicBezTo>
                  <a:pt x="111" y="123"/>
                  <a:pt x="110" y="124"/>
                  <a:pt x="109" y="125"/>
                </a:cubicBezTo>
                <a:lnTo>
                  <a:pt x="91" y="138"/>
                </a:lnTo>
                <a:cubicBezTo>
                  <a:pt x="90" y="139"/>
                  <a:pt x="89" y="139"/>
                  <a:pt x="88" y="139"/>
                </a:cubicBezTo>
                <a:lnTo>
                  <a:pt x="66" y="144"/>
                </a:lnTo>
                <a:cubicBezTo>
                  <a:pt x="65" y="145"/>
                  <a:pt x="64" y="145"/>
                  <a:pt x="63" y="144"/>
                </a:cubicBezTo>
                <a:lnTo>
                  <a:pt x="42" y="139"/>
                </a:lnTo>
                <a:cubicBezTo>
                  <a:pt x="41" y="139"/>
                  <a:pt x="40" y="139"/>
                  <a:pt x="39" y="138"/>
                </a:cubicBezTo>
                <a:lnTo>
                  <a:pt x="21" y="125"/>
                </a:lnTo>
                <a:cubicBezTo>
                  <a:pt x="20" y="124"/>
                  <a:pt x="19" y="123"/>
                  <a:pt x="19" y="122"/>
                </a:cubicBezTo>
                <a:lnTo>
                  <a:pt x="7" y="101"/>
                </a:lnTo>
                <a:cubicBezTo>
                  <a:pt x="6" y="101"/>
                  <a:pt x="6" y="100"/>
                  <a:pt x="6" y="99"/>
                </a:cubicBezTo>
                <a:lnTo>
                  <a:pt x="1" y="74"/>
                </a:lnTo>
                <a:close/>
                <a:moveTo>
                  <a:pt x="21" y="96"/>
                </a:moveTo>
                <a:lnTo>
                  <a:pt x="20" y="93"/>
                </a:lnTo>
                <a:lnTo>
                  <a:pt x="32" y="114"/>
                </a:lnTo>
                <a:lnTo>
                  <a:pt x="30" y="112"/>
                </a:lnTo>
                <a:lnTo>
                  <a:pt x="48" y="125"/>
                </a:lnTo>
                <a:lnTo>
                  <a:pt x="45" y="124"/>
                </a:lnTo>
                <a:lnTo>
                  <a:pt x="66" y="129"/>
                </a:lnTo>
                <a:lnTo>
                  <a:pt x="63" y="129"/>
                </a:lnTo>
                <a:lnTo>
                  <a:pt x="85" y="124"/>
                </a:lnTo>
                <a:lnTo>
                  <a:pt x="82" y="125"/>
                </a:lnTo>
                <a:lnTo>
                  <a:pt x="100" y="112"/>
                </a:lnTo>
                <a:lnTo>
                  <a:pt x="98" y="114"/>
                </a:lnTo>
                <a:lnTo>
                  <a:pt x="110" y="93"/>
                </a:lnTo>
                <a:lnTo>
                  <a:pt x="109" y="96"/>
                </a:lnTo>
                <a:lnTo>
                  <a:pt x="113" y="71"/>
                </a:lnTo>
                <a:lnTo>
                  <a:pt x="113" y="74"/>
                </a:lnTo>
                <a:lnTo>
                  <a:pt x="109" y="49"/>
                </a:lnTo>
                <a:lnTo>
                  <a:pt x="110" y="52"/>
                </a:lnTo>
                <a:lnTo>
                  <a:pt x="98" y="32"/>
                </a:lnTo>
                <a:lnTo>
                  <a:pt x="100" y="34"/>
                </a:lnTo>
                <a:lnTo>
                  <a:pt x="82" y="20"/>
                </a:lnTo>
                <a:lnTo>
                  <a:pt x="85" y="21"/>
                </a:lnTo>
                <a:lnTo>
                  <a:pt x="63" y="16"/>
                </a:lnTo>
                <a:lnTo>
                  <a:pt x="66" y="16"/>
                </a:lnTo>
                <a:lnTo>
                  <a:pt x="45" y="21"/>
                </a:lnTo>
                <a:lnTo>
                  <a:pt x="48" y="20"/>
                </a:lnTo>
                <a:lnTo>
                  <a:pt x="30" y="34"/>
                </a:lnTo>
                <a:lnTo>
                  <a:pt x="32" y="32"/>
                </a:lnTo>
                <a:lnTo>
                  <a:pt x="20" y="52"/>
                </a:lnTo>
                <a:lnTo>
                  <a:pt x="21" y="49"/>
                </a:lnTo>
                <a:lnTo>
                  <a:pt x="16" y="74"/>
                </a:lnTo>
                <a:lnTo>
                  <a:pt x="16" y="71"/>
                </a:lnTo>
                <a:lnTo>
                  <a:pt x="21" y="9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4" name="Freeform 63"/>
          <p:cNvSpPr>
            <a:spLocks/>
          </p:cNvSpPr>
          <p:nvPr/>
        </p:nvSpPr>
        <p:spPr bwMode="auto">
          <a:xfrm>
            <a:off x="7185026" y="5430838"/>
            <a:ext cx="61913" cy="74612"/>
          </a:xfrm>
          <a:custGeom>
            <a:avLst/>
            <a:gdLst>
              <a:gd name="T0" fmla="*/ 0 w 96"/>
              <a:gd name="T1" fmla="*/ 0 h 128"/>
              <a:gd name="T2" fmla="*/ 0 w 96"/>
              <a:gd name="T3" fmla="*/ 0 h 128"/>
              <a:gd name="T4" fmla="*/ 0 w 96"/>
              <a:gd name="T5" fmla="*/ 0 h 128"/>
              <a:gd name="T6" fmla="*/ 0 w 96"/>
              <a:gd name="T7" fmla="*/ 0 h 128"/>
              <a:gd name="T8" fmla="*/ 0 w 96"/>
              <a:gd name="T9" fmla="*/ 0 h 128"/>
              <a:gd name="T10" fmla="*/ 0 w 96"/>
              <a:gd name="T11" fmla="*/ 0 h 128"/>
              <a:gd name="T12" fmla="*/ 0 w 96"/>
              <a:gd name="T13" fmla="*/ 0 h 128"/>
              <a:gd name="T14" fmla="*/ 0 w 96"/>
              <a:gd name="T15" fmla="*/ 0 h 128"/>
              <a:gd name="T16" fmla="*/ 0 w 96"/>
              <a:gd name="T17" fmla="*/ 0 h 128"/>
              <a:gd name="T18" fmla="*/ 0 w 96"/>
              <a:gd name="T19" fmla="*/ 0 h 12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28"/>
              <a:gd name="T32" fmla="*/ 96 w 96"/>
              <a:gd name="T33" fmla="*/ 128 h 12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28">
                <a:moveTo>
                  <a:pt x="0" y="64"/>
                </a:moveTo>
                <a:cubicBezTo>
                  <a:pt x="0" y="29"/>
                  <a:pt x="22" y="0"/>
                  <a:pt x="48" y="0"/>
                </a:cubicBezTo>
                <a:cubicBezTo>
                  <a:pt x="48" y="0"/>
                  <a:pt x="48" y="0"/>
                  <a:pt x="48" y="0"/>
                </a:cubicBezTo>
                <a:cubicBezTo>
                  <a:pt x="75" y="0"/>
                  <a:pt x="96" y="29"/>
                  <a:pt x="96" y="64"/>
                </a:cubicBezTo>
                <a:cubicBezTo>
                  <a:pt x="96" y="100"/>
                  <a:pt x="75" y="128"/>
                  <a:pt x="48" y="128"/>
                </a:cubicBezTo>
                <a:cubicBezTo>
                  <a:pt x="48" y="128"/>
                  <a:pt x="48" y="128"/>
                  <a:pt x="48" y="128"/>
                </a:cubicBezTo>
                <a:cubicBezTo>
                  <a:pt x="22" y="128"/>
                  <a:pt x="0" y="100"/>
                  <a:pt x="0" y="64"/>
                </a:cubicBezTo>
                <a:close/>
              </a:path>
            </a:pathLst>
          </a:custGeom>
          <a:solidFill>
            <a:srgbClr val="FFFFFF"/>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5" name="Freeform 64"/>
          <p:cNvSpPr>
            <a:spLocks noEditPoints="1"/>
          </p:cNvSpPr>
          <p:nvPr/>
        </p:nvSpPr>
        <p:spPr bwMode="auto">
          <a:xfrm>
            <a:off x="7180264" y="5426075"/>
            <a:ext cx="73025" cy="84138"/>
          </a:xfrm>
          <a:custGeom>
            <a:avLst/>
            <a:gdLst>
              <a:gd name="T0" fmla="*/ 0 w 113"/>
              <a:gd name="T1" fmla="*/ 0 h 145"/>
              <a:gd name="T2" fmla="*/ 0 w 113"/>
              <a:gd name="T3" fmla="*/ 0 h 145"/>
              <a:gd name="T4" fmla="*/ 0 w 113"/>
              <a:gd name="T5" fmla="*/ 0 h 145"/>
              <a:gd name="T6" fmla="*/ 0 w 113"/>
              <a:gd name="T7" fmla="*/ 0 h 145"/>
              <a:gd name="T8" fmla="*/ 0 w 113"/>
              <a:gd name="T9" fmla="*/ 0 h 145"/>
              <a:gd name="T10" fmla="*/ 0 w 113"/>
              <a:gd name="T11" fmla="*/ 0 h 145"/>
              <a:gd name="T12" fmla="*/ 0 w 113"/>
              <a:gd name="T13" fmla="*/ 0 h 145"/>
              <a:gd name="T14" fmla="*/ 0 w 113"/>
              <a:gd name="T15" fmla="*/ 0 h 145"/>
              <a:gd name="T16" fmla="*/ 0 w 113"/>
              <a:gd name="T17" fmla="*/ 0 h 145"/>
              <a:gd name="T18" fmla="*/ 0 w 113"/>
              <a:gd name="T19" fmla="*/ 0 h 145"/>
              <a:gd name="T20" fmla="*/ 0 w 113"/>
              <a:gd name="T21" fmla="*/ 0 h 145"/>
              <a:gd name="T22" fmla="*/ 0 w 113"/>
              <a:gd name="T23" fmla="*/ 0 h 145"/>
              <a:gd name="T24" fmla="*/ 0 w 113"/>
              <a:gd name="T25" fmla="*/ 0 h 145"/>
              <a:gd name="T26" fmla="*/ 0 w 113"/>
              <a:gd name="T27" fmla="*/ 0 h 145"/>
              <a:gd name="T28" fmla="*/ 0 w 113"/>
              <a:gd name="T29" fmla="*/ 0 h 145"/>
              <a:gd name="T30" fmla="*/ 0 w 113"/>
              <a:gd name="T31" fmla="*/ 0 h 145"/>
              <a:gd name="T32" fmla="*/ 0 w 113"/>
              <a:gd name="T33" fmla="*/ 0 h 145"/>
              <a:gd name="T34" fmla="*/ 0 w 113"/>
              <a:gd name="T35" fmla="*/ 0 h 145"/>
              <a:gd name="T36" fmla="*/ 0 w 113"/>
              <a:gd name="T37" fmla="*/ 0 h 145"/>
              <a:gd name="T38" fmla="*/ 0 w 113"/>
              <a:gd name="T39" fmla="*/ 0 h 145"/>
              <a:gd name="T40" fmla="*/ 0 w 113"/>
              <a:gd name="T41" fmla="*/ 0 h 145"/>
              <a:gd name="T42" fmla="*/ 0 w 113"/>
              <a:gd name="T43" fmla="*/ 0 h 145"/>
              <a:gd name="T44" fmla="*/ 0 w 113"/>
              <a:gd name="T45" fmla="*/ 0 h 145"/>
              <a:gd name="T46" fmla="*/ 0 w 113"/>
              <a:gd name="T47" fmla="*/ 0 h 145"/>
              <a:gd name="T48" fmla="*/ 0 w 113"/>
              <a:gd name="T49" fmla="*/ 0 h 145"/>
              <a:gd name="T50" fmla="*/ 0 w 113"/>
              <a:gd name="T51" fmla="*/ 0 h 145"/>
              <a:gd name="T52" fmla="*/ 0 w 113"/>
              <a:gd name="T53" fmla="*/ 0 h 145"/>
              <a:gd name="T54" fmla="*/ 0 w 113"/>
              <a:gd name="T55" fmla="*/ 0 h 145"/>
              <a:gd name="T56" fmla="*/ 0 w 113"/>
              <a:gd name="T57" fmla="*/ 0 h 145"/>
              <a:gd name="T58" fmla="*/ 0 w 113"/>
              <a:gd name="T59" fmla="*/ 0 h 145"/>
              <a:gd name="T60" fmla="*/ 0 w 113"/>
              <a:gd name="T61" fmla="*/ 0 h 145"/>
              <a:gd name="T62" fmla="*/ 0 w 113"/>
              <a:gd name="T63" fmla="*/ 0 h 145"/>
              <a:gd name="T64" fmla="*/ 0 w 113"/>
              <a:gd name="T65" fmla="*/ 0 h 1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45"/>
              <a:gd name="T101" fmla="*/ 113 w 113"/>
              <a:gd name="T102" fmla="*/ 145 h 1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45">
                <a:moveTo>
                  <a:pt x="1" y="74"/>
                </a:moveTo>
                <a:cubicBezTo>
                  <a:pt x="0" y="73"/>
                  <a:pt x="0" y="72"/>
                  <a:pt x="1" y="71"/>
                </a:cubicBezTo>
                <a:lnTo>
                  <a:pt x="5" y="46"/>
                </a:lnTo>
                <a:cubicBezTo>
                  <a:pt x="5" y="45"/>
                  <a:pt x="5" y="45"/>
                  <a:pt x="5" y="44"/>
                </a:cubicBezTo>
                <a:lnTo>
                  <a:pt x="15" y="24"/>
                </a:lnTo>
                <a:cubicBezTo>
                  <a:pt x="16" y="23"/>
                  <a:pt x="16" y="22"/>
                  <a:pt x="17" y="21"/>
                </a:cubicBezTo>
                <a:lnTo>
                  <a:pt x="33" y="7"/>
                </a:lnTo>
                <a:cubicBezTo>
                  <a:pt x="34" y="7"/>
                  <a:pt x="35" y="6"/>
                  <a:pt x="36" y="6"/>
                </a:cubicBezTo>
                <a:lnTo>
                  <a:pt x="54" y="1"/>
                </a:lnTo>
                <a:cubicBezTo>
                  <a:pt x="56" y="0"/>
                  <a:pt x="57" y="0"/>
                  <a:pt x="59" y="1"/>
                </a:cubicBezTo>
                <a:lnTo>
                  <a:pt x="78" y="6"/>
                </a:lnTo>
                <a:cubicBezTo>
                  <a:pt x="79" y="6"/>
                  <a:pt x="80" y="7"/>
                  <a:pt x="81" y="8"/>
                </a:cubicBezTo>
                <a:lnTo>
                  <a:pt x="96" y="22"/>
                </a:lnTo>
                <a:cubicBezTo>
                  <a:pt x="97" y="22"/>
                  <a:pt x="97" y="23"/>
                  <a:pt x="98" y="24"/>
                </a:cubicBezTo>
                <a:lnTo>
                  <a:pt x="108" y="44"/>
                </a:lnTo>
                <a:cubicBezTo>
                  <a:pt x="108" y="45"/>
                  <a:pt x="108" y="45"/>
                  <a:pt x="108" y="46"/>
                </a:cubicBezTo>
                <a:lnTo>
                  <a:pt x="112" y="71"/>
                </a:lnTo>
                <a:cubicBezTo>
                  <a:pt x="113" y="72"/>
                  <a:pt x="113" y="73"/>
                  <a:pt x="112" y="74"/>
                </a:cubicBezTo>
                <a:lnTo>
                  <a:pt x="108" y="99"/>
                </a:lnTo>
                <a:cubicBezTo>
                  <a:pt x="108" y="99"/>
                  <a:pt x="108" y="100"/>
                  <a:pt x="108" y="101"/>
                </a:cubicBezTo>
                <a:lnTo>
                  <a:pt x="98" y="122"/>
                </a:lnTo>
                <a:cubicBezTo>
                  <a:pt x="97" y="123"/>
                  <a:pt x="97" y="124"/>
                  <a:pt x="96" y="125"/>
                </a:cubicBezTo>
                <a:lnTo>
                  <a:pt x="81" y="138"/>
                </a:lnTo>
                <a:cubicBezTo>
                  <a:pt x="80" y="138"/>
                  <a:pt x="79" y="139"/>
                  <a:pt x="78" y="139"/>
                </a:cubicBezTo>
                <a:lnTo>
                  <a:pt x="59" y="144"/>
                </a:lnTo>
                <a:cubicBezTo>
                  <a:pt x="57" y="145"/>
                  <a:pt x="56" y="145"/>
                  <a:pt x="54" y="144"/>
                </a:cubicBezTo>
                <a:lnTo>
                  <a:pt x="36" y="139"/>
                </a:lnTo>
                <a:cubicBezTo>
                  <a:pt x="35" y="139"/>
                  <a:pt x="34" y="138"/>
                  <a:pt x="33" y="138"/>
                </a:cubicBezTo>
                <a:lnTo>
                  <a:pt x="17" y="125"/>
                </a:lnTo>
                <a:cubicBezTo>
                  <a:pt x="16" y="124"/>
                  <a:pt x="16" y="123"/>
                  <a:pt x="15" y="122"/>
                </a:cubicBezTo>
                <a:lnTo>
                  <a:pt x="5" y="101"/>
                </a:lnTo>
                <a:cubicBezTo>
                  <a:pt x="5" y="100"/>
                  <a:pt x="5" y="99"/>
                  <a:pt x="5" y="99"/>
                </a:cubicBezTo>
                <a:lnTo>
                  <a:pt x="1" y="74"/>
                </a:lnTo>
                <a:close/>
                <a:moveTo>
                  <a:pt x="20" y="96"/>
                </a:moveTo>
                <a:lnTo>
                  <a:pt x="20" y="94"/>
                </a:lnTo>
                <a:lnTo>
                  <a:pt x="30" y="115"/>
                </a:lnTo>
                <a:lnTo>
                  <a:pt x="28" y="112"/>
                </a:lnTo>
                <a:lnTo>
                  <a:pt x="44" y="125"/>
                </a:lnTo>
                <a:lnTo>
                  <a:pt x="41" y="124"/>
                </a:lnTo>
                <a:lnTo>
                  <a:pt x="59" y="129"/>
                </a:lnTo>
                <a:lnTo>
                  <a:pt x="54" y="129"/>
                </a:lnTo>
                <a:lnTo>
                  <a:pt x="73" y="124"/>
                </a:lnTo>
                <a:lnTo>
                  <a:pt x="70" y="125"/>
                </a:lnTo>
                <a:lnTo>
                  <a:pt x="85" y="112"/>
                </a:lnTo>
                <a:lnTo>
                  <a:pt x="83" y="115"/>
                </a:lnTo>
                <a:lnTo>
                  <a:pt x="93" y="94"/>
                </a:lnTo>
                <a:lnTo>
                  <a:pt x="93" y="96"/>
                </a:lnTo>
                <a:lnTo>
                  <a:pt x="97" y="71"/>
                </a:lnTo>
                <a:lnTo>
                  <a:pt x="97" y="74"/>
                </a:lnTo>
                <a:lnTo>
                  <a:pt x="93" y="49"/>
                </a:lnTo>
                <a:lnTo>
                  <a:pt x="93" y="51"/>
                </a:lnTo>
                <a:lnTo>
                  <a:pt x="83" y="31"/>
                </a:lnTo>
                <a:lnTo>
                  <a:pt x="85" y="33"/>
                </a:lnTo>
                <a:lnTo>
                  <a:pt x="70" y="19"/>
                </a:lnTo>
                <a:lnTo>
                  <a:pt x="73" y="21"/>
                </a:lnTo>
                <a:lnTo>
                  <a:pt x="54" y="16"/>
                </a:lnTo>
                <a:lnTo>
                  <a:pt x="59" y="16"/>
                </a:lnTo>
                <a:lnTo>
                  <a:pt x="41" y="21"/>
                </a:lnTo>
                <a:lnTo>
                  <a:pt x="44" y="19"/>
                </a:lnTo>
                <a:lnTo>
                  <a:pt x="28" y="33"/>
                </a:lnTo>
                <a:lnTo>
                  <a:pt x="30" y="31"/>
                </a:lnTo>
                <a:lnTo>
                  <a:pt x="20" y="51"/>
                </a:lnTo>
                <a:lnTo>
                  <a:pt x="20" y="49"/>
                </a:lnTo>
                <a:lnTo>
                  <a:pt x="16" y="74"/>
                </a:lnTo>
                <a:lnTo>
                  <a:pt x="16" y="71"/>
                </a:lnTo>
                <a:lnTo>
                  <a:pt x="20" y="96"/>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6" name="Freeform 65"/>
          <p:cNvSpPr>
            <a:spLocks/>
          </p:cNvSpPr>
          <p:nvPr/>
        </p:nvSpPr>
        <p:spPr bwMode="auto">
          <a:xfrm>
            <a:off x="6713538" y="5502276"/>
            <a:ext cx="119062" cy="80963"/>
          </a:xfrm>
          <a:custGeom>
            <a:avLst/>
            <a:gdLst>
              <a:gd name="T0" fmla="*/ 2147483647 w 75"/>
              <a:gd name="T1" fmla="*/ 2147483647 h 51"/>
              <a:gd name="T2" fmla="*/ 2147483647 w 75"/>
              <a:gd name="T3" fmla="*/ 2147483647 h 51"/>
              <a:gd name="T4" fmla="*/ 0 w 75"/>
              <a:gd name="T5" fmla="*/ 2147483647 h 51"/>
              <a:gd name="T6" fmla="*/ 2147483647 w 75"/>
              <a:gd name="T7" fmla="*/ 0 h 51"/>
              <a:gd name="T8" fmla="*/ 2147483647 w 75"/>
              <a:gd name="T9" fmla="*/ 2147483647 h 51"/>
              <a:gd name="T10" fmla="*/ 0 60000 65536"/>
              <a:gd name="T11" fmla="*/ 0 60000 65536"/>
              <a:gd name="T12" fmla="*/ 0 60000 65536"/>
              <a:gd name="T13" fmla="*/ 0 60000 65536"/>
              <a:gd name="T14" fmla="*/ 0 60000 65536"/>
              <a:gd name="T15" fmla="*/ 0 w 75"/>
              <a:gd name="T16" fmla="*/ 0 h 51"/>
              <a:gd name="T17" fmla="*/ 75 w 75"/>
              <a:gd name="T18" fmla="*/ 51 h 51"/>
            </a:gdLst>
            <a:ahLst/>
            <a:cxnLst>
              <a:cxn ang="T10">
                <a:pos x="T0" y="T1"/>
              </a:cxn>
              <a:cxn ang="T11">
                <a:pos x="T2" y="T3"/>
              </a:cxn>
              <a:cxn ang="T12">
                <a:pos x="T4" y="T5"/>
              </a:cxn>
              <a:cxn ang="T13">
                <a:pos x="T6" y="T7"/>
              </a:cxn>
              <a:cxn ang="T14">
                <a:pos x="T8" y="T9"/>
              </a:cxn>
            </a:cxnLst>
            <a:rect l="T15" t="T16" r="T17" b="T18"/>
            <a:pathLst>
              <a:path w="75" h="51">
                <a:moveTo>
                  <a:pt x="75" y="4"/>
                </a:moveTo>
                <a:lnTo>
                  <a:pt x="4" y="51"/>
                </a:lnTo>
                <a:lnTo>
                  <a:pt x="0" y="46"/>
                </a:lnTo>
                <a:lnTo>
                  <a:pt x="71" y="0"/>
                </a:lnTo>
                <a:lnTo>
                  <a:pt x="75" y="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7" name="Freeform 66"/>
          <p:cNvSpPr>
            <a:spLocks/>
          </p:cNvSpPr>
          <p:nvPr/>
        </p:nvSpPr>
        <p:spPr bwMode="auto">
          <a:xfrm>
            <a:off x="6827838" y="5502276"/>
            <a:ext cx="82550" cy="80963"/>
          </a:xfrm>
          <a:custGeom>
            <a:avLst/>
            <a:gdLst>
              <a:gd name="T0" fmla="*/ 2147483647 w 52"/>
              <a:gd name="T1" fmla="*/ 0 h 51"/>
              <a:gd name="T2" fmla="*/ 2147483647 w 52"/>
              <a:gd name="T3" fmla="*/ 2147483647 h 51"/>
              <a:gd name="T4" fmla="*/ 2147483647 w 52"/>
              <a:gd name="T5" fmla="*/ 2147483647 h 51"/>
              <a:gd name="T6" fmla="*/ 0 w 52"/>
              <a:gd name="T7" fmla="*/ 2147483647 h 51"/>
              <a:gd name="T8" fmla="*/ 2147483647 w 52"/>
              <a:gd name="T9" fmla="*/ 0 h 51"/>
              <a:gd name="T10" fmla="*/ 0 60000 65536"/>
              <a:gd name="T11" fmla="*/ 0 60000 65536"/>
              <a:gd name="T12" fmla="*/ 0 60000 65536"/>
              <a:gd name="T13" fmla="*/ 0 60000 65536"/>
              <a:gd name="T14" fmla="*/ 0 60000 65536"/>
              <a:gd name="T15" fmla="*/ 0 w 52"/>
              <a:gd name="T16" fmla="*/ 0 h 51"/>
              <a:gd name="T17" fmla="*/ 52 w 52"/>
              <a:gd name="T18" fmla="*/ 51 h 51"/>
            </a:gdLst>
            <a:ahLst/>
            <a:cxnLst>
              <a:cxn ang="T10">
                <a:pos x="T0" y="T1"/>
              </a:cxn>
              <a:cxn ang="T11">
                <a:pos x="T2" y="T3"/>
              </a:cxn>
              <a:cxn ang="T12">
                <a:pos x="T4" y="T5"/>
              </a:cxn>
              <a:cxn ang="T13">
                <a:pos x="T6" y="T7"/>
              </a:cxn>
              <a:cxn ang="T14">
                <a:pos x="T8" y="T9"/>
              </a:cxn>
            </a:cxnLst>
            <a:rect l="T15" t="T16" r="T17" b="T18"/>
            <a:pathLst>
              <a:path w="52" h="51">
                <a:moveTo>
                  <a:pt x="4" y="0"/>
                </a:moveTo>
                <a:lnTo>
                  <a:pt x="52" y="47"/>
                </a:lnTo>
                <a:lnTo>
                  <a:pt x="47" y="51"/>
                </a:lnTo>
                <a:lnTo>
                  <a:pt x="0" y="4"/>
                </a:lnTo>
                <a:lnTo>
                  <a:pt x="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8" name="Freeform 67"/>
          <p:cNvSpPr>
            <a:spLocks/>
          </p:cNvSpPr>
          <p:nvPr/>
        </p:nvSpPr>
        <p:spPr bwMode="auto">
          <a:xfrm>
            <a:off x="6900863" y="5502276"/>
            <a:ext cx="119062" cy="80963"/>
          </a:xfrm>
          <a:custGeom>
            <a:avLst/>
            <a:gdLst>
              <a:gd name="T0" fmla="*/ 2147483647 w 75"/>
              <a:gd name="T1" fmla="*/ 2147483647 h 51"/>
              <a:gd name="T2" fmla="*/ 2147483647 w 75"/>
              <a:gd name="T3" fmla="*/ 2147483647 h 51"/>
              <a:gd name="T4" fmla="*/ 0 w 75"/>
              <a:gd name="T5" fmla="*/ 2147483647 h 51"/>
              <a:gd name="T6" fmla="*/ 2147483647 w 75"/>
              <a:gd name="T7" fmla="*/ 0 h 51"/>
              <a:gd name="T8" fmla="*/ 2147483647 w 75"/>
              <a:gd name="T9" fmla="*/ 2147483647 h 51"/>
              <a:gd name="T10" fmla="*/ 0 60000 65536"/>
              <a:gd name="T11" fmla="*/ 0 60000 65536"/>
              <a:gd name="T12" fmla="*/ 0 60000 65536"/>
              <a:gd name="T13" fmla="*/ 0 60000 65536"/>
              <a:gd name="T14" fmla="*/ 0 60000 65536"/>
              <a:gd name="T15" fmla="*/ 0 w 75"/>
              <a:gd name="T16" fmla="*/ 0 h 51"/>
              <a:gd name="T17" fmla="*/ 75 w 75"/>
              <a:gd name="T18" fmla="*/ 51 h 51"/>
            </a:gdLst>
            <a:ahLst/>
            <a:cxnLst>
              <a:cxn ang="T10">
                <a:pos x="T0" y="T1"/>
              </a:cxn>
              <a:cxn ang="T11">
                <a:pos x="T2" y="T3"/>
              </a:cxn>
              <a:cxn ang="T12">
                <a:pos x="T4" y="T5"/>
              </a:cxn>
              <a:cxn ang="T13">
                <a:pos x="T6" y="T7"/>
              </a:cxn>
              <a:cxn ang="T14">
                <a:pos x="T8" y="T9"/>
              </a:cxn>
            </a:cxnLst>
            <a:rect l="T15" t="T16" r="T17" b="T18"/>
            <a:pathLst>
              <a:path w="75" h="51">
                <a:moveTo>
                  <a:pt x="75" y="4"/>
                </a:moveTo>
                <a:lnTo>
                  <a:pt x="4" y="51"/>
                </a:lnTo>
                <a:lnTo>
                  <a:pt x="0" y="46"/>
                </a:lnTo>
                <a:lnTo>
                  <a:pt x="71" y="0"/>
                </a:lnTo>
                <a:lnTo>
                  <a:pt x="75" y="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29" name="Freeform 68"/>
          <p:cNvSpPr>
            <a:spLocks/>
          </p:cNvSpPr>
          <p:nvPr/>
        </p:nvSpPr>
        <p:spPr bwMode="auto">
          <a:xfrm>
            <a:off x="7015163" y="5502276"/>
            <a:ext cx="82550" cy="80963"/>
          </a:xfrm>
          <a:custGeom>
            <a:avLst/>
            <a:gdLst>
              <a:gd name="T0" fmla="*/ 2147483647 w 52"/>
              <a:gd name="T1" fmla="*/ 0 h 51"/>
              <a:gd name="T2" fmla="*/ 2147483647 w 52"/>
              <a:gd name="T3" fmla="*/ 2147483647 h 51"/>
              <a:gd name="T4" fmla="*/ 2147483647 w 52"/>
              <a:gd name="T5" fmla="*/ 2147483647 h 51"/>
              <a:gd name="T6" fmla="*/ 0 w 52"/>
              <a:gd name="T7" fmla="*/ 2147483647 h 51"/>
              <a:gd name="T8" fmla="*/ 2147483647 w 52"/>
              <a:gd name="T9" fmla="*/ 0 h 51"/>
              <a:gd name="T10" fmla="*/ 0 60000 65536"/>
              <a:gd name="T11" fmla="*/ 0 60000 65536"/>
              <a:gd name="T12" fmla="*/ 0 60000 65536"/>
              <a:gd name="T13" fmla="*/ 0 60000 65536"/>
              <a:gd name="T14" fmla="*/ 0 60000 65536"/>
              <a:gd name="T15" fmla="*/ 0 w 52"/>
              <a:gd name="T16" fmla="*/ 0 h 51"/>
              <a:gd name="T17" fmla="*/ 52 w 52"/>
              <a:gd name="T18" fmla="*/ 51 h 51"/>
            </a:gdLst>
            <a:ahLst/>
            <a:cxnLst>
              <a:cxn ang="T10">
                <a:pos x="T0" y="T1"/>
              </a:cxn>
              <a:cxn ang="T11">
                <a:pos x="T2" y="T3"/>
              </a:cxn>
              <a:cxn ang="T12">
                <a:pos x="T4" y="T5"/>
              </a:cxn>
              <a:cxn ang="T13">
                <a:pos x="T6" y="T7"/>
              </a:cxn>
              <a:cxn ang="T14">
                <a:pos x="T8" y="T9"/>
              </a:cxn>
            </a:cxnLst>
            <a:rect l="T15" t="T16" r="T17" b="T18"/>
            <a:pathLst>
              <a:path w="52" h="51">
                <a:moveTo>
                  <a:pt x="4" y="0"/>
                </a:moveTo>
                <a:lnTo>
                  <a:pt x="52" y="47"/>
                </a:lnTo>
                <a:lnTo>
                  <a:pt x="47" y="51"/>
                </a:lnTo>
                <a:lnTo>
                  <a:pt x="0" y="4"/>
                </a:lnTo>
                <a:lnTo>
                  <a:pt x="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0" name="Freeform 69"/>
          <p:cNvSpPr>
            <a:spLocks/>
          </p:cNvSpPr>
          <p:nvPr/>
        </p:nvSpPr>
        <p:spPr bwMode="auto">
          <a:xfrm>
            <a:off x="7088188" y="5502276"/>
            <a:ext cx="119062" cy="80963"/>
          </a:xfrm>
          <a:custGeom>
            <a:avLst/>
            <a:gdLst>
              <a:gd name="T0" fmla="*/ 2147483647 w 75"/>
              <a:gd name="T1" fmla="*/ 2147483647 h 51"/>
              <a:gd name="T2" fmla="*/ 2147483647 w 75"/>
              <a:gd name="T3" fmla="*/ 2147483647 h 51"/>
              <a:gd name="T4" fmla="*/ 0 w 75"/>
              <a:gd name="T5" fmla="*/ 2147483647 h 51"/>
              <a:gd name="T6" fmla="*/ 2147483647 w 75"/>
              <a:gd name="T7" fmla="*/ 0 h 51"/>
              <a:gd name="T8" fmla="*/ 2147483647 w 75"/>
              <a:gd name="T9" fmla="*/ 2147483647 h 51"/>
              <a:gd name="T10" fmla="*/ 0 60000 65536"/>
              <a:gd name="T11" fmla="*/ 0 60000 65536"/>
              <a:gd name="T12" fmla="*/ 0 60000 65536"/>
              <a:gd name="T13" fmla="*/ 0 60000 65536"/>
              <a:gd name="T14" fmla="*/ 0 60000 65536"/>
              <a:gd name="T15" fmla="*/ 0 w 75"/>
              <a:gd name="T16" fmla="*/ 0 h 51"/>
              <a:gd name="T17" fmla="*/ 75 w 75"/>
              <a:gd name="T18" fmla="*/ 51 h 51"/>
            </a:gdLst>
            <a:ahLst/>
            <a:cxnLst>
              <a:cxn ang="T10">
                <a:pos x="T0" y="T1"/>
              </a:cxn>
              <a:cxn ang="T11">
                <a:pos x="T2" y="T3"/>
              </a:cxn>
              <a:cxn ang="T12">
                <a:pos x="T4" y="T5"/>
              </a:cxn>
              <a:cxn ang="T13">
                <a:pos x="T6" y="T7"/>
              </a:cxn>
              <a:cxn ang="T14">
                <a:pos x="T8" y="T9"/>
              </a:cxn>
            </a:cxnLst>
            <a:rect l="T15" t="T16" r="T17" b="T18"/>
            <a:pathLst>
              <a:path w="75" h="51">
                <a:moveTo>
                  <a:pt x="75" y="4"/>
                </a:moveTo>
                <a:lnTo>
                  <a:pt x="4" y="51"/>
                </a:lnTo>
                <a:lnTo>
                  <a:pt x="0" y="46"/>
                </a:lnTo>
                <a:lnTo>
                  <a:pt x="71" y="0"/>
                </a:lnTo>
                <a:lnTo>
                  <a:pt x="75" y="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1" name="Freeform 70"/>
          <p:cNvSpPr>
            <a:spLocks/>
          </p:cNvSpPr>
          <p:nvPr/>
        </p:nvSpPr>
        <p:spPr bwMode="auto">
          <a:xfrm>
            <a:off x="7202488" y="5502276"/>
            <a:ext cx="82550" cy="80963"/>
          </a:xfrm>
          <a:custGeom>
            <a:avLst/>
            <a:gdLst>
              <a:gd name="T0" fmla="*/ 2147483647 w 52"/>
              <a:gd name="T1" fmla="*/ 0 h 51"/>
              <a:gd name="T2" fmla="*/ 2147483647 w 52"/>
              <a:gd name="T3" fmla="*/ 2147483647 h 51"/>
              <a:gd name="T4" fmla="*/ 2147483647 w 52"/>
              <a:gd name="T5" fmla="*/ 2147483647 h 51"/>
              <a:gd name="T6" fmla="*/ 0 w 52"/>
              <a:gd name="T7" fmla="*/ 2147483647 h 51"/>
              <a:gd name="T8" fmla="*/ 2147483647 w 52"/>
              <a:gd name="T9" fmla="*/ 0 h 51"/>
              <a:gd name="T10" fmla="*/ 0 60000 65536"/>
              <a:gd name="T11" fmla="*/ 0 60000 65536"/>
              <a:gd name="T12" fmla="*/ 0 60000 65536"/>
              <a:gd name="T13" fmla="*/ 0 60000 65536"/>
              <a:gd name="T14" fmla="*/ 0 60000 65536"/>
              <a:gd name="T15" fmla="*/ 0 w 52"/>
              <a:gd name="T16" fmla="*/ 0 h 51"/>
              <a:gd name="T17" fmla="*/ 52 w 52"/>
              <a:gd name="T18" fmla="*/ 51 h 51"/>
            </a:gdLst>
            <a:ahLst/>
            <a:cxnLst>
              <a:cxn ang="T10">
                <a:pos x="T0" y="T1"/>
              </a:cxn>
              <a:cxn ang="T11">
                <a:pos x="T2" y="T3"/>
              </a:cxn>
              <a:cxn ang="T12">
                <a:pos x="T4" y="T5"/>
              </a:cxn>
              <a:cxn ang="T13">
                <a:pos x="T6" y="T7"/>
              </a:cxn>
              <a:cxn ang="T14">
                <a:pos x="T8" y="T9"/>
              </a:cxn>
            </a:cxnLst>
            <a:rect l="T15" t="T16" r="T17" b="T18"/>
            <a:pathLst>
              <a:path w="52" h="51">
                <a:moveTo>
                  <a:pt x="4" y="0"/>
                </a:moveTo>
                <a:lnTo>
                  <a:pt x="52" y="47"/>
                </a:lnTo>
                <a:lnTo>
                  <a:pt x="47" y="51"/>
                </a:lnTo>
                <a:lnTo>
                  <a:pt x="0" y="4"/>
                </a:lnTo>
                <a:lnTo>
                  <a:pt x="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2" name="Freeform 71"/>
          <p:cNvSpPr>
            <a:spLocks/>
          </p:cNvSpPr>
          <p:nvPr/>
        </p:nvSpPr>
        <p:spPr bwMode="auto">
          <a:xfrm>
            <a:off x="7275513" y="5502276"/>
            <a:ext cx="119062" cy="80963"/>
          </a:xfrm>
          <a:custGeom>
            <a:avLst/>
            <a:gdLst>
              <a:gd name="T0" fmla="*/ 2147483647 w 75"/>
              <a:gd name="T1" fmla="*/ 2147483647 h 51"/>
              <a:gd name="T2" fmla="*/ 2147483647 w 75"/>
              <a:gd name="T3" fmla="*/ 2147483647 h 51"/>
              <a:gd name="T4" fmla="*/ 0 w 75"/>
              <a:gd name="T5" fmla="*/ 2147483647 h 51"/>
              <a:gd name="T6" fmla="*/ 2147483647 w 75"/>
              <a:gd name="T7" fmla="*/ 0 h 51"/>
              <a:gd name="T8" fmla="*/ 2147483647 w 75"/>
              <a:gd name="T9" fmla="*/ 2147483647 h 51"/>
              <a:gd name="T10" fmla="*/ 0 60000 65536"/>
              <a:gd name="T11" fmla="*/ 0 60000 65536"/>
              <a:gd name="T12" fmla="*/ 0 60000 65536"/>
              <a:gd name="T13" fmla="*/ 0 60000 65536"/>
              <a:gd name="T14" fmla="*/ 0 60000 65536"/>
              <a:gd name="T15" fmla="*/ 0 w 75"/>
              <a:gd name="T16" fmla="*/ 0 h 51"/>
              <a:gd name="T17" fmla="*/ 75 w 75"/>
              <a:gd name="T18" fmla="*/ 51 h 51"/>
            </a:gdLst>
            <a:ahLst/>
            <a:cxnLst>
              <a:cxn ang="T10">
                <a:pos x="T0" y="T1"/>
              </a:cxn>
              <a:cxn ang="T11">
                <a:pos x="T2" y="T3"/>
              </a:cxn>
              <a:cxn ang="T12">
                <a:pos x="T4" y="T5"/>
              </a:cxn>
              <a:cxn ang="T13">
                <a:pos x="T6" y="T7"/>
              </a:cxn>
              <a:cxn ang="T14">
                <a:pos x="T8" y="T9"/>
              </a:cxn>
            </a:cxnLst>
            <a:rect l="T15" t="T16" r="T17" b="T18"/>
            <a:pathLst>
              <a:path w="75" h="51">
                <a:moveTo>
                  <a:pt x="75" y="4"/>
                </a:moveTo>
                <a:lnTo>
                  <a:pt x="4" y="51"/>
                </a:lnTo>
                <a:lnTo>
                  <a:pt x="0" y="46"/>
                </a:lnTo>
                <a:lnTo>
                  <a:pt x="71" y="0"/>
                </a:lnTo>
                <a:lnTo>
                  <a:pt x="75" y="4"/>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3" name="Freeform 72"/>
          <p:cNvSpPr>
            <a:spLocks/>
          </p:cNvSpPr>
          <p:nvPr/>
        </p:nvSpPr>
        <p:spPr bwMode="auto">
          <a:xfrm>
            <a:off x="7389813" y="5502276"/>
            <a:ext cx="82550" cy="80963"/>
          </a:xfrm>
          <a:custGeom>
            <a:avLst/>
            <a:gdLst>
              <a:gd name="T0" fmla="*/ 2147483647 w 52"/>
              <a:gd name="T1" fmla="*/ 0 h 51"/>
              <a:gd name="T2" fmla="*/ 2147483647 w 52"/>
              <a:gd name="T3" fmla="*/ 2147483647 h 51"/>
              <a:gd name="T4" fmla="*/ 2147483647 w 52"/>
              <a:gd name="T5" fmla="*/ 2147483647 h 51"/>
              <a:gd name="T6" fmla="*/ 0 w 52"/>
              <a:gd name="T7" fmla="*/ 2147483647 h 51"/>
              <a:gd name="T8" fmla="*/ 2147483647 w 52"/>
              <a:gd name="T9" fmla="*/ 0 h 51"/>
              <a:gd name="T10" fmla="*/ 0 60000 65536"/>
              <a:gd name="T11" fmla="*/ 0 60000 65536"/>
              <a:gd name="T12" fmla="*/ 0 60000 65536"/>
              <a:gd name="T13" fmla="*/ 0 60000 65536"/>
              <a:gd name="T14" fmla="*/ 0 60000 65536"/>
              <a:gd name="T15" fmla="*/ 0 w 52"/>
              <a:gd name="T16" fmla="*/ 0 h 51"/>
              <a:gd name="T17" fmla="*/ 52 w 52"/>
              <a:gd name="T18" fmla="*/ 51 h 51"/>
            </a:gdLst>
            <a:ahLst/>
            <a:cxnLst>
              <a:cxn ang="T10">
                <a:pos x="T0" y="T1"/>
              </a:cxn>
              <a:cxn ang="T11">
                <a:pos x="T2" y="T3"/>
              </a:cxn>
              <a:cxn ang="T12">
                <a:pos x="T4" y="T5"/>
              </a:cxn>
              <a:cxn ang="T13">
                <a:pos x="T6" y="T7"/>
              </a:cxn>
              <a:cxn ang="T14">
                <a:pos x="T8" y="T9"/>
              </a:cxn>
            </a:cxnLst>
            <a:rect l="T15" t="T16" r="T17" b="T18"/>
            <a:pathLst>
              <a:path w="52" h="51">
                <a:moveTo>
                  <a:pt x="4" y="0"/>
                </a:moveTo>
                <a:lnTo>
                  <a:pt x="52" y="47"/>
                </a:lnTo>
                <a:lnTo>
                  <a:pt x="47" y="51"/>
                </a:lnTo>
                <a:lnTo>
                  <a:pt x="0" y="4"/>
                </a:lnTo>
                <a:lnTo>
                  <a:pt x="4" y="0"/>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4" name="Freeform 73"/>
          <p:cNvSpPr>
            <a:spLocks noEditPoints="1"/>
          </p:cNvSpPr>
          <p:nvPr/>
        </p:nvSpPr>
        <p:spPr bwMode="auto">
          <a:xfrm>
            <a:off x="7466013" y="5530850"/>
            <a:ext cx="749300" cy="96838"/>
          </a:xfrm>
          <a:custGeom>
            <a:avLst/>
            <a:gdLst>
              <a:gd name="T0" fmla="*/ 0 w 1153"/>
              <a:gd name="T1" fmla="*/ 0 h 167"/>
              <a:gd name="T2" fmla="*/ 0 w 1153"/>
              <a:gd name="T3" fmla="*/ 0 h 167"/>
              <a:gd name="T4" fmla="*/ 0 w 1153"/>
              <a:gd name="T5" fmla="*/ 0 h 167"/>
              <a:gd name="T6" fmla="*/ 0 w 1153"/>
              <a:gd name="T7" fmla="*/ 0 h 167"/>
              <a:gd name="T8" fmla="*/ 0 w 1153"/>
              <a:gd name="T9" fmla="*/ 0 h 167"/>
              <a:gd name="T10" fmla="*/ 0 w 1153"/>
              <a:gd name="T11" fmla="*/ 0 h 167"/>
              <a:gd name="T12" fmla="*/ 0 w 1153"/>
              <a:gd name="T13" fmla="*/ 0 h 167"/>
              <a:gd name="T14" fmla="*/ 0 w 1153"/>
              <a:gd name="T15" fmla="*/ 0 h 167"/>
              <a:gd name="T16" fmla="*/ 0 w 1153"/>
              <a:gd name="T17" fmla="*/ 0 h 167"/>
              <a:gd name="T18" fmla="*/ 0 w 1153"/>
              <a:gd name="T19" fmla="*/ 0 h 167"/>
              <a:gd name="T20" fmla="*/ 0 w 1153"/>
              <a:gd name="T21" fmla="*/ 0 h 167"/>
              <a:gd name="T22" fmla="*/ 0 w 1153"/>
              <a:gd name="T23" fmla="*/ 0 h 167"/>
              <a:gd name="T24" fmla="*/ 0 w 1153"/>
              <a:gd name="T25" fmla="*/ 0 h 167"/>
              <a:gd name="T26" fmla="*/ 0 w 1153"/>
              <a:gd name="T27" fmla="*/ 0 h 167"/>
              <a:gd name="T28" fmla="*/ 0 w 1153"/>
              <a:gd name="T29" fmla="*/ 0 h 16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53"/>
              <a:gd name="T46" fmla="*/ 0 h 167"/>
              <a:gd name="T47" fmla="*/ 1153 w 1153"/>
              <a:gd name="T48" fmla="*/ 167 h 16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53" h="167">
                <a:moveTo>
                  <a:pt x="0" y="75"/>
                </a:moveTo>
                <a:lnTo>
                  <a:pt x="1137" y="75"/>
                </a:lnTo>
                <a:lnTo>
                  <a:pt x="1137" y="91"/>
                </a:lnTo>
                <a:lnTo>
                  <a:pt x="0" y="91"/>
                </a:lnTo>
                <a:lnTo>
                  <a:pt x="0" y="75"/>
                </a:lnTo>
                <a:close/>
                <a:moveTo>
                  <a:pt x="1013" y="2"/>
                </a:moveTo>
                <a:lnTo>
                  <a:pt x="1153" y="83"/>
                </a:lnTo>
                <a:lnTo>
                  <a:pt x="1013" y="165"/>
                </a:lnTo>
                <a:cubicBezTo>
                  <a:pt x="1009" y="167"/>
                  <a:pt x="1004" y="166"/>
                  <a:pt x="1002" y="162"/>
                </a:cubicBezTo>
                <a:cubicBezTo>
                  <a:pt x="999" y="158"/>
                  <a:pt x="1001" y="154"/>
                  <a:pt x="1004" y="151"/>
                </a:cubicBezTo>
                <a:lnTo>
                  <a:pt x="1133" y="77"/>
                </a:lnTo>
                <a:lnTo>
                  <a:pt x="1133" y="90"/>
                </a:lnTo>
                <a:lnTo>
                  <a:pt x="1004" y="16"/>
                </a:lnTo>
                <a:cubicBezTo>
                  <a:pt x="1001" y="13"/>
                  <a:pt x="999" y="9"/>
                  <a:pt x="1002" y="5"/>
                </a:cubicBezTo>
                <a:cubicBezTo>
                  <a:pt x="1004" y="1"/>
                  <a:pt x="1009" y="0"/>
                  <a:pt x="1013" y="2"/>
                </a:cubicBez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35" name="Rectangle 74"/>
          <p:cNvSpPr>
            <a:spLocks noChangeArrowheads="1"/>
          </p:cNvSpPr>
          <p:nvPr/>
        </p:nvSpPr>
        <p:spPr bwMode="auto">
          <a:xfrm>
            <a:off x="8229600" y="5392738"/>
            <a:ext cx="9286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Chondrogenic</a:t>
            </a:r>
            <a:endParaRPr lang="en-US" altLang="en-US" sz="1200" b="1"/>
          </a:p>
        </p:txBody>
      </p:sp>
      <p:sp>
        <p:nvSpPr>
          <p:cNvPr id="11336" name="Rectangle 75"/>
          <p:cNvSpPr>
            <a:spLocks noChangeArrowheads="1"/>
          </p:cNvSpPr>
          <p:nvPr/>
        </p:nvSpPr>
        <p:spPr bwMode="auto">
          <a:xfrm>
            <a:off x="9199563" y="5392738"/>
            <a:ext cx="5778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medium </a:t>
            </a:r>
            <a:endParaRPr lang="en-US" altLang="en-US" sz="1200" b="1"/>
          </a:p>
        </p:txBody>
      </p:sp>
      <p:sp>
        <p:nvSpPr>
          <p:cNvPr id="11337" name="Rectangle 76"/>
          <p:cNvSpPr>
            <a:spLocks noChangeArrowheads="1"/>
          </p:cNvSpPr>
          <p:nvPr/>
        </p:nvSpPr>
        <p:spPr bwMode="auto">
          <a:xfrm>
            <a:off x="9772650" y="5392738"/>
            <a:ext cx="1968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for</a:t>
            </a:r>
            <a:endParaRPr lang="en-US" altLang="en-US" sz="1200" b="1"/>
          </a:p>
        </p:txBody>
      </p:sp>
      <p:sp>
        <p:nvSpPr>
          <p:cNvPr id="11338" name="Rectangle 77"/>
          <p:cNvSpPr>
            <a:spLocks noChangeArrowheads="1"/>
          </p:cNvSpPr>
          <p:nvPr/>
        </p:nvSpPr>
        <p:spPr bwMode="auto">
          <a:xfrm>
            <a:off x="8315326" y="5540375"/>
            <a:ext cx="57626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cartilage</a:t>
            </a:r>
            <a:endParaRPr lang="en-US" altLang="en-US" sz="1200" b="1"/>
          </a:p>
        </p:txBody>
      </p:sp>
      <p:sp>
        <p:nvSpPr>
          <p:cNvPr id="11339" name="Rectangle 78"/>
          <p:cNvSpPr>
            <a:spLocks noChangeArrowheads="1"/>
          </p:cNvSpPr>
          <p:nvPr/>
        </p:nvSpPr>
        <p:spPr bwMode="auto">
          <a:xfrm>
            <a:off x="8948739" y="5540375"/>
            <a:ext cx="70167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generation</a:t>
            </a:r>
            <a:endParaRPr lang="en-US" altLang="en-US" sz="1200" b="1"/>
          </a:p>
        </p:txBody>
      </p:sp>
      <p:sp>
        <p:nvSpPr>
          <p:cNvPr id="11340" name="Rectangle 79"/>
          <p:cNvSpPr>
            <a:spLocks noChangeArrowheads="1"/>
          </p:cNvSpPr>
          <p:nvPr/>
        </p:nvSpPr>
        <p:spPr bwMode="auto">
          <a:xfrm>
            <a:off x="6149975" y="4745038"/>
            <a:ext cx="2628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Cells</a:t>
            </a:r>
            <a:endParaRPr lang="en-US" altLang="en-US"/>
          </a:p>
        </p:txBody>
      </p:sp>
      <p:sp>
        <p:nvSpPr>
          <p:cNvPr id="11341" name="Rectangle 80"/>
          <p:cNvSpPr>
            <a:spLocks noChangeArrowheads="1"/>
          </p:cNvSpPr>
          <p:nvPr/>
        </p:nvSpPr>
        <p:spPr bwMode="auto">
          <a:xfrm>
            <a:off x="6535738" y="4745038"/>
            <a:ext cx="22762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with</a:t>
            </a:r>
            <a:endParaRPr lang="en-US" altLang="en-US"/>
          </a:p>
        </p:txBody>
      </p:sp>
      <p:sp>
        <p:nvSpPr>
          <p:cNvPr id="11342" name="Rectangle 81"/>
          <p:cNvSpPr>
            <a:spLocks noChangeArrowheads="1"/>
          </p:cNvSpPr>
          <p:nvPr/>
        </p:nvSpPr>
        <p:spPr bwMode="auto">
          <a:xfrm>
            <a:off x="6149976" y="4892675"/>
            <a:ext cx="4712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complete</a:t>
            </a:r>
            <a:endParaRPr lang="en-US" altLang="en-US"/>
          </a:p>
        </p:txBody>
      </p:sp>
      <p:sp>
        <p:nvSpPr>
          <p:cNvPr id="11343" name="Rectangle 82"/>
          <p:cNvSpPr>
            <a:spLocks noChangeArrowheads="1"/>
          </p:cNvSpPr>
          <p:nvPr/>
        </p:nvSpPr>
        <p:spPr bwMode="auto">
          <a:xfrm>
            <a:off x="6149975" y="5040313"/>
            <a:ext cx="39914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DMEM</a:t>
            </a:r>
            <a:endParaRPr lang="en-US" altLang="en-US"/>
          </a:p>
        </p:txBody>
      </p:sp>
      <p:pic>
        <p:nvPicPr>
          <p:cNvPr id="11344" name="Picture 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014" y="4543426"/>
            <a:ext cx="2071687"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45" name="Freeform 84"/>
          <p:cNvSpPr>
            <a:spLocks/>
          </p:cNvSpPr>
          <p:nvPr/>
        </p:nvSpPr>
        <p:spPr bwMode="auto">
          <a:xfrm>
            <a:off x="4718051" y="5283201"/>
            <a:ext cx="1165225" cy="74613"/>
          </a:xfrm>
          <a:custGeom>
            <a:avLst/>
            <a:gdLst>
              <a:gd name="T0" fmla="*/ 2147483647 w 734"/>
              <a:gd name="T1" fmla="*/ 2147483647 h 47"/>
              <a:gd name="T2" fmla="*/ 2147483647 w 734"/>
              <a:gd name="T3" fmla="*/ 2147483647 h 47"/>
              <a:gd name="T4" fmla="*/ 2147483647 w 734"/>
              <a:gd name="T5" fmla="*/ 2147483647 h 47"/>
              <a:gd name="T6" fmla="*/ 0 w 734"/>
              <a:gd name="T7" fmla="*/ 2147483647 h 47"/>
              <a:gd name="T8" fmla="*/ 2147483647 w 734"/>
              <a:gd name="T9" fmla="*/ 0 h 47"/>
              <a:gd name="T10" fmla="*/ 2147483647 w 734"/>
              <a:gd name="T11" fmla="*/ 2147483647 h 47"/>
              <a:gd name="T12" fmla="*/ 2147483647 w 734"/>
              <a:gd name="T13" fmla="*/ 2147483647 h 47"/>
              <a:gd name="T14" fmla="*/ 2147483647 w 734"/>
              <a:gd name="T15" fmla="*/ 2147483647 h 47"/>
              <a:gd name="T16" fmla="*/ 0 60000 65536"/>
              <a:gd name="T17" fmla="*/ 0 60000 65536"/>
              <a:gd name="T18" fmla="*/ 0 60000 65536"/>
              <a:gd name="T19" fmla="*/ 0 60000 65536"/>
              <a:gd name="T20" fmla="*/ 0 60000 65536"/>
              <a:gd name="T21" fmla="*/ 0 60000 65536"/>
              <a:gd name="T22" fmla="*/ 0 60000 65536"/>
              <a:gd name="T23" fmla="*/ 0 60000 65536"/>
              <a:gd name="T24" fmla="*/ 0 w 734"/>
              <a:gd name="T25" fmla="*/ 0 h 47"/>
              <a:gd name="T26" fmla="*/ 734 w 734"/>
              <a:gd name="T27" fmla="*/ 47 h 4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4" h="47">
                <a:moveTo>
                  <a:pt x="734" y="35"/>
                </a:moveTo>
                <a:lnTo>
                  <a:pt x="26" y="35"/>
                </a:lnTo>
                <a:lnTo>
                  <a:pt x="26" y="47"/>
                </a:lnTo>
                <a:lnTo>
                  <a:pt x="0" y="23"/>
                </a:lnTo>
                <a:lnTo>
                  <a:pt x="26" y="0"/>
                </a:lnTo>
                <a:lnTo>
                  <a:pt x="26" y="12"/>
                </a:lnTo>
                <a:lnTo>
                  <a:pt x="734" y="12"/>
                </a:lnTo>
                <a:lnTo>
                  <a:pt x="734" y="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46" name="Freeform 85"/>
          <p:cNvSpPr>
            <a:spLocks noEditPoints="1"/>
          </p:cNvSpPr>
          <p:nvPr/>
        </p:nvSpPr>
        <p:spPr bwMode="auto">
          <a:xfrm>
            <a:off x="4652964" y="5183189"/>
            <a:ext cx="1277937" cy="274637"/>
          </a:xfrm>
          <a:custGeom>
            <a:avLst/>
            <a:gdLst>
              <a:gd name="T0" fmla="*/ 2147483647 w 805"/>
              <a:gd name="T1" fmla="*/ 2147483647 h 173"/>
              <a:gd name="T2" fmla="*/ 2147483647 w 805"/>
              <a:gd name="T3" fmla="*/ 2147483647 h 173"/>
              <a:gd name="T4" fmla="*/ 2147483647 w 805"/>
              <a:gd name="T5" fmla="*/ 2147483647 h 173"/>
              <a:gd name="T6" fmla="*/ 2147483647 w 805"/>
              <a:gd name="T7" fmla="*/ 2147483647 h 173"/>
              <a:gd name="T8" fmla="*/ 0 w 805"/>
              <a:gd name="T9" fmla="*/ 2147483647 h 173"/>
              <a:gd name="T10" fmla="*/ 2147483647 w 805"/>
              <a:gd name="T11" fmla="*/ 0 h 173"/>
              <a:gd name="T12" fmla="*/ 2147483647 w 805"/>
              <a:gd name="T13" fmla="*/ 2147483647 h 173"/>
              <a:gd name="T14" fmla="*/ 2147483647 w 805"/>
              <a:gd name="T15" fmla="*/ 2147483647 h 173"/>
              <a:gd name="T16" fmla="*/ 2147483647 w 805"/>
              <a:gd name="T17" fmla="*/ 2147483647 h 173"/>
              <a:gd name="T18" fmla="*/ 2147483647 w 805"/>
              <a:gd name="T19" fmla="*/ 2147483647 h 173"/>
              <a:gd name="T20" fmla="*/ 2147483647 w 805"/>
              <a:gd name="T21" fmla="*/ 2147483647 h 173"/>
              <a:gd name="T22" fmla="*/ 2147483647 w 805"/>
              <a:gd name="T23" fmla="*/ 2147483647 h 173"/>
              <a:gd name="T24" fmla="*/ 2147483647 w 805"/>
              <a:gd name="T25" fmla="*/ 2147483647 h 173"/>
              <a:gd name="T26" fmla="*/ 2147483647 w 805"/>
              <a:gd name="T27" fmla="*/ 2147483647 h 173"/>
              <a:gd name="T28" fmla="*/ 2147483647 w 805"/>
              <a:gd name="T29" fmla="*/ 2147483647 h 173"/>
              <a:gd name="T30" fmla="*/ 2147483647 w 805"/>
              <a:gd name="T31" fmla="*/ 2147483647 h 173"/>
              <a:gd name="T32" fmla="*/ 2147483647 w 805"/>
              <a:gd name="T33" fmla="*/ 2147483647 h 173"/>
              <a:gd name="T34" fmla="*/ 2147483647 w 805"/>
              <a:gd name="T35" fmla="*/ 2147483647 h 173"/>
              <a:gd name="T36" fmla="*/ 2147483647 w 805"/>
              <a:gd name="T37" fmla="*/ 2147483647 h 173"/>
              <a:gd name="T38" fmla="*/ 2147483647 w 805"/>
              <a:gd name="T39" fmla="*/ 2147483647 h 173"/>
              <a:gd name="T40" fmla="*/ 2147483647 w 805"/>
              <a:gd name="T41" fmla="*/ 2147483647 h 173"/>
              <a:gd name="T42" fmla="*/ 2147483647 w 805"/>
              <a:gd name="T43" fmla="*/ 2147483647 h 173"/>
              <a:gd name="T44" fmla="*/ 2147483647 w 805"/>
              <a:gd name="T45" fmla="*/ 2147483647 h 17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05"/>
              <a:gd name="T70" fmla="*/ 0 h 173"/>
              <a:gd name="T71" fmla="*/ 805 w 805"/>
              <a:gd name="T72" fmla="*/ 173 h 17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05" h="173">
                <a:moveTo>
                  <a:pt x="805" y="124"/>
                </a:moveTo>
                <a:lnTo>
                  <a:pt x="67" y="124"/>
                </a:lnTo>
                <a:lnTo>
                  <a:pt x="97" y="98"/>
                </a:lnTo>
                <a:lnTo>
                  <a:pt x="97" y="173"/>
                </a:lnTo>
                <a:lnTo>
                  <a:pt x="0" y="86"/>
                </a:lnTo>
                <a:lnTo>
                  <a:pt x="97" y="0"/>
                </a:lnTo>
                <a:lnTo>
                  <a:pt x="97" y="75"/>
                </a:lnTo>
                <a:lnTo>
                  <a:pt x="67" y="48"/>
                </a:lnTo>
                <a:lnTo>
                  <a:pt x="805" y="48"/>
                </a:lnTo>
                <a:lnTo>
                  <a:pt x="805" y="124"/>
                </a:lnTo>
                <a:close/>
                <a:moveTo>
                  <a:pt x="746" y="75"/>
                </a:moveTo>
                <a:lnTo>
                  <a:pt x="775" y="101"/>
                </a:lnTo>
                <a:lnTo>
                  <a:pt x="38" y="101"/>
                </a:lnTo>
                <a:lnTo>
                  <a:pt x="38" y="63"/>
                </a:lnTo>
                <a:lnTo>
                  <a:pt x="88" y="81"/>
                </a:lnTo>
                <a:lnTo>
                  <a:pt x="62" y="105"/>
                </a:lnTo>
                <a:lnTo>
                  <a:pt x="62" y="68"/>
                </a:lnTo>
                <a:lnTo>
                  <a:pt x="88" y="91"/>
                </a:lnTo>
                <a:lnTo>
                  <a:pt x="38" y="110"/>
                </a:lnTo>
                <a:lnTo>
                  <a:pt x="38" y="72"/>
                </a:lnTo>
                <a:lnTo>
                  <a:pt x="775" y="72"/>
                </a:lnTo>
                <a:lnTo>
                  <a:pt x="746" y="98"/>
                </a:lnTo>
                <a:lnTo>
                  <a:pt x="746" y="75"/>
                </a:ln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47" name="Freeform 86"/>
          <p:cNvSpPr>
            <a:spLocks noEditPoints="1"/>
          </p:cNvSpPr>
          <p:nvPr/>
        </p:nvSpPr>
        <p:spPr bwMode="auto">
          <a:xfrm>
            <a:off x="6162675" y="5254625"/>
            <a:ext cx="109538" cy="222250"/>
          </a:xfrm>
          <a:custGeom>
            <a:avLst/>
            <a:gdLst>
              <a:gd name="T0" fmla="*/ 0 w 167"/>
              <a:gd name="T1" fmla="*/ 0 h 384"/>
              <a:gd name="T2" fmla="*/ 0 w 167"/>
              <a:gd name="T3" fmla="*/ 0 h 384"/>
              <a:gd name="T4" fmla="*/ 0 w 167"/>
              <a:gd name="T5" fmla="*/ 0 h 384"/>
              <a:gd name="T6" fmla="*/ 0 w 167"/>
              <a:gd name="T7" fmla="*/ 0 h 384"/>
              <a:gd name="T8" fmla="*/ 0 w 167"/>
              <a:gd name="T9" fmla="*/ 0 h 384"/>
              <a:gd name="T10" fmla="*/ 0 w 167"/>
              <a:gd name="T11" fmla="*/ 0 h 384"/>
              <a:gd name="T12" fmla="*/ 0 w 167"/>
              <a:gd name="T13" fmla="*/ 0 h 384"/>
              <a:gd name="T14" fmla="*/ 0 w 167"/>
              <a:gd name="T15" fmla="*/ 0 h 384"/>
              <a:gd name="T16" fmla="*/ 0 w 167"/>
              <a:gd name="T17" fmla="*/ 0 h 384"/>
              <a:gd name="T18" fmla="*/ 0 w 167"/>
              <a:gd name="T19" fmla="*/ 0 h 384"/>
              <a:gd name="T20" fmla="*/ 0 w 167"/>
              <a:gd name="T21" fmla="*/ 0 h 384"/>
              <a:gd name="T22" fmla="*/ 0 w 167"/>
              <a:gd name="T23" fmla="*/ 0 h 384"/>
              <a:gd name="T24" fmla="*/ 0 w 167"/>
              <a:gd name="T25" fmla="*/ 0 h 384"/>
              <a:gd name="T26" fmla="*/ 0 w 167"/>
              <a:gd name="T27" fmla="*/ 0 h 384"/>
              <a:gd name="T28" fmla="*/ 0 w 167"/>
              <a:gd name="T29" fmla="*/ 0 h 38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67"/>
              <a:gd name="T46" fmla="*/ 0 h 384"/>
              <a:gd name="T47" fmla="*/ 167 w 167"/>
              <a:gd name="T48" fmla="*/ 384 h 38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67" h="384">
                <a:moveTo>
                  <a:pt x="75" y="384"/>
                </a:moveTo>
                <a:lnTo>
                  <a:pt x="75" y="16"/>
                </a:lnTo>
                <a:lnTo>
                  <a:pt x="91" y="16"/>
                </a:lnTo>
                <a:lnTo>
                  <a:pt x="91" y="384"/>
                </a:lnTo>
                <a:lnTo>
                  <a:pt x="75" y="384"/>
                </a:lnTo>
                <a:close/>
                <a:moveTo>
                  <a:pt x="2" y="140"/>
                </a:moveTo>
                <a:lnTo>
                  <a:pt x="83" y="0"/>
                </a:lnTo>
                <a:lnTo>
                  <a:pt x="165" y="140"/>
                </a:lnTo>
                <a:cubicBezTo>
                  <a:pt x="167" y="144"/>
                  <a:pt x="166" y="149"/>
                  <a:pt x="162" y="151"/>
                </a:cubicBezTo>
                <a:cubicBezTo>
                  <a:pt x="158" y="154"/>
                  <a:pt x="154" y="152"/>
                  <a:pt x="151" y="148"/>
                </a:cubicBezTo>
                <a:lnTo>
                  <a:pt x="77" y="20"/>
                </a:lnTo>
                <a:lnTo>
                  <a:pt x="90" y="20"/>
                </a:lnTo>
                <a:lnTo>
                  <a:pt x="16" y="148"/>
                </a:lnTo>
                <a:cubicBezTo>
                  <a:pt x="13" y="152"/>
                  <a:pt x="9" y="154"/>
                  <a:pt x="5" y="151"/>
                </a:cubicBezTo>
                <a:cubicBezTo>
                  <a:pt x="1" y="149"/>
                  <a:pt x="0" y="144"/>
                  <a:pt x="2" y="140"/>
                </a:cubicBezTo>
                <a:close/>
              </a:path>
            </a:pathLst>
          </a:cu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48" name="Rectangle 87"/>
          <p:cNvSpPr>
            <a:spLocks noChangeArrowheads="1"/>
          </p:cNvSpPr>
          <p:nvPr/>
        </p:nvSpPr>
        <p:spPr bwMode="auto">
          <a:xfrm>
            <a:off x="6216650" y="5472114"/>
            <a:ext cx="666750" cy="9525"/>
          </a:xfrm>
          <a:prstGeom prst="rect">
            <a:avLst/>
          </a:prstGeom>
          <a:solidFill>
            <a:srgbClr val="000000"/>
          </a:solidFill>
          <a:ln w="0">
            <a:solidFill>
              <a:srgbClr val="000000"/>
            </a:solidFill>
            <a:round/>
            <a:headEnd/>
            <a:tailEnd/>
          </a:ln>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1349" name="Rectangle 88"/>
          <p:cNvSpPr>
            <a:spLocks noChangeArrowheads="1"/>
          </p:cNvSpPr>
          <p:nvPr/>
        </p:nvSpPr>
        <p:spPr bwMode="auto">
          <a:xfrm>
            <a:off x="2403476" y="4151313"/>
            <a:ext cx="7223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Developed </a:t>
            </a:r>
            <a:endParaRPr lang="en-US" altLang="en-US" sz="1200" b="1"/>
          </a:p>
        </p:txBody>
      </p:sp>
      <p:sp>
        <p:nvSpPr>
          <p:cNvPr id="11350" name="Rectangle 89"/>
          <p:cNvSpPr>
            <a:spLocks noChangeArrowheads="1"/>
          </p:cNvSpPr>
          <p:nvPr/>
        </p:nvSpPr>
        <p:spPr bwMode="auto">
          <a:xfrm>
            <a:off x="3175000" y="4151313"/>
            <a:ext cx="496888"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i="1">
                <a:solidFill>
                  <a:srgbClr val="000000"/>
                </a:solidFill>
                <a:latin typeface="Times New Roman" panose="02020603050405020304" pitchFamily="18" charset="0"/>
              </a:rPr>
              <a:t>in vitro </a:t>
            </a:r>
            <a:endParaRPr lang="en-US" altLang="en-US" sz="1200" b="1"/>
          </a:p>
        </p:txBody>
      </p:sp>
      <p:sp>
        <p:nvSpPr>
          <p:cNvPr id="11351" name="Rectangle 90"/>
          <p:cNvSpPr>
            <a:spLocks noChangeArrowheads="1"/>
          </p:cNvSpPr>
          <p:nvPr/>
        </p:nvSpPr>
        <p:spPr bwMode="auto">
          <a:xfrm>
            <a:off x="3671888" y="4151313"/>
            <a:ext cx="169545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scaffold free cartilage rat </a:t>
            </a:r>
            <a:endParaRPr lang="en-US" altLang="en-US" sz="1200" b="1"/>
          </a:p>
        </p:txBody>
      </p:sp>
      <p:sp>
        <p:nvSpPr>
          <p:cNvPr id="11352" name="Rectangle 91"/>
          <p:cNvSpPr>
            <a:spLocks noChangeArrowheads="1"/>
          </p:cNvSpPr>
          <p:nvPr/>
        </p:nvSpPr>
        <p:spPr bwMode="auto">
          <a:xfrm>
            <a:off x="2403476" y="4300538"/>
            <a:ext cx="3667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solidFill>
                  <a:srgbClr val="000000"/>
                </a:solidFill>
                <a:latin typeface="Times New Roman" panose="02020603050405020304" pitchFamily="18" charset="0"/>
              </a:rPr>
              <a:t>tissue</a:t>
            </a:r>
            <a:endParaRPr lang="en-US" altLang="en-US" sz="1200" b="1"/>
          </a:p>
        </p:txBody>
      </p:sp>
      <p:sp>
        <p:nvSpPr>
          <p:cNvPr id="11353" name="Rectangle 92"/>
          <p:cNvSpPr>
            <a:spLocks noChangeArrowheads="1"/>
          </p:cNvSpPr>
          <p:nvPr/>
        </p:nvSpPr>
        <p:spPr bwMode="auto">
          <a:xfrm>
            <a:off x="4735514" y="4892675"/>
            <a:ext cx="8640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After 30 days in </a:t>
            </a:r>
            <a:endParaRPr lang="en-US" altLang="en-US"/>
          </a:p>
        </p:txBody>
      </p:sp>
      <p:sp>
        <p:nvSpPr>
          <p:cNvPr id="11354" name="Rectangle 93"/>
          <p:cNvSpPr>
            <a:spLocks noChangeArrowheads="1"/>
          </p:cNvSpPr>
          <p:nvPr/>
        </p:nvSpPr>
        <p:spPr bwMode="auto">
          <a:xfrm>
            <a:off x="4735513" y="5040313"/>
            <a:ext cx="11525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000">
                <a:solidFill>
                  <a:srgbClr val="000000"/>
                </a:solidFill>
                <a:latin typeface="Times New Roman" panose="02020603050405020304" pitchFamily="18" charset="0"/>
              </a:rPr>
              <a:t>chondrogenic medium</a:t>
            </a:r>
            <a:endParaRPr lang="en-US" altLang="en-US"/>
          </a:p>
        </p:txBody>
      </p:sp>
      <p:sp>
        <p:nvSpPr>
          <p:cNvPr id="11355" name="Rectangle 94"/>
          <p:cNvSpPr>
            <a:spLocks noChangeArrowheads="1"/>
          </p:cNvSpPr>
          <p:nvPr/>
        </p:nvSpPr>
        <p:spPr bwMode="auto">
          <a:xfrm>
            <a:off x="2438401" y="6226176"/>
            <a:ext cx="7686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solidFill>
                  <a:srgbClr val="000000"/>
                </a:solidFill>
                <a:latin typeface="Times New Roman" panose="02020603050405020304" pitchFamily="18" charset="0"/>
              </a:rPr>
              <a:t> </a:t>
            </a:r>
            <a:r>
              <a:rPr lang="en-US" altLang="en-US" i="1">
                <a:solidFill>
                  <a:srgbClr val="000000"/>
                </a:solidFill>
                <a:latin typeface="Times New Roman" panose="02020603050405020304" pitchFamily="18" charset="0"/>
              </a:rPr>
              <a:t>In vitro </a:t>
            </a:r>
            <a:r>
              <a:rPr lang="en-US" altLang="en-US">
                <a:solidFill>
                  <a:srgbClr val="000000"/>
                </a:solidFill>
                <a:latin typeface="Times New Roman" panose="02020603050405020304" pitchFamily="18" charset="0"/>
              </a:rPr>
              <a:t>scaffold free autologous cartilage generation in tissue culture inserts</a:t>
            </a:r>
          </a:p>
        </p:txBody>
      </p:sp>
      <p:sp>
        <p:nvSpPr>
          <p:cNvPr id="11356" name="TextBox 93"/>
          <p:cNvSpPr txBox="1">
            <a:spLocks noChangeArrowheads="1"/>
          </p:cNvSpPr>
          <p:nvPr/>
        </p:nvSpPr>
        <p:spPr bwMode="auto">
          <a:xfrm>
            <a:off x="3177814" y="138901"/>
            <a:ext cx="56076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dirty="0"/>
              <a:t>Overview-Rat Cartilage Regeneration</a:t>
            </a:r>
          </a:p>
        </p:txBody>
      </p:sp>
      <p:sp>
        <p:nvSpPr>
          <p:cNvPr id="93" name="Slide Number Placeholder 92"/>
          <p:cNvSpPr>
            <a:spLocks noGrp="1"/>
          </p:cNvSpPr>
          <p:nvPr>
            <p:ph type="sldNum" sz="quarter" idx="12"/>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7EFCA640-5AD0-458B-BB4D-BA33047C9AC9}" type="slidenum">
              <a:rPr lang="en-US" altLang="en-US">
                <a:solidFill>
                  <a:srgbClr val="898989"/>
                </a:solidFill>
                <a:latin typeface="Calibri" panose="020F0502020204030204" pitchFamily="34" charset="0"/>
              </a:rPr>
              <a:pPr eaLnBrk="1" hangingPunct="1"/>
              <a:t>34</a:t>
            </a:fld>
            <a:endParaRPr lang="en-US" altLang="en-US">
              <a:solidFill>
                <a:srgbClr val="898989"/>
              </a:solidFill>
              <a:latin typeface="Calibri" panose="020F0502020204030204" pitchFamily="34" charset="0"/>
            </a:endParaRPr>
          </a:p>
        </p:txBody>
      </p:sp>
    </p:spTree>
    <p:extLst>
      <p:ext uri="{BB962C8B-B14F-4D97-AF65-F5344CB8AC3E}">
        <p14:creationId xmlns:p14="http://schemas.microsoft.com/office/powerpoint/2010/main" val="1718671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regentsprep.org/Regents/biology/units/organization/cel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390" y="163537"/>
            <a:ext cx="6991643" cy="64323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0505" y="383726"/>
            <a:ext cx="3446584" cy="769441"/>
          </a:xfrm>
          <a:prstGeom prst="rect">
            <a:avLst/>
          </a:prstGeom>
          <a:noFill/>
          <a:ln w="47625">
            <a:solidFill>
              <a:srgbClr val="002060"/>
            </a:solidFill>
          </a:ln>
        </p:spPr>
        <p:txBody>
          <a:bodyPr wrap="square" rtlCol="0">
            <a:spAutoFit/>
          </a:bodyPr>
          <a:lstStyle/>
          <a:p>
            <a:r>
              <a:rPr lang="en-US" sz="4400" b="1" dirty="0">
                <a:solidFill>
                  <a:srgbClr val="C00000"/>
                </a:solidFill>
              </a:rPr>
              <a:t>A Typical Cell</a:t>
            </a:r>
          </a:p>
        </p:txBody>
      </p:sp>
    </p:spTree>
    <p:extLst>
      <p:ext uri="{BB962C8B-B14F-4D97-AF65-F5344CB8AC3E}">
        <p14:creationId xmlns:p14="http://schemas.microsoft.com/office/powerpoint/2010/main" val="3010545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noGrp="1" noChangeArrowheads="1"/>
          </p:cNvSpPr>
          <p:nvPr>
            <p:ph type="title"/>
          </p:nvPr>
        </p:nvSpPr>
        <p:spPr>
          <a:xfrm>
            <a:off x="2133600" y="304801"/>
            <a:ext cx="8001000" cy="1216025"/>
          </a:xfrm>
        </p:spPr>
        <p:txBody>
          <a:bodyPr/>
          <a:lstStyle/>
          <a:p>
            <a:r>
              <a:rPr lang="en-US" altLang="en-US" b="1" u="sng"/>
              <a:t>CHLOROPLASTS</a:t>
            </a:r>
          </a:p>
        </p:txBody>
      </p:sp>
      <p:sp>
        <p:nvSpPr>
          <p:cNvPr id="40969" name="Rectangle 9"/>
          <p:cNvSpPr>
            <a:spLocks noGrp="1" noChangeArrowheads="1"/>
          </p:cNvSpPr>
          <p:nvPr>
            <p:ph type="body" sz="half" idx="1"/>
          </p:nvPr>
        </p:nvSpPr>
        <p:spPr/>
        <p:txBody>
          <a:bodyPr/>
          <a:lstStyle/>
          <a:p>
            <a:r>
              <a:rPr lang="en-US" altLang="en-US" sz="2200" u="sng" dirty="0"/>
              <a:t>Green</a:t>
            </a:r>
            <a:r>
              <a:rPr lang="en-US" altLang="en-US" sz="2200" dirty="0"/>
              <a:t> organelles that </a:t>
            </a:r>
            <a:r>
              <a:rPr lang="en-US" altLang="en-US" sz="2200" u="sng" dirty="0"/>
              <a:t>make food</a:t>
            </a:r>
            <a:endParaRPr lang="en-US" altLang="en-US" sz="2200" dirty="0"/>
          </a:p>
          <a:p>
            <a:r>
              <a:rPr lang="en-US" altLang="en-US" sz="2200" dirty="0"/>
              <a:t>found only in </a:t>
            </a:r>
            <a:r>
              <a:rPr lang="en-US" altLang="en-US" sz="2200" u="sng" dirty="0"/>
              <a:t>plant</a:t>
            </a:r>
            <a:r>
              <a:rPr lang="en-US" altLang="en-US" sz="2200" dirty="0"/>
              <a:t> cells</a:t>
            </a:r>
          </a:p>
        </p:txBody>
      </p:sp>
      <p:pic>
        <p:nvPicPr>
          <p:cNvPr id="40967" name="Picture 7" descr="chloroplast"/>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3429000" y="3429000"/>
            <a:ext cx="2762250" cy="2381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8" name="Picture 8" descr="plant_photosynth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1" y="533400"/>
            <a:ext cx="2695575"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145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0964"/>
                                        </p:tgtEl>
                                        <p:attrNameLst>
                                          <p:attrName>style.visibility</p:attrName>
                                        </p:attrNameLst>
                                      </p:cBhvr>
                                      <p:to>
                                        <p:strVal val="visible"/>
                                      </p:to>
                                    </p:set>
                                    <p:animEffect transition="in" filter="fade">
                                      <p:cBhvr>
                                        <p:cTn id="7" dur="1000"/>
                                        <p:tgtEl>
                                          <p:spTgt spid="40964"/>
                                        </p:tgtEl>
                                      </p:cBhvr>
                                    </p:animEffect>
                                    <p:anim calcmode="lin" valueType="num">
                                      <p:cBhvr>
                                        <p:cTn id="8" dur="1000" fill="hold"/>
                                        <p:tgtEl>
                                          <p:spTgt spid="40964"/>
                                        </p:tgtEl>
                                        <p:attrNameLst>
                                          <p:attrName>ppt_x</p:attrName>
                                        </p:attrNameLst>
                                      </p:cBhvr>
                                      <p:tavLst>
                                        <p:tav tm="0">
                                          <p:val>
                                            <p:strVal val="#ppt_x"/>
                                          </p:val>
                                        </p:tav>
                                        <p:tav tm="100000">
                                          <p:val>
                                            <p:strVal val="#ppt_x"/>
                                          </p:val>
                                        </p:tav>
                                      </p:tavLst>
                                    </p:anim>
                                    <p:anim calcmode="lin" valueType="num">
                                      <p:cBhvr>
                                        <p:cTn id="9" dur="1000" fill="hold"/>
                                        <p:tgtEl>
                                          <p:spTgt spid="40964"/>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40969">
                                            <p:txEl>
                                              <p:pRg st="0" end="0"/>
                                            </p:txEl>
                                          </p:spTgt>
                                        </p:tgtEl>
                                        <p:attrNameLst>
                                          <p:attrName>style.visibility</p:attrName>
                                        </p:attrNameLst>
                                      </p:cBhvr>
                                      <p:to>
                                        <p:strVal val="visible"/>
                                      </p:to>
                                    </p:set>
                                    <p:animEffect transition="in" filter="dissolve">
                                      <p:cBhvr>
                                        <p:cTn id="14" dur="500"/>
                                        <p:tgtEl>
                                          <p:spTgt spid="40969">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40967"/>
                                        </p:tgtEl>
                                        <p:attrNameLst>
                                          <p:attrName>style.visibility</p:attrName>
                                        </p:attrNameLst>
                                      </p:cBhvr>
                                      <p:to>
                                        <p:strVal val="visible"/>
                                      </p:to>
                                    </p:set>
                                    <p:animEffect transition="in" filter="slide(fromBottom)">
                                      <p:cBhvr>
                                        <p:cTn id="19" dur="500"/>
                                        <p:tgtEl>
                                          <p:spTgt spid="409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0969">
                                            <p:txEl>
                                              <p:pRg st="1" end="1"/>
                                            </p:txEl>
                                          </p:spTgt>
                                        </p:tgtEl>
                                        <p:attrNameLst>
                                          <p:attrName>style.visibility</p:attrName>
                                        </p:attrNameLst>
                                      </p:cBhvr>
                                      <p:to>
                                        <p:strVal val="visible"/>
                                      </p:to>
                                    </p:set>
                                    <p:animEffect transition="in" filter="dissolve">
                                      <p:cBhvr>
                                        <p:cTn id="24" dur="500"/>
                                        <p:tgtEl>
                                          <p:spTgt spid="40969">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ntr" presetSubtype="10" fill="hold" nodeType="clickEffect">
                                  <p:stCondLst>
                                    <p:cond delay="0"/>
                                  </p:stCondLst>
                                  <p:childTnLst>
                                    <p:set>
                                      <p:cBhvr>
                                        <p:cTn id="28" dur="1" fill="hold">
                                          <p:stCondLst>
                                            <p:cond delay="0"/>
                                          </p:stCondLst>
                                        </p:cTn>
                                        <p:tgtEl>
                                          <p:spTgt spid="40968"/>
                                        </p:tgtEl>
                                        <p:attrNameLst>
                                          <p:attrName>style.visibility</p:attrName>
                                        </p:attrNameLst>
                                      </p:cBhvr>
                                      <p:to>
                                        <p:strVal val="visible"/>
                                      </p:to>
                                    </p:set>
                                    <p:animEffect transition="in" filter="randombar(horizontal)">
                                      <p:cBhvr>
                                        <p:cTn id="29" dur="500"/>
                                        <p:tgtEl>
                                          <p:spTgt spid="409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en-US" altLang="en-US" b="1" u="sng"/>
              <a:t>CHLOROPHYLL</a:t>
            </a:r>
            <a:r>
              <a:rPr lang="en-US" altLang="en-US"/>
              <a:t> </a:t>
            </a:r>
          </a:p>
        </p:txBody>
      </p:sp>
      <p:sp>
        <p:nvSpPr>
          <p:cNvPr id="47107" name="Rectangle 3"/>
          <p:cNvSpPr>
            <a:spLocks noGrp="1" noChangeArrowheads="1"/>
          </p:cNvSpPr>
          <p:nvPr>
            <p:ph type="body" sz="half" idx="1"/>
          </p:nvPr>
        </p:nvSpPr>
        <p:spPr/>
        <p:txBody>
          <a:bodyPr/>
          <a:lstStyle/>
          <a:p>
            <a:r>
              <a:rPr lang="en-US" altLang="en-US" sz="2200"/>
              <a:t>A green </a:t>
            </a:r>
            <a:r>
              <a:rPr lang="en-US" altLang="en-US" sz="2200" u="sng"/>
              <a:t>pigment</a:t>
            </a:r>
            <a:r>
              <a:rPr lang="en-US" altLang="en-US" sz="2200"/>
              <a:t> that gives leaves &amp; stems their </a:t>
            </a:r>
            <a:r>
              <a:rPr lang="en-US" altLang="en-US" sz="2200" u="sng"/>
              <a:t>color</a:t>
            </a:r>
            <a:r>
              <a:rPr lang="en-US" altLang="en-US" sz="2200"/>
              <a:t> </a:t>
            </a:r>
          </a:p>
          <a:p>
            <a:r>
              <a:rPr lang="en-US" altLang="en-US" sz="2200"/>
              <a:t>Captures </a:t>
            </a:r>
            <a:r>
              <a:rPr lang="en-US" altLang="en-US" sz="2200" u="sng"/>
              <a:t>sunlight</a:t>
            </a:r>
            <a:r>
              <a:rPr lang="en-US" altLang="en-US" sz="2200"/>
              <a:t> energy that is used to produce </a:t>
            </a:r>
            <a:r>
              <a:rPr lang="en-US" altLang="en-US" sz="2200" u="sng"/>
              <a:t>food</a:t>
            </a:r>
            <a:r>
              <a:rPr lang="en-US" altLang="en-US" sz="2200"/>
              <a:t> called </a:t>
            </a:r>
            <a:r>
              <a:rPr lang="en-US" altLang="en-US" sz="2200" u="sng"/>
              <a:t>glucose</a:t>
            </a:r>
            <a:endParaRPr lang="en-US" altLang="en-US" sz="2200"/>
          </a:p>
          <a:p>
            <a:r>
              <a:rPr lang="en-US" altLang="en-US" sz="2200"/>
              <a:t>Glucose is a type of </a:t>
            </a:r>
            <a:r>
              <a:rPr lang="en-US" altLang="en-US" sz="2200" u="sng"/>
              <a:t>sugar</a:t>
            </a:r>
            <a:r>
              <a:rPr lang="en-US" altLang="en-US" sz="2200"/>
              <a:t> </a:t>
            </a:r>
          </a:p>
        </p:txBody>
      </p:sp>
      <p:pic>
        <p:nvPicPr>
          <p:cNvPr id="47111" name="Picture 7" descr="chlorophy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0" y="1295400"/>
            <a:ext cx="19050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7112" name="Picture 8" descr="chlo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1" y="3124200"/>
            <a:ext cx="24479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AutoShape 9"/>
          <p:cNvSpPr>
            <a:spLocks noChangeArrowheads="1"/>
          </p:cNvSpPr>
          <p:nvPr/>
        </p:nvSpPr>
        <p:spPr bwMode="auto">
          <a:xfrm>
            <a:off x="8991601" y="304800"/>
            <a:ext cx="1114425" cy="927100"/>
          </a:xfrm>
          <a:prstGeom prst="sun">
            <a:avLst>
              <a:gd name="adj" fmla="val 25000"/>
            </a:avLst>
          </a:prstGeom>
          <a:solidFill>
            <a:srgbClr val="FF6600"/>
          </a:solidFill>
          <a:ln w="31750">
            <a:solidFill>
              <a:srgbClr val="FF6600"/>
            </a:solidFill>
            <a:miter lim="800000"/>
            <a:headEnd/>
            <a:tailEnd/>
          </a:ln>
        </p:spPr>
        <p:txBody>
          <a:bodyPr/>
          <a:lstStyle/>
          <a:p>
            <a:endParaRPr lang="en-US"/>
          </a:p>
        </p:txBody>
      </p:sp>
    </p:spTree>
    <p:extLst>
      <p:ext uri="{BB962C8B-B14F-4D97-AF65-F5344CB8AC3E}">
        <p14:creationId xmlns:p14="http://schemas.microsoft.com/office/powerpoint/2010/main" val="33557353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checkerboard(across)">
                                      <p:cBhvr>
                                        <p:cTn id="7" dur="500"/>
                                        <p:tgtEl>
                                          <p:spTgt spid="47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3" presetClass="entr" presetSubtype="0" fill="hold" grpId="0" nodeType="clickEffect">
                                  <p:stCondLst>
                                    <p:cond delay="0"/>
                                  </p:stCondLst>
                                  <p:childTnLst>
                                    <p:set>
                                      <p:cBhvr>
                                        <p:cTn id="11" dur="1" fill="hold">
                                          <p:stCondLst>
                                            <p:cond delay="0"/>
                                          </p:stCondLst>
                                        </p:cTn>
                                        <p:tgtEl>
                                          <p:spTgt spid="47113"/>
                                        </p:tgtEl>
                                        <p:attrNameLst>
                                          <p:attrName>style.visibility</p:attrName>
                                        </p:attrNameLst>
                                      </p:cBhvr>
                                      <p:to>
                                        <p:strVal val="visible"/>
                                      </p:to>
                                    </p:set>
                                    <p:animEffect transition="in" filter="fade">
                                      <p:cBhvr>
                                        <p:cTn id="12" dur="100"/>
                                        <p:tgtEl>
                                          <p:spTgt spid="47113"/>
                                        </p:tgtEl>
                                      </p:cBhvr>
                                    </p:animEffect>
                                    <p:anim calcmode="lin" valueType="num">
                                      <p:cBhvr>
                                        <p:cTn id="13" dur="400" fill="hold"/>
                                        <p:tgtEl>
                                          <p:spTgt spid="47113"/>
                                        </p:tgtEl>
                                        <p:attrNameLst>
                                          <p:attrName>ppt_x</p:attrName>
                                        </p:attrNameLst>
                                      </p:cBhvr>
                                      <p:tavLst>
                                        <p:tav tm="0">
                                          <p:val>
                                            <p:strVal val="#ppt_x"/>
                                          </p:val>
                                        </p:tav>
                                        <p:tav tm="100000">
                                          <p:val>
                                            <p:strVal val="#ppt_x"/>
                                          </p:val>
                                        </p:tav>
                                      </p:tavLst>
                                    </p:anim>
                                    <p:anim calcmode="lin" valueType="num">
                                      <p:cBhvr>
                                        <p:cTn id="14" dur="400" fill="hold"/>
                                        <p:tgtEl>
                                          <p:spTgt spid="47113"/>
                                        </p:tgtEl>
                                        <p:attrNameLst>
                                          <p:attrName>ppt_y</p:attrName>
                                        </p:attrNameLst>
                                      </p:cBhvr>
                                      <p:tavLst>
                                        <p:tav tm="0">
                                          <p:val>
                                            <p:strVal val="#ppt_y+0.31"/>
                                          </p:val>
                                        </p:tav>
                                        <p:tav tm="100000">
                                          <p:val>
                                            <p:strVal val="#ppt_y+0.31"/>
                                          </p:val>
                                        </p:tav>
                                      </p:tavLst>
                                    </p:anim>
                                    <p:anim calcmode="lin" valueType="num">
                                      <p:cBhvr>
                                        <p:cTn id="15" dur="600" decel="50000" fill="hold">
                                          <p:stCondLst>
                                            <p:cond delay="400"/>
                                          </p:stCondLst>
                                        </p:cTn>
                                        <p:tgtEl>
                                          <p:spTgt spid="471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6" dur="600" decel="50000" fill="hold">
                                          <p:stCondLst>
                                            <p:cond delay="400"/>
                                          </p:stCondLst>
                                        </p:cTn>
                                        <p:tgtEl>
                                          <p:spTgt spid="471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7111"/>
                                        </p:tgtEl>
                                        <p:attrNameLst>
                                          <p:attrName>style.visibility</p:attrName>
                                        </p:attrNameLst>
                                      </p:cBhvr>
                                      <p:to>
                                        <p:strVal val="visible"/>
                                      </p:to>
                                    </p:set>
                                    <p:anim calcmode="lin" valueType="num">
                                      <p:cBhvr additive="base">
                                        <p:cTn id="21" dur="500" fill="hold"/>
                                        <p:tgtEl>
                                          <p:spTgt spid="47111"/>
                                        </p:tgtEl>
                                        <p:attrNameLst>
                                          <p:attrName>ppt_x</p:attrName>
                                        </p:attrNameLst>
                                      </p:cBhvr>
                                      <p:tavLst>
                                        <p:tav tm="0">
                                          <p:val>
                                            <p:strVal val="#ppt_x"/>
                                          </p:val>
                                        </p:tav>
                                        <p:tav tm="100000">
                                          <p:val>
                                            <p:strVal val="#ppt_x"/>
                                          </p:val>
                                        </p:tav>
                                      </p:tavLst>
                                    </p:anim>
                                    <p:anim calcmode="lin" valueType="num">
                                      <p:cBhvr additive="base">
                                        <p:cTn id="22" dur="500" fill="hold"/>
                                        <p:tgtEl>
                                          <p:spTgt spid="4711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0" presetClass="entr" presetSubtype="0" fill="hold" nodeType="clickEffect">
                                  <p:stCondLst>
                                    <p:cond delay="0"/>
                                  </p:stCondLst>
                                  <p:childTnLst>
                                    <p:set>
                                      <p:cBhvr>
                                        <p:cTn id="26" dur="1" fill="hold">
                                          <p:stCondLst>
                                            <p:cond delay="0"/>
                                          </p:stCondLst>
                                        </p:cTn>
                                        <p:tgtEl>
                                          <p:spTgt spid="47107">
                                            <p:txEl>
                                              <p:pRg st="0" end="0"/>
                                            </p:txEl>
                                          </p:spTgt>
                                        </p:tgtEl>
                                        <p:attrNameLst>
                                          <p:attrName>style.visibility</p:attrName>
                                        </p:attrNameLst>
                                      </p:cBhvr>
                                      <p:to>
                                        <p:strVal val="visible"/>
                                      </p:to>
                                    </p:set>
                                    <p:animEffect transition="in" filter="fade">
                                      <p:cBhvr>
                                        <p:cTn id="27" dur="800" decel="100000"/>
                                        <p:tgtEl>
                                          <p:spTgt spid="47107">
                                            <p:txEl>
                                              <p:pRg st="0" end="0"/>
                                            </p:txEl>
                                          </p:spTgt>
                                        </p:tgtEl>
                                      </p:cBhvr>
                                    </p:animEffect>
                                    <p:anim calcmode="lin" valueType="num">
                                      <p:cBhvr>
                                        <p:cTn id="28" dur="800" decel="100000" fill="hold"/>
                                        <p:tgtEl>
                                          <p:spTgt spid="47107">
                                            <p:txEl>
                                              <p:pRg st="0" end="0"/>
                                            </p:txEl>
                                          </p:spTgt>
                                        </p:tgtEl>
                                        <p:attrNameLst>
                                          <p:attrName>style.rotation</p:attrName>
                                        </p:attrNameLst>
                                      </p:cBhvr>
                                      <p:tavLst>
                                        <p:tav tm="0">
                                          <p:val>
                                            <p:fltVal val="-90"/>
                                          </p:val>
                                        </p:tav>
                                        <p:tav tm="100000">
                                          <p:val>
                                            <p:fltVal val="0"/>
                                          </p:val>
                                        </p:tav>
                                      </p:tavLst>
                                    </p:anim>
                                    <p:anim calcmode="lin" valueType="num">
                                      <p:cBhvr>
                                        <p:cTn id="29" dur="800" decel="100000" fill="hold"/>
                                        <p:tgtEl>
                                          <p:spTgt spid="47107">
                                            <p:txEl>
                                              <p:pRg st="0" end="0"/>
                                            </p:txEl>
                                          </p:spTgt>
                                        </p:tgtEl>
                                        <p:attrNameLst>
                                          <p:attrName>ppt_x</p:attrName>
                                        </p:attrNameLst>
                                      </p:cBhvr>
                                      <p:tavLst>
                                        <p:tav tm="0">
                                          <p:val>
                                            <p:strVal val="#ppt_x+0.4"/>
                                          </p:val>
                                        </p:tav>
                                        <p:tav tm="100000">
                                          <p:val>
                                            <p:strVal val="#ppt_x-0.05"/>
                                          </p:val>
                                        </p:tav>
                                      </p:tavLst>
                                    </p:anim>
                                    <p:anim calcmode="lin" valueType="num">
                                      <p:cBhvr>
                                        <p:cTn id="30" dur="800" decel="100000" fill="hold"/>
                                        <p:tgtEl>
                                          <p:spTgt spid="47107">
                                            <p:txEl>
                                              <p:pRg st="0" end="0"/>
                                            </p:txEl>
                                          </p:spTgt>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7107">
                                            <p:txEl>
                                              <p:pRg st="0" end="0"/>
                                            </p:txEl>
                                          </p:spTgt>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7107">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4" presetClass="entr" presetSubtype="10" fill="hold" nodeType="clickEffect">
                                  <p:stCondLst>
                                    <p:cond delay="0"/>
                                  </p:stCondLst>
                                  <p:childTnLst>
                                    <p:set>
                                      <p:cBhvr>
                                        <p:cTn id="36" dur="1" fill="hold">
                                          <p:stCondLst>
                                            <p:cond delay="0"/>
                                          </p:stCondLst>
                                        </p:cTn>
                                        <p:tgtEl>
                                          <p:spTgt spid="47107">
                                            <p:txEl>
                                              <p:pRg st="1" end="1"/>
                                            </p:txEl>
                                          </p:spTgt>
                                        </p:tgtEl>
                                        <p:attrNameLst>
                                          <p:attrName>style.visibility</p:attrName>
                                        </p:attrNameLst>
                                      </p:cBhvr>
                                      <p:to>
                                        <p:strVal val="visible"/>
                                      </p:to>
                                    </p:set>
                                    <p:animEffect transition="in" filter="randombar(horizontal)">
                                      <p:cBhvr>
                                        <p:cTn id="37" dur="500"/>
                                        <p:tgtEl>
                                          <p:spTgt spid="47107">
                                            <p:txEl>
                                              <p:pRg st="1" end="1"/>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nodeType="clickEffect">
                                  <p:stCondLst>
                                    <p:cond delay="0"/>
                                  </p:stCondLst>
                                  <p:childTnLst>
                                    <p:set>
                                      <p:cBhvr>
                                        <p:cTn id="41" dur="1" fill="hold">
                                          <p:stCondLst>
                                            <p:cond delay="0"/>
                                          </p:stCondLst>
                                        </p:cTn>
                                        <p:tgtEl>
                                          <p:spTgt spid="47107">
                                            <p:txEl>
                                              <p:pRg st="2" end="2"/>
                                            </p:txEl>
                                          </p:spTgt>
                                        </p:tgtEl>
                                        <p:attrNameLst>
                                          <p:attrName>style.visibility</p:attrName>
                                        </p:attrNameLst>
                                      </p:cBhvr>
                                      <p:to>
                                        <p:strVal val="visible"/>
                                      </p:to>
                                    </p:set>
                                    <p:anim calcmode="lin" valueType="num">
                                      <p:cBhvr additive="base">
                                        <p:cTn id="42" dur="500" fill="hold"/>
                                        <p:tgtEl>
                                          <p:spTgt spid="47107">
                                            <p:txEl>
                                              <p:pRg st="2" end="2"/>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71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0" presetClass="entr" presetSubtype="0" fill="hold" nodeType="clickEffect">
                                  <p:stCondLst>
                                    <p:cond delay="0"/>
                                  </p:stCondLst>
                                  <p:childTnLst>
                                    <p:set>
                                      <p:cBhvr>
                                        <p:cTn id="47" dur="1" fill="hold">
                                          <p:stCondLst>
                                            <p:cond delay="0"/>
                                          </p:stCondLst>
                                        </p:cTn>
                                        <p:tgtEl>
                                          <p:spTgt spid="47112"/>
                                        </p:tgtEl>
                                        <p:attrNameLst>
                                          <p:attrName>style.visibility</p:attrName>
                                        </p:attrNameLst>
                                      </p:cBhvr>
                                      <p:to>
                                        <p:strVal val="visible"/>
                                      </p:to>
                                    </p:set>
                                    <p:animEffect transition="in" filter="fade">
                                      <p:cBhvr>
                                        <p:cTn id="48" dur="800" decel="100000"/>
                                        <p:tgtEl>
                                          <p:spTgt spid="47112"/>
                                        </p:tgtEl>
                                      </p:cBhvr>
                                    </p:animEffect>
                                    <p:anim calcmode="lin" valueType="num">
                                      <p:cBhvr>
                                        <p:cTn id="49" dur="800" decel="100000" fill="hold"/>
                                        <p:tgtEl>
                                          <p:spTgt spid="47112"/>
                                        </p:tgtEl>
                                        <p:attrNameLst>
                                          <p:attrName>style.rotation</p:attrName>
                                        </p:attrNameLst>
                                      </p:cBhvr>
                                      <p:tavLst>
                                        <p:tav tm="0">
                                          <p:val>
                                            <p:fltVal val="-90"/>
                                          </p:val>
                                        </p:tav>
                                        <p:tav tm="100000">
                                          <p:val>
                                            <p:fltVal val="0"/>
                                          </p:val>
                                        </p:tav>
                                      </p:tavLst>
                                    </p:anim>
                                    <p:anim calcmode="lin" valueType="num">
                                      <p:cBhvr>
                                        <p:cTn id="50" dur="800" decel="100000" fill="hold"/>
                                        <p:tgtEl>
                                          <p:spTgt spid="47112"/>
                                        </p:tgtEl>
                                        <p:attrNameLst>
                                          <p:attrName>ppt_x</p:attrName>
                                        </p:attrNameLst>
                                      </p:cBhvr>
                                      <p:tavLst>
                                        <p:tav tm="0">
                                          <p:val>
                                            <p:strVal val="#ppt_x+0.4"/>
                                          </p:val>
                                        </p:tav>
                                        <p:tav tm="100000">
                                          <p:val>
                                            <p:strVal val="#ppt_x-0.05"/>
                                          </p:val>
                                        </p:tav>
                                      </p:tavLst>
                                    </p:anim>
                                    <p:anim calcmode="lin" valueType="num">
                                      <p:cBhvr>
                                        <p:cTn id="51" dur="800" decel="100000" fill="hold"/>
                                        <p:tgtEl>
                                          <p:spTgt spid="47112"/>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47112"/>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47112"/>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471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algn="ctr"/>
            <a:r>
              <a:rPr lang="en-US" altLang="en-US" b="1" u="sng" dirty="0"/>
              <a:t>MITOCHONDRIA</a:t>
            </a:r>
            <a:r>
              <a:rPr lang="en-US" altLang="en-US" dirty="0"/>
              <a:t> </a:t>
            </a:r>
          </a:p>
        </p:txBody>
      </p:sp>
      <p:sp>
        <p:nvSpPr>
          <p:cNvPr id="49155" name="Rectangle 3"/>
          <p:cNvSpPr>
            <a:spLocks noGrp="1" noChangeArrowheads="1"/>
          </p:cNvSpPr>
          <p:nvPr>
            <p:ph type="body" sz="half" idx="1"/>
          </p:nvPr>
        </p:nvSpPr>
        <p:spPr>
          <a:xfrm>
            <a:off x="2090738" y="1752600"/>
            <a:ext cx="3924300" cy="4495800"/>
          </a:xfrm>
        </p:spPr>
        <p:txBody>
          <a:bodyPr/>
          <a:lstStyle/>
          <a:p>
            <a:r>
              <a:rPr lang="en-US" altLang="en-US" sz="2200" dirty="0"/>
              <a:t>Organelles that release </a:t>
            </a:r>
            <a:r>
              <a:rPr lang="en-US" altLang="en-US" sz="2200" u="sng" dirty="0"/>
              <a:t>energy</a:t>
            </a:r>
            <a:r>
              <a:rPr lang="en-US" altLang="en-US" sz="2200" dirty="0"/>
              <a:t> from </a:t>
            </a:r>
            <a:r>
              <a:rPr lang="en-US" altLang="en-US" sz="2200" u="sng" dirty="0"/>
              <a:t>food</a:t>
            </a:r>
            <a:r>
              <a:rPr lang="en-US" altLang="en-US" sz="2200" dirty="0"/>
              <a:t> </a:t>
            </a:r>
          </a:p>
          <a:p>
            <a:r>
              <a:rPr lang="en-US" altLang="en-US" sz="2200" dirty="0"/>
              <a:t>This energy is released by breaking down food into </a:t>
            </a:r>
            <a:r>
              <a:rPr lang="en-US" altLang="en-US" sz="2200" u="sng" dirty="0"/>
              <a:t>carbon dioxide</a:t>
            </a:r>
            <a:r>
              <a:rPr lang="en-US" altLang="en-US" sz="2200" dirty="0"/>
              <a:t> </a:t>
            </a:r>
          </a:p>
          <a:p>
            <a:r>
              <a:rPr lang="en-US" altLang="en-US" sz="2200" dirty="0"/>
              <a:t>Powerhouse </a:t>
            </a:r>
            <a:r>
              <a:rPr lang="en-US" sz="2200" dirty="0"/>
              <a:t>supply of (ATP) </a:t>
            </a:r>
            <a:r>
              <a:rPr lang="en-US" altLang="en-US" sz="2200" dirty="0"/>
              <a:t>they release energy from food </a:t>
            </a:r>
          </a:p>
          <a:p>
            <a:r>
              <a:rPr lang="en-US" altLang="en-US" sz="2200" dirty="0"/>
              <a:t>Some </a:t>
            </a:r>
            <a:r>
              <a:rPr lang="en-US" altLang="en-US" sz="2200" u="sng" dirty="0"/>
              <a:t>muscle</a:t>
            </a:r>
            <a:r>
              <a:rPr lang="en-US" altLang="en-US" sz="2200" dirty="0"/>
              <a:t> cells have 20,000 mitochondria </a:t>
            </a:r>
          </a:p>
        </p:txBody>
      </p:sp>
      <p:pic>
        <p:nvPicPr>
          <p:cNvPr id="49157" name="Picture 5" descr="mitochrondr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981200"/>
            <a:ext cx="39624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85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checkerboard(across)">
                                      <p:cBhvr>
                                        <p:cTn id="7" dur="500"/>
                                        <p:tgtEl>
                                          <p:spTgt spid="491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nodeType="clickEffect">
                                  <p:stCondLst>
                                    <p:cond delay="0"/>
                                  </p:stCondLst>
                                  <p:childTnLst>
                                    <p:set>
                                      <p:cBhvr>
                                        <p:cTn id="11" dur="1" fill="hold">
                                          <p:stCondLst>
                                            <p:cond delay="0"/>
                                          </p:stCondLst>
                                        </p:cTn>
                                        <p:tgtEl>
                                          <p:spTgt spid="49157"/>
                                        </p:tgtEl>
                                        <p:attrNameLst>
                                          <p:attrName>style.visibility</p:attrName>
                                        </p:attrNameLst>
                                      </p:cBhvr>
                                      <p:to>
                                        <p:strVal val="visible"/>
                                      </p:to>
                                    </p:set>
                                    <p:animEffect transition="in" filter="fade">
                                      <p:cBhvr>
                                        <p:cTn id="12" dur="800" decel="100000"/>
                                        <p:tgtEl>
                                          <p:spTgt spid="49157"/>
                                        </p:tgtEl>
                                      </p:cBhvr>
                                    </p:animEffect>
                                    <p:anim calcmode="lin" valueType="num">
                                      <p:cBhvr>
                                        <p:cTn id="13" dur="800" decel="100000" fill="hold"/>
                                        <p:tgtEl>
                                          <p:spTgt spid="49157"/>
                                        </p:tgtEl>
                                        <p:attrNameLst>
                                          <p:attrName>style.rotation</p:attrName>
                                        </p:attrNameLst>
                                      </p:cBhvr>
                                      <p:tavLst>
                                        <p:tav tm="0">
                                          <p:val>
                                            <p:fltVal val="-90"/>
                                          </p:val>
                                        </p:tav>
                                        <p:tav tm="100000">
                                          <p:val>
                                            <p:fltVal val="0"/>
                                          </p:val>
                                        </p:tav>
                                      </p:tavLst>
                                    </p:anim>
                                    <p:anim calcmode="lin" valueType="num">
                                      <p:cBhvr>
                                        <p:cTn id="14" dur="800" decel="100000" fill="hold"/>
                                        <p:tgtEl>
                                          <p:spTgt spid="49157"/>
                                        </p:tgtEl>
                                        <p:attrNameLst>
                                          <p:attrName>ppt_x</p:attrName>
                                        </p:attrNameLst>
                                      </p:cBhvr>
                                      <p:tavLst>
                                        <p:tav tm="0">
                                          <p:val>
                                            <p:strVal val="#ppt_x+0.4"/>
                                          </p:val>
                                        </p:tav>
                                        <p:tav tm="100000">
                                          <p:val>
                                            <p:strVal val="#ppt_x-0.05"/>
                                          </p:val>
                                        </p:tav>
                                      </p:tavLst>
                                    </p:anim>
                                    <p:anim calcmode="lin" valueType="num">
                                      <p:cBhvr>
                                        <p:cTn id="15" dur="800" decel="100000" fill="hold"/>
                                        <p:tgtEl>
                                          <p:spTgt spid="49157"/>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49157"/>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49157"/>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49155">
                                            <p:txEl>
                                              <p:pRg st="0" end="0"/>
                                            </p:txEl>
                                          </p:spTgt>
                                        </p:tgtEl>
                                        <p:attrNameLst>
                                          <p:attrName>style.visibility</p:attrName>
                                        </p:attrNameLst>
                                      </p:cBhvr>
                                      <p:to>
                                        <p:strVal val="visible"/>
                                      </p:to>
                                    </p:set>
                                    <p:anim calcmode="lin" valueType="num">
                                      <p:cBhvr>
                                        <p:cTn id="22" dur="1000" fill="hold"/>
                                        <p:tgtEl>
                                          <p:spTgt spid="49155">
                                            <p:txEl>
                                              <p:pRg st="0" end="0"/>
                                            </p:txEl>
                                          </p:spTgt>
                                        </p:tgtEl>
                                        <p:attrNameLst>
                                          <p:attrName>ppt_w</p:attrName>
                                        </p:attrNameLst>
                                      </p:cBhvr>
                                      <p:tavLst>
                                        <p:tav tm="0">
                                          <p:val>
                                            <p:strVal val="#ppt_w+.3"/>
                                          </p:val>
                                        </p:tav>
                                        <p:tav tm="100000">
                                          <p:val>
                                            <p:strVal val="#ppt_w"/>
                                          </p:val>
                                        </p:tav>
                                      </p:tavLst>
                                    </p:anim>
                                    <p:anim calcmode="lin" valueType="num">
                                      <p:cBhvr>
                                        <p:cTn id="23" dur="1000" fill="hold"/>
                                        <p:tgtEl>
                                          <p:spTgt spid="49155">
                                            <p:txEl>
                                              <p:pRg st="0" end="0"/>
                                            </p:txEl>
                                          </p:spTgt>
                                        </p:tgtEl>
                                        <p:attrNameLst>
                                          <p:attrName>ppt_h</p:attrName>
                                        </p:attrNameLst>
                                      </p:cBhvr>
                                      <p:tavLst>
                                        <p:tav tm="0">
                                          <p:val>
                                            <p:strVal val="#ppt_h"/>
                                          </p:val>
                                        </p:tav>
                                        <p:tav tm="100000">
                                          <p:val>
                                            <p:strVal val="#ppt_h"/>
                                          </p:val>
                                        </p:tav>
                                      </p:tavLst>
                                    </p:anim>
                                    <p:animEffect transition="in" filter="fade">
                                      <p:cBhvr>
                                        <p:cTn id="24" dur="1000"/>
                                        <p:tgtEl>
                                          <p:spTgt spid="49155">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9155">
                                            <p:txEl>
                                              <p:pRg st="1" end="1"/>
                                            </p:txEl>
                                          </p:spTgt>
                                        </p:tgtEl>
                                        <p:attrNameLst>
                                          <p:attrName>style.visibility</p:attrName>
                                        </p:attrNameLst>
                                      </p:cBhvr>
                                      <p:to>
                                        <p:strVal val="visible"/>
                                      </p:to>
                                    </p:set>
                                    <p:anim calcmode="lin" valueType="num">
                                      <p:cBhvr additive="base">
                                        <p:cTn id="29" dur="500" fill="hold"/>
                                        <p:tgtEl>
                                          <p:spTgt spid="49155">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91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3" presetClass="entr" presetSubtype="16" fill="hold" nodeType="clickEffect">
                                  <p:stCondLst>
                                    <p:cond delay="0"/>
                                  </p:stCondLst>
                                  <p:childTnLst>
                                    <p:set>
                                      <p:cBhvr>
                                        <p:cTn id="34" dur="1" fill="hold">
                                          <p:stCondLst>
                                            <p:cond delay="0"/>
                                          </p:stCondLst>
                                        </p:cTn>
                                        <p:tgtEl>
                                          <p:spTgt spid="49155">
                                            <p:txEl>
                                              <p:pRg st="2" end="2"/>
                                            </p:txEl>
                                          </p:spTgt>
                                        </p:tgtEl>
                                        <p:attrNameLst>
                                          <p:attrName>style.visibility</p:attrName>
                                        </p:attrNameLst>
                                      </p:cBhvr>
                                      <p:to>
                                        <p:strVal val="visible"/>
                                      </p:to>
                                    </p:set>
                                    <p:anim calcmode="lin" valueType="num">
                                      <p:cBhvr>
                                        <p:cTn id="35" dur="500" fill="hold"/>
                                        <p:tgtEl>
                                          <p:spTgt spid="49155">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49155">
                                            <p:txEl>
                                              <p:pRg st="2" end="2"/>
                                            </p:txEl>
                                          </p:spTgt>
                                        </p:tgtEl>
                                        <p:attrNameLst>
                                          <p:attrName>ppt_h</p:attrName>
                                        </p:attrNameLst>
                                      </p:cBhvr>
                                      <p:tavLst>
                                        <p:tav tm="0">
                                          <p:val>
                                            <p:fltVal val="0"/>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37" presetClass="entr" presetSubtype="0" fill="hold" nodeType="clickEffect">
                                  <p:stCondLst>
                                    <p:cond delay="0"/>
                                  </p:stCondLst>
                                  <p:childTnLst>
                                    <p:set>
                                      <p:cBhvr>
                                        <p:cTn id="40" dur="1" fill="hold">
                                          <p:stCondLst>
                                            <p:cond delay="0"/>
                                          </p:stCondLst>
                                        </p:cTn>
                                        <p:tgtEl>
                                          <p:spTgt spid="49155">
                                            <p:txEl>
                                              <p:pRg st="3" end="3"/>
                                            </p:txEl>
                                          </p:spTgt>
                                        </p:tgtEl>
                                        <p:attrNameLst>
                                          <p:attrName>style.visibility</p:attrName>
                                        </p:attrNameLst>
                                      </p:cBhvr>
                                      <p:to>
                                        <p:strVal val="visible"/>
                                      </p:to>
                                    </p:set>
                                    <p:animEffect transition="in" filter="fade">
                                      <p:cBhvr>
                                        <p:cTn id="41" dur="1000"/>
                                        <p:tgtEl>
                                          <p:spTgt spid="49155">
                                            <p:txEl>
                                              <p:pRg st="3" end="3"/>
                                            </p:txEl>
                                          </p:spTgt>
                                        </p:tgtEl>
                                      </p:cBhvr>
                                    </p:animEffect>
                                    <p:anim calcmode="lin" valueType="num">
                                      <p:cBhvr>
                                        <p:cTn id="42" dur="10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p:cTn id="43" dur="900" decel="100000" fill="hold"/>
                                        <p:tgtEl>
                                          <p:spTgt spid="49155">
                                            <p:txEl>
                                              <p:pRg st="3" end="3"/>
                                            </p:txEl>
                                          </p:spTgt>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49155">
                                            <p:txEl>
                                              <p:pRg st="3" end="3"/>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3495785" y="168324"/>
            <a:ext cx="5006770" cy="787020"/>
          </a:xfrm>
        </p:spPr>
        <p:txBody>
          <a:bodyPr/>
          <a:lstStyle/>
          <a:p>
            <a:pPr algn="ctr"/>
            <a:r>
              <a:rPr lang="en-US" altLang="en-US" b="1" u="sng" dirty="0"/>
              <a:t>RIBOSOMES</a:t>
            </a:r>
            <a:r>
              <a:rPr lang="en-US" altLang="en-US" dirty="0"/>
              <a:t>  </a:t>
            </a:r>
          </a:p>
        </p:txBody>
      </p:sp>
      <p:sp>
        <p:nvSpPr>
          <p:cNvPr id="51205" name="Rectangle 5"/>
          <p:cNvSpPr>
            <a:spLocks noGrp="1" noChangeArrowheads="1"/>
          </p:cNvSpPr>
          <p:nvPr>
            <p:ph type="body" sz="half" idx="3"/>
          </p:nvPr>
        </p:nvSpPr>
        <p:spPr>
          <a:xfrm>
            <a:off x="4084914" y="1070806"/>
            <a:ext cx="4300538" cy="2043965"/>
          </a:xfrm>
        </p:spPr>
        <p:txBody>
          <a:bodyPr/>
          <a:lstStyle/>
          <a:p>
            <a:r>
              <a:rPr lang="en-US" altLang="en-US" sz="2400" dirty="0"/>
              <a:t>Make </a:t>
            </a:r>
            <a:r>
              <a:rPr lang="en-US" altLang="en-US" sz="2400" u="sng" dirty="0"/>
              <a:t>proteins</a:t>
            </a:r>
            <a:endParaRPr lang="en-US" altLang="en-US" sz="2400" dirty="0"/>
          </a:p>
          <a:p>
            <a:r>
              <a:rPr lang="en-US" altLang="en-US" sz="2400" u="sng" dirty="0"/>
              <a:t>Float freely</a:t>
            </a:r>
            <a:r>
              <a:rPr lang="en-US" altLang="en-US" sz="2400" dirty="0"/>
              <a:t> or attached to the </a:t>
            </a:r>
            <a:r>
              <a:rPr lang="en-US" altLang="en-US" sz="2400" u="sng" dirty="0"/>
              <a:t>endoplasmic reticulum (ER)</a:t>
            </a:r>
            <a:endParaRPr lang="en-US" altLang="en-US" sz="2400" dirty="0"/>
          </a:p>
          <a:p>
            <a:r>
              <a:rPr lang="en-US" altLang="en-US" sz="2400" dirty="0"/>
              <a:t>Ribosomes are made in the </a:t>
            </a:r>
            <a:r>
              <a:rPr lang="en-US" altLang="en-US" sz="2400" u="sng" dirty="0"/>
              <a:t>nucleolus</a:t>
            </a:r>
          </a:p>
        </p:txBody>
      </p:sp>
      <p:pic>
        <p:nvPicPr>
          <p:cNvPr id="51213" name="Picture 13" descr="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51" y="1070806"/>
            <a:ext cx="3048000"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00921" y="3230233"/>
            <a:ext cx="5761945" cy="3293209"/>
          </a:xfrm>
          <a:prstGeom prst="rect">
            <a:avLst/>
          </a:prstGeom>
        </p:spPr>
        <p:txBody>
          <a:bodyPr wrap="square">
            <a:spAutoFit/>
          </a:bodyPr>
          <a:lstStyle/>
          <a:p>
            <a:r>
              <a:rPr lang="en-US" sz="1600" b="1" dirty="0"/>
              <a:t>Nucleus:</a:t>
            </a:r>
          </a:p>
          <a:p>
            <a:r>
              <a:rPr lang="en-US" sz="1600" dirty="0"/>
              <a:t>1. It is a large spherical structure present in the cell.</a:t>
            </a:r>
          </a:p>
          <a:p>
            <a:r>
              <a:rPr lang="en-US" sz="1600" dirty="0"/>
              <a:t>2. It is bounded by nuclear envelope.</a:t>
            </a:r>
          </a:p>
          <a:p>
            <a:r>
              <a:rPr lang="en-US" sz="1600" dirty="0"/>
              <a:t>3. It contains chromosomes.</a:t>
            </a:r>
          </a:p>
          <a:p>
            <a:r>
              <a:rPr lang="en-US" sz="1600" dirty="0"/>
              <a:t>4. It is rich in DNA, the genetic material.</a:t>
            </a:r>
          </a:p>
          <a:p>
            <a:endParaRPr lang="en-US" sz="1600" dirty="0"/>
          </a:p>
          <a:p>
            <a:r>
              <a:rPr lang="en-US" sz="1600" b="1" dirty="0"/>
              <a:t>Nucleolus:</a:t>
            </a:r>
          </a:p>
          <a:p>
            <a:r>
              <a:rPr lang="en-US" sz="1600" dirty="0"/>
              <a:t>1. It is very small and is present inside the nucleus.</a:t>
            </a:r>
          </a:p>
          <a:p>
            <a:r>
              <a:rPr lang="en-US" sz="1600" dirty="0"/>
              <a:t>2. It has no limiting membrane.</a:t>
            </a:r>
          </a:p>
          <a:p>
            <a:r>
              <a:rPr lang="en-US" sz="1600" dirty="0"/>
              <a:t>3. It does not possess any chromosome, but is organized on one chromosome (</a:t>
            </a:r>
            <a:r>
              <a:rPr lang="en-US" sz="1600" dirty="0" err="1"/>
              <a:t>Nucleolar</a:t>
            </a:r>
            <a:r>
              <a:rPr lang="en-US" sz="1600" dirty="0"/>
              <a:t> </a:t>
            </a:r>
            <a:r>
              <a:rPr lang="en-US" sz="1600" dirty="0" err="1"/>
              <a:t>organiser</a:t>
            </a:r>
            <a:r>
              <a:rPr lang="en-US" sz="1600" dirty="0"/>
              <a:t>).</a:t>
            </a:r>
          </a:p>
          <a:p>
            <a:r>
              <a:rPr lang="en-US" sz="1600" dirty="0"/>
              <a:t>4. It is rich in RNA.</a:t>
            </a:r>
          </a:p>
          <a:p>
            <a:r>
              <a:rPr lang="en-US" sz="1600" dirty="0"/>
              <a:t>5. It is involved in ribosome synthesis.</a:t>
            </a:r>
          </a:p>
        </p:txBody>
      </p:sp>
    </p:spTree>
    <p:extLst>
      <p:ext uri="{BB962C8B-B14F-4D97-AF65-F5344CB8AC3E}">
        <p14:creationId xmlns:p14="http://schemas.microsoft.com/office/powerpoint/2010/main" val="2365840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checkerboard(across)">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51213"/>
                                        </p:tgtEl>
                                        <p:attrNameLst>
                                          <p:attrName>style.visibility</p:attrName>
                                        </p:attrNameLst>
                                      </p:cBhvr>
                                      <p:to>
                                        <p:strVal val="visible"/>
                                      </p:to>
                                    </p:set>
                                    <p:anim calcmode="lin" valueType="num">
                                      <p:cBhvr>
                                        <p:cTn id="12" dur="1000" fill="hold"/>
                                        <p:tgtEl>
                                          <p:spTgt spid="51213"/>
                                        </p:tgtEl>
                                        <p:attrNameLst>
                                          <p:attrName>ppt_w</p:attrName>
                                        </p:attrNameLst>
                                      </p:cBhvr>
                                      <p:tavLst>
                                        <p:tav tm="0">
                                          <p:val>
                                            <p:strVal val="#ppt_w+.3"/>
                                          </p:val>
                                        </p:tav>
                                        <p:tav tm="100000">
                                          <p:val>
                                            <p:strVal val="#ppt_w"/>
                                          </p:val>
                                        </p:tav>
                                      </p:tavLst>
                                    </p:anim>
                                    <p:anim calcmode="lin" valueType="num">
                                      <p:cBhvr>
                                        <p:cTn id="13" dur="1000" fill="hold"/>
                                        <p:tgtEl>
                                          <p:spTgt spid="51213"/>
                                        </p:tgtEl>
                                        <p:attrNameLst>
                                          <p:attrName>ppt_h</p:attrName>
                                        </p:attrNameLst>
                                      </p:cBhvr>
                                      <p:tavLst>
                                        <p:tav tm="0">
                                          <p:val>
                                            <p:strVal val="#ppt_h"/>
                                          </p:val>
                                        </p:tav>
                                        <p:tav tm="100000">
                                          <p:val>
                                            <p:strVal val="#ppt_h"/>
                                          </p:val>
                                        </p:tav>
                                      </p:tavLst>
                                    </p:anim>
                                    <p:animEffect transition="in" filter="fade">
                                      <p:cBhvr>
                                        <p:cTn id="14" dur="1000"/>
                                        <p:tgtEl>
                                          <p:spTgt spid="5121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4" presetClass="entr" presetSubtype="10" fill="hold" nodeType="clickEffect">
                                  <p:stCondLst>
                                    <p:cond delay="0"/>
                                  </p:stCondLst>
                                  <p:childTnLst>
                                    <p:set>
                                      <p:cBhvr>
                                        <p:cTn id="18" dur="1" fill="hold">
                                          <p:stCondLst>
                                            <p:cond delay="0"/>
                                          </p:stCondLst>
                                        </p:cTn>
                                        <p:tgtEl>
                                          <p:spTgt spid="51205">
                                            <p:txEl>
                                              <p:pRg st="0" end="0"/>
                                            </p:txEl>
                                          </p:spTgt>
                                        </p:tgtEl>
                                        <p:attrNameLst>
                                          <p:attrName>style.visibility</p:attrName>
                                        </p:attrNameLst>
                                      </p:cBhvr>
                                      <p:to>
                                        <p:strVal val="visible"/>
                                      </p:to>
                                    </p:set>
                                    <p:animEffect transition="in" filter="randombar(horizontal)">
                                      <p:cBhvr>
                                        <p:cTn id="19" dur="500"/>
                                        <p:tgtEl>
                                          <p:spTgt spid="51205">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7" presetClass="entr" presetSubtype="0" fill="hold" nodeType="clickEffect">
                                  <p:stCondLst>
                                    <p:cond delay="0"/>
                                  </p:stCondLst>
                                  <p:childTnLst>
                                    <p:set>
                                      <p:cBhvr>
                                        <p:cTn id="23" dur="1" fill="hold">
                                          <p:stCondLst>
                                            <p:cond delay="0"/>
                                          </p:stCondLst>
                                        </p:cTn>
                                        <p:tgtEl>
                                          <p:spTgt spid="51205">
                                            <p:txEl>
                                              <p:pRg st="1" end="1"/>
                                            </p:txEl>
                                          </p:spTgt>
                                        </p:tgtEl>
                                        <p:attrNameLst>
                                          <p:attrName>style.visibility</p:attrName>
                                        </p:attrNameLst>
                                      </p:cBhvr>
                                      <p:to>
                                        <p:strVal val="visible"/>
                                      </p:to>
                                    </p:set>
                                    <p:animEffect transition="in" filter="fade">
                                      <p:cBhvr>
                                        <p:cTn id="24" dur="1000"/>
                                        <p:tgtEl>
                                          <p:spTgt spid="51205">
                                            <p:txEl>
                                              <p:pRg st="1" end="1"/>
                                            </p:txEl>
                                          </p:spTgt>
                                        </p:tgtEl>
                                      </p:cBhvr>
                                    </p:animEffect>
                                    <p:anim calcmode="lin" valueType="num">
                                      <p:cBhvr>
                                        <p:cTn id="25" dur="1000" fill="hold"/>
                                        <p:tgtEl>
                                          <p:spTgt spid="51205">
                                            <p:txEl>
                                              <p:pRg st="1" end="1"/>
                                            </p:txEl>
                                          </p:spTgt>
                                        </p:tgtEl>
                                        <p:attrNameLst>
                                          <p:attrName>ppt_x</p:attrName>
                                        </p:attrNameLst>
                                      </p:cBhvr>
                                      <p:tavLst>
                                        <p:tav tm="0">
                                          <p:val>
                                            <p:strVal val="#ppt_x"/>
                                          </p:val>
                                        </p:tav>
                                        <p:tav tm="100000">
                                          <p:val>
                                            <p:strVal val="#ppt_x"/>
                                          </p:val>
                                        </p:tav>
                                      </p:tavLst>
                                    </p:anim>
                                    <p:anim calcmode="lin" valueType="num">
                                      <p:cBhvr>
                                        <p:cTn id="26" dur="900" decel="100000" fill="hold"/>
                                        <p:tgtEl>
                                          <p:spTgt spid="51205">
                                            <p:txEl>
                                              <p:pRg st="1" end="1"/>
                                            </p:txEl>
                                          </p:spTgt>
                                        </p:tgtEl>
                                        <p:attrNameLst>
                                          <p:attrName>ppt_y</p:attrName>
                                        </p:attrNameLst>
                                      </p:cBhvr>
                                      <p:tavLst>
                                        <p:tav tm="0">
                                          <p:val>
                                            <p:strVal val="#ppt_y+1"/>
                                          </p:val>
                                        </p:tav>
                                        <p:tav tm="100000">
                                          <p:val>
                                            <p:strVal val="#ppt_y-.03"/>
                                          </p:val>
                                        </p:tav>
                                      </p:tavLst>
                                    </p:anim>
                                    <p:anim calcmode="lin" valueType="num">
                                      <p:cBhvr>
                                        <p:cTn id="27" dur="100" accel="100000" fill="hold">
                                          <p:stCondLst>
                                            <p:cond delay="900"/>
                                          </p:stCondLst>
                                        </p:cTn>
                                        <p:tgtEl>
                                          <p:spTgt spid="51205">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49" presetClass="entr" presetSubtype="0" decel="100000" fill="hold" nodeType="clickEffect">
                                  <p:stCondLst>
                                    <p:cond delay="0"/>
                                  </p:stCondLst>
                                  <p:childTnLst>
                                    <p:set>
                                      <p:cBhvr>
                                        <p:cTn id="31" dur="1" fill="hold">
                                          <p:stCondLst>
                                            <p:cond delay="0"/>
                                          </p:stCondLst>
                                        </p:cTn>
                                        <p:tgtEl>
                                          <p:spTgt spid="51205">
                                            <p:txEl>
                                              <p:pRg st="2" end="2"/>
                                            </p:txEl>
                                          </p:spTgt>
                                        </p:tgtEl>
                                        <p:attrNameLst>
                                          <p:attrName>style.visibility</p:attrName>
                                        </p:attrNameLst>
                                      </p:cBhvr>
                                      <p:to>
                                        <p:strVal val="visible"/>
                                      </p:to>
                                    </p:set>
                                    <p:anim calcmode="lin" valueType="num">
                                      <p:cBhvr>
                                        <p:cTn id="32" dur="500" fill="hold"/>
                                        <p:tgtEl>
                                          <p:spTgt spid="51205">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51205">
                                            <p:txEl>
                                              <p:pRg st="2" end="2"/>
                                            </p:txEl>
                                          </p:spTgt>
                                        </p:tgtEl>
                                        <p:attrNameLst>
                                          <p:attrName>ppt_h</p:attrName>
                                        </p:attrNameLst>
                                      </p:cBhvr>
                                      <p:tavLst>
                                        <p:tav tm="0">
                                          <p:val>
                                            <p:fltVal val="0"/>
                                          </p:val>
                                        </p:tav>
                                        <p:tav tm="100000">
                                          <p:val>
                                            <p:strVal val="#ppt_h"/>
                                          </p:val>
                                        </p:tav>
                                      </p:tavLst>
                                    </p:anim>
                                    <p:anim calcmode="lin" valueType="num">
                                      <p:cBhvr>
                                        <p:cTn id="34" dur="500" fill="hold"/>
                                        <p:tgtEl>
                                          <p:spTgt spid="51205">
                                            <p:txEl>
                                              <p:pRg st="2" end="2"/>
                                            </p:txEl>
                                          </p:spTgt>
                                        </p:tgtEl>
                                        <p:attrNameLst>
                                          <p:attrName>style.rotation</p:attrName>
                                        </p:attrNameLst>
                                      </p:cBhvr>
                                      <p:tavLst>
                                        <p:tav tm="0">
                                          <p:val>
                                            <p:fltVal val="360"/>
                                          </p:val>
                                        </p:tav>
                                        <p:tav tm="100000">
                                          <p:val>
                                            <p:fltVal val="0"/>
                                          </p:val>
                                        </p:tav>
                                      </p:tavLst>
                                    </p:anim>
                                    <p:animEffect transition="in" filter="fade">
                                      <p:cBhvr>
                                        <p:cTn id="35" dur="500"/>
                                        <p:tgtEl>
                                          <p:spTgt spid="5120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75488" y="1251394"/>
            <a:ext cx="4113628" cy="661817"/>
          </a:xfrm>
        </p:spPr>
        <p:txBody>
          <a:bodyPr>
            <a:normAutofit/>
          </a:bodyPr>
          <a:lstStyle/>
          <a:p>
            <a:pPr eaLnBrk="1" hangingPunct="1"/>
            <a:r>
              <a:rPr lang="en-US" altLang="en-US" sz="2800" dirty="0">
                <a:latin typeface="Times New Roman" panose="02020603050405020304" pitchFamily="18" charset="0"/>
                <a:cs typeface="Times New Roman" panose="02020603050405020304" pitchFamily="18" charset="0"/>
              </a:rPr>
              <a:t>Antony van Leeuwenhoek</a:t>
            </a:r>
          </a:p>
        </p:txBody>
      </p:sp>
      <p:sp>
        <p:nvSpPr>
          <p:cNvPr id="12291" name="Rectangle 3"/>
          <p:cNvSpPr>
            <a:spLocks noGrp="1" noChangeArrowheads="1"/>
          </p:cNvSpPr>
          <p:nvPr>
            <p:ph type="body" idx="1"/>
          </p:nvPr>
        </p:nvSpPr>
        <p:spPr>
          <a:xfrm>
            <a:off x="275488" y="1871009"/>
            <a:ext cx="6223782" cy="365760"/>
          </a:xfrm>
        </p:spPr>
        <p:txBody>
          <a:bodyPr>
            <a:normAutofit/>
          </a:bodyPr>
          <a:lstStyle/>
          <a:p>
            <a:pPr marL="0" indent="0" eaLnBrk="1" hangingPunct="1">
              <a:buNone/>
            </a:pPr>
            <a:r>
              <a:rPr lang="en-US" altLang="en-US" sz="1800" dirty="0"/>
              <a:t>1675, Discovers bacteria using a simple microscope</a:t>
            </a:r>
          </a:p>
        </p:txBody>
      </p:sp>
      <p:pic>
        <p:nvPicPr>
          <p:cNvPr id="12292" name="Picture 5" descr="http://wnoz.ar.wroc.pl/wnoz/katmikr/skn/gal/roz/leeuwenhoe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3290" y="327935"/>
            <a:ext cx="1362099" cy="1927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75488" y="2278972"/>
            <a:ext cx="4611327" cy="523220"/>
          </a:xfrm>
          <a:prstGeom prst="rect">
            <a:avLst/>
          </a:prstGeom>
        </p:spPr>
        <p:txBody>
          <a:bodyPr wrap="none">
            <a:spAutoFit/>
          </a:bodyPr>
          <a:lstStyle/>
          <a:p>
            <a:r>
              <a:rPr lang="en-US" altLang="en-US" sz="2800" dirty="0">
                <a:latin typeface="Times New Roman" panose="02020603050405020304" pitchFamily="18" charset="0"/>
                <a:ea typeface="+mj-ea"/>
                <a:cs typeface="Times New Roman" panose="02020603050405020304" pitchFamily="18" charset="0"/>
              </a:rPr>
              <a:t>Gregor Mendel-</a:t>
            </a:r>
            <a:r>
              <a:rPr lang="en-US" altLang="en-US" sz="2800" dirty="0"/>
              <a:t> </a:t>
            </a:r>
            <a:r>
              <a:rPr lang="en-US" altLang="en-US" sz="2000" dirty="0"/>
              <a:t>founder of genetics</a:t>
            </a:r>
            <a:endParaRPr lang="en-US" sz="2000" dirty="0">
              <a:latin typeface="Times New Roman" panose="02020603050405020304" pitchFamily="18" charset="0"/>
              <a:ea typeface="+mj-ea"/>
              <a:cs typeface="Times New Roman" panose="02020603050405020304" pitchFamily="18" charset="0"/>
            </a:endParaRPr>
          </a:p>
        </p:txBody>
      </p:sp>
      <p:sp>
        <p:nvSpPr>
          <p:cNvPr id="3" name="Rectangle 2"/>
          <p:cNvSpPr/>
          <p:nvPr/>
        </p:nvSpPr>
        <p:spPr>
          <a:xfrm>
            <a:off x="339379" y="2759989"/>
            <a:ext cx="6096000" cy="646331"/>
          </a:xfrm>
          <a:prstGeom prst="rect">
            <a:avLst/>
          </a:prstGeom>
        </p:spPr>
        <p:txBody>
          <a:bodyPr>
            <a:spAutoFit/>
          </a:bodyPr>
          <a:lstStyle/>
          <a:p>
            <a:r>
              <a:rPr lang="en-US" altLang="en-US" dirty="0"/>
              <a:t>1863, Austrian monk who conducted the first genetics experiments using pea plants in the mid 1800s. </a:t>
            </a:r>
          </a:p>
        </p:txBody>
      </p:sp>
      <p:pic>
        <p:nvPicPr>
          <p:cNvPr id="7" name="Picture 5" descr="http://janbiro.com/images/01-mendel-himself_1_.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2007" y="415721"/>
            <a:ext cx="1677688" cy="259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23507" y="3448523"/>
            <a:ext cx="2148345" cy="523220"/>
          </a:xfrm>
          <a:prstGeom prst="rect">
            <a:avLst/>
          </a:prstGeom>
        </p:spPr>
        <p:txBody>
          <a:bodyPr wrap="none">
            <a:spAutoFit/>
          </a:bodyPr>
          <a:lstStyle/>
          <a:p>
            <a:r>
              <a:rPr lang="en-US" altLang="en-US" sz="2800" dirty="0">
                <a:latin typeface="Times New Roman" panose="02020603050405020304" pitchFamily="18" charset="0"/>
                <a:ea typeface="+mj-ea"/>
                <a:cs typeface="Times New Roman" panose="02020603050405020304" pitchFamily="18" charset="0"/>
              </a:rPr>
              <a:t>Louis Pasteur</a:t>
            </a:r>
            <a:endParaRPr lang="en-US" sz="2800" dirty="0">
              <a:latin typeface="Times New Roman" panose="02020603050405020304" pitchFamily="18" charset="0"/>
              <a:ea typeface="+mj-ea"/>
              <a:cs typeface="Times New Roman" panose="02020603050405020304" pitchFamily="18" charset="0"/>
            </a:endParaRPr>
          </a:p>
        </p:txBody>
      </p:sp>
      <p:sp>
        <p:nvSpPr>
          <p:cNvPr id="5" name="Rectangle 4"/>
          <p:cNvSpPr/>
          <p:nvPr/>
        </p:nvSpPr>
        <p:spPr>
          <a:xfrm>
            <a:off x="323507" y="3929540"/>
            <a:ext cx="6096000" cy="646331"/>
          </a:xfrm>
          <a:prstGeom prst="rect">
            <a:avLst/>
          </a:prstGeom>
        </p:spPr>
        <p:txBody>
          <a:bodyPr>
            <a:spAutoFit/>
          </a:bodyPr>
          <a:lstStyle/>
          <a:p>
            <a:r>
              <a:rPr lang="en-US" altLang="en-US" dirty="0"/>
              <a:t>1870’s, describing the role of bacteria in spoilage and the scientific basis for fermentation and created the rabies vaccine </a:t>
            </a:r>
          </a:p>
        </p:txBody>
      </p:sp>
      <p:pic>
        <p:nvPicPr>
          <p:cNvPr id="10" name="Picture 5" descr="http://web.ukonline.co.uk/b.gardner/pasteu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9271" y="406349"/>
            <a:ext cx="1736186" cy="2065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5488" y="4745613"/>
            <a:ext cx="4610621" cy="523220"/>
          </a:xfrm>
          <a:prstGeom prst="rect">
            <a:avLst/>
          </a:prstGeom>
        </p:spPr>
        <p:txBody>
          <a:bodyPr wrap="none">
            <a:spAutoFit/>
          </a:bodyPr>
          <a:lstStyle/>
          <a:p>
            <a:r>
              <a:rPr lang="en-US" altLang="en-US" sz="2800" dirty="0">
                <a:latin typeface="Times New Roman" panose="02020603050405020304" pitchFamily="18" charset="0"/>
                <a:ea typeface="+mj-ea"/>
                <a:cs typeface="Times New Roman" panose="02020603050405020304" pitchFamily="18" charset="0"/>
              </a:rPr>
              <a:t>James Watson &amp; Francis Crick</a:t>
            </a:r>
            <a:endParaRPr lang="en-US" sz="2800" dirty="0">
              <a:latin typeface="Times New Roman" panose="02020603050405020304" pitchFamily="18" charset="0"/>
              <a:ea typeface="+mj-ea"/>
              <a:cs typeface="Times New Roman" panose="02020603050405020304" pitchFamily="18" charset="0"/>
            </a:endParaRPr>
          </a:p>
        </p:txBody>
      </p:sp>
      <p:sp>
        <p:nvSpPr>
          <p:cNvPr id="8" name="Rectangle 7"/>
          <p:cNvSpPr/>
          <p:nvPr/>
        </p:nvSpPr>
        <p:spPr>
          <a:xfrm>
            <a:off x="299996" y="5349741"/>
            <a:ext cx="6096000" cy="646331"/>
          </a:xfrm>
          <a:prstGeom prst="rect">
            <a:avLst/>
          </a:prstGeom>
        </p:spPr>
        <p:txBody>
          <a:bodyPr>
            <a:spAutoFit/>
          </a:bodyPr>
          <a:lstStyle/>
          <a:p>
            <a:r>
              <a:rPr lang="en-US" altLang="en-US" dirty="0"/>
              <a:t>1953, discovery the double helix structure of DNA using X-ray photographs</a:t>
            </a:r>
          </a:p>
        </p:txBody>
      </p:sp>
      <p:pic>
        <p:nvPicPr>
          <p:cNvPr id="13" name="Picture 5" descr="http://www.ncbe.reading.ac.uk/DNA50/Resources/wc199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3137" y="3267737"/>
            <a:ext cx="3478972" cy="3478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0546" y="179888"/>
            <a:ext cx="6152956" cy="830997"/>
          </a:xfrm>
          <a:prstGeom prst="rect">
            <a:avLst/>
          </a:prstGeom>
          <a:noFill/>
          <a:ln w="25400">
            <a:solidFill>
              <a:srgbClr val="C00000"/>
            </a:solidFill>
          </a:ln>
        </p:spPr>
        <p:txBody>
          <a:bodyPr wrap="square" rtlCol="0">
            <a:spAutoFit/>
          </a:bodyPr>
          <a:lstStyle/>
          <a:p>
            <a:pPr algn="just"/>
            <a:r>
              <a:rPr lang="en-US" sz="2400" dirty="0">
                <a:latin typeface="Times New Roman" panose="02020603050405020304" pitchFamily="18" charset="0"/>
                <a:cs typeface="Times New Roman" panose="02020603050405020304" pitchFamily="18" charset="0"/>
              </a:rPr>
              <a:t>Few Nobel laureate discovered biotech revolution to current existence.</a:t>
            </a:r>
          </a:p>
        </p:txBody>
      </p:sp>
    </p:spTree>
    <p:extLst>
      <p:ext uri="{BB962C8B-B14F-4D97-AF65-F5344CB8AC3E}">
        <p14:creationId xmlns:p14="http://schemas.microsoft.com/office/powerpoint/2010/main" val="4092484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en-US" altLang="en-US" b="1" u="sng"/>
              <a:t>ENDOPLASMIC RETICULUM</a:t>
            </a:r>
          </a:p>
        </p:txBody>
      </p:sp>
      <p:sp>
        <p:nvSpPr>
          <p:cNvPr id="54275" name="Rectangle 3"/>
          <p:cNvSpPr>
            <a:spLocks noGrp="1" noChangeArrowheads="1"/>
          </p:cNvSpPr>
          <p:nvPr>
            <p:ph type="body" sz="half" idx="3"/>
          </p:nvPr>
        </p:nvSpPr>
        <p:spPr>
          <a:xfrm>
            <a:off x="5791200" y="1905000"/>
            <a:ext cx="4300538" cy="4267200"/>
          </a:xfrm>
        </p:spPr>
        <p:txBody>
          <a:bodyPr/>
          <a:lstStyle/>
          <a:p>
            <a:r>
              <a:rPr lang="en-US" altLang="en-US" sz="2200"/>
              <a:t>A series of </a:t>
            </a:r>
            <a:r>
              <a:rPr lang="en-US" altLang="en-US" sz="2200" u="sng"/>
              <a:t>folded membranes</a:t>
            </a:r>
            <a:r>
              <a:rPr lang="en-US" altLang="en-US" sz="2200"/>
              <a:t> that </a:t>
            </a:r>
            <a:r>
              <a:rPr lang="en-US" altLang="en-US" sz="2200" u="sng"/>
              <a:t>move </a:t>
            </a:r>
            <a:r>
              <a:rPr lang="en-US" altLang="en-US" sz="2200"/>
              <a:t>materials </a:t>
            </a:r>
            <a:r>
              <a:rPr lang="en-US" altLang="en-US" sz="2200" u="sng"/>
              <a:t>(proteins) </a:t>
            </a:r>
            <a:r>
              <a:rPr lang="en-US" altLang="en-US" sz="2200"/>
              <a:t>around in a cell</a:t>
            </a:r>
          </a:p>
          <a:p>
            <a:r>
              <a:rPr lang="en-US" altLang="en-US" sz="2200"/>
              <a:t>like a </a:t>
            </a:r>
            <a:r>
              <a:rPr lang="en-US" altLang="en-US" sz="2200" u="sng"/>
              <a:t>conveyor belt</a:t>
            </a:r>
          </a:p>
          <a:p>
            <a:r>
              <a:rPr lang="en-US" altLang="en-US" sz="2200" b="1"/>
              <a:t>Smooth ER</a:t>
            </a:r>
            <a:r>
              <a:rPr lang="en-US" altLang="en-US" sz="2200"/>
              <a:t> – </a:t>
            </a:r>
            <a:r>
              <a:rPr lang="en-US" altLang="en-US" sz="2200" u="sng"/>
              <a:t>ribosomes not attached </a:t>
            </a:r>
            <a:r>
              <a:rPr lang="en-US" altLang="en-US" sz="2200"/>
              <a:t>to ER</a:t>
            </a:r>
          </a:p>
          <a:p>
            <a:r>
              <a:rPr lang="en-US" altLang="en-US" sz="2200" b="1"/>
              <a:t>Rough ER</a:t>
            </a:r>
            <a:r>
              <a:rPr lang="en-US" altLang="en-US" sz="2200"/>
              <a:t> – </a:t>
            </a:r>
            <a:r>
              <a:rPr lang="en-US" altLang="en-US" sz="2200" u="sng"/>
              <a:t>ribosomes attached</a:t>
            </a:r>
            <a:r>
              <a:rPr lang="en-US" altLang="en-US" sz="2200"/>
              <a:t> to ER</a:t>
            </a:r>
          </a:p>
        </p:txBody>
      </p:sp>
      <p:pic>
        <p:nvPicPr>
          <p:cNvPr id="54278" name="Picture 6" descr="Rough Endoplasmic Reticul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1"/>
            <a:ext cx="2057400" cy="1724025"/>
          </a:xfrm>
          <a:prstGeom prst="rect">
            <a:avLst/>
          </a:prstGeom>
          <a:noFill/>
          <a:extLst>
            <a:ext uri="{909E8E84-426E-40DD-AFC4-6F175D3DCCD1}">
              <a14:hiddenFill xmlns:a14="http://schemas.microsoft.com/office/drawing/2010/main">
                <a:solidFill>
                  <a:srgbClr val="FFFFFF"/>
                </a:solidFill>
              </a14:hiddenFill>
            </a:ext>
          </a:extLst>
        </p:spPr>
      </p:pic>
      <p:pic>
        <p:nvPicPr>
          <p:cNvPr id="54280" name="Picture 8" descr="Smooth Endoplasmic Reticul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3810000"/>
            <a:ext cx="22860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095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checkerboard(across)">
                                      <p:cBhvr>
                                        <p:cTn id="7" dur="500"/>
                                        <p:tgtEl>
                                          <p:spTgt spid="54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0" presetClass="entr" presetSubtype="0" decel="100000" fill="hold" nodeType="clickEffect">
                                  <p:stCondLst>
                                    <p:cond delay="0"/>
                                  </p:stCondLst>
                                  <p:childTnLst>
                                    <p:set>
                                      <p:cBhvr>
                                        <p:cTn id="11" dur="1" fill="hold">
                                          <p:stCondLst>
                                            <p:cond delay="0"/>
                                          </p:stCondLst>
                                        </p:cTn>
                                        <p:tgtEl>
                                          <p:spTgt spid="54275">
                                            <p:txEl>
                                              <p:pRg st="0" end="0"/>
                                            </p:txEl>
                                          </p:spTgt>
                                        </p:tgtEl>
                                        <p:attrNameLst>
                                          <p:attrName>style.visibility</p:attrName>
                                        </p:attrNameLst>
                                      </p:cBhvr>
                                      <p:to>
                                        <p:strVal val="visible"/>
                                      </p:to>
                                    </p:set>
                                    <p:anim calcmode="lin" valueType="num">
                                      <p:cBhvr>
                                        <p:cTn id="12" dur="1000" fill="hold"/>
                                        <p:tgtEl>
                                          <p:spTgt spid="54275">
                                            <p:txEl>
                                              <p:pRg st="0" end="0"/>
                                            </p:txEl>
                                          </p:spTgt>
                                        </p:tgtEl>
                                        <p:attrNameLst>
                                          <p:attrName>ppt_w</p:attrName>
                                        </p:attrNameLst>
                                      </p:cBhvr>
                                      <p:tavLst>
                                        <p:tav tm="0">
                                          <p:val>
                                            <p:strVal val="#ppt_w+.3"/>
                                          </p:val>
                                        </p:tav>
                                        <p:tav tm="100000">
                                          <p:val>
                                            <p:strVal val="#ppt_w"/>
                                          </p:val>
                                        </p:tav>
                                      </p:tavLst>
                                    </p:anim>
                                    <p:anim calcmode="lin" valueType="num">
                                      <p:cBhvr>
                                        <p:cTn id="13" dur="1000" fill="hold"/>
                                        <p:tgtEl>
                                          <p:spTgt spid="54275">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54275">
                                            <p:txEl>
                                              <p:pRg st="0" end="0"/>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4275">
                                            <p:txEl>
                                              <p:pRg st="1" end="1"/>
                                            </p:txEl>
                                          </p:spTgt>
                                        </p:tgtEl>
                                        <p:attrNameLst>
                                          <p:attrName>style.visibility</p:attrName>
                                        </p:attrNameLst>
                                      </p:cBhvr>
                                      <p:to>
                                        <p:strVal val="visible"/>
                                      </p:to>
                                    </p:set>
                                    <p:anim calcmode="lin" valueType="num">
                                      <p:cBhvr additive="base">
                                        <p:cTn id="19" dur="500" fill="hold"/>
                                        <p:tgtEl>
                                          <p:spTgt spid="5427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42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49" presetClass="entr" presetSubtype="0" decel="100000" fill="hold" nodeType="clickEffect">
                                  <p:stCondLst>
                                    <p:cond delay="0"/>
                                  </p:stCondLst>
                                  <p:childTnLst>
                                    <p:set>
                                      <p:cBhvr>
                                        <p:cTn id="24" dur="1" fill="hold">
                                          <p:stCondLst>
                                            <p:cond delay="0"/>
                                          </p:stCondLst>
                                        </p:cTn>
                                        <p:tgtEl>
                                          <p:spTgt spid="54275">
                                            <p:txEl>
                                              <p:pRg st="2" end="2"/>
                                            </p:txEl>
                                          </p:spTgt>
                                        </p:tgtEl>
                                        <p:attrNameLst>
                                          <p:attrName>style.visibility</p:attrName>
                                        </p:attrNameLst>
                                      </p:cBhvr>
                                      <p:to>
                                        <p:strVal val="visible"/>
                                      </p:to>
                                    </p:set>
                                    <p:anim calcmode="lin" valueType="num">
                                      <p:cBhvr>
                                        <p:cTn id="25" dur="500" fill="hold"/>
                                        <p:tgtEl>
                                          <p:spTgt spid="54275">
                                            <p:txEl>
                                              <p:pRg st="2" end="2"/>
                                            </p:txEl>
                                          </p:spTgt>
                                        </p:tgtEl>
                                        <p:attrNameLst>
                                          <p:attrName>ppt_w</p:attrName>
                                        </p:attrNameLst>
                                      </p:cBhvr>
                                      <p:tavLst>
                                        <p:tav tm="0">
                                          <p:val>
                                            <p:fltVal val="0"/>
                                          </p:val>
                                        </p:tav>
                                        <p:tav tm="100000">
                                          <p:val>
                                            <p:strVal val="#ppt_w"/>
                                          </p:val>
                                        </p:tav>
                                      </p:tavLst>
                                    </p:anim>
                                    <p:anim calcmode="lin" valueType="num">
                                      <p:cBhvr>
                                        <p:cTn id="26" dur="500" fill="hold"/>
                                        <p:tgtEl>
                                          <p:spTgt spid="54275">
                                            <p:txEl>
                                              <p:pRg st="2" end="2"/>
                                            </p:txEl>
                                          </p:spTgt>
                                        </p:tgtEl>
                                        <p:attrNameLst>
                                          <p:attrName>ppt_h</p:attrName>
                                        </p:attrNameLst>
                                      </p:cBhvr>
                                      <p:tavLst>
                                        <p:tav tm="0">
                                          <p:val>
                                            <p:fltVal val="0"/>
                                          </p:val>
                                        </p:tav>
                                        <p:tav tm="100000">
                                          <p:val>
                                            <p:strVal val="#ppt_h"/>
                                          </p:val>
                                        </p:tav>
                                      </p:tavLst>
                                    </p:anim>
                                    <p:anim calcmode="lin" valueType="num">
                                      <p:cBhvr>
                                        <p:cTn id="27" dur="500" fill="hold"/>
                                        <p:tgtEl>
                                          <p:spTgt spid="54275">
                                            <p:txEl>
                                              <p:pRg st="2" end="2"/>
                                            </p:txEl>
                                          </p:spTgt>
                                        </p:tgtEl>
                                        <p:attrNameLst>
                                          <p:attrName>style.rotation</p:attrName>
                                        </p:attrNameLst>
                                      </p:cBhvr>
                                      <p:tavLst>
                                        <p:tav tm="0">
                                          <p:val>
                                            <p:fltVal val="360"/>
                                          </p:val>
                                        </p:tav>
                                        <p:tav tm="100000">
                                          <p:val>
                                            <p:fltVal val="0"/>
                                          </p:val>
                                        </p:tav>
                                      </p:tavLst>
                                    </p:anim>
                                    <p:animEffect transition="in" filter="fade">
                                      <p:cBhvr>
                                        <p:cTn id="28" dur="500"/>
                                        <p:tgtEl>
                                          <p:spTgt spid="54275">
                                            <p:txEl>
                                              <p:pRg st="2" end="2"/>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54278"/>
                                        </p:tgtEl>
                                        <p:attrNameLst>
                                          <p:attrName>style.visibility</p:attrName>
                                        </p:attrNameLst>
                                      </p:cBhvr>
                                      <p:to>
                                        <p:strVal val="visible"/>
                                      </p:to>
                                    </p:set>
                                    <p:anim calcmode="lin" valueType="num">
                                      <p:cBhvr>
                                        <p:cTn id="33" dur="500" fill="hold"/>
                                        <p:tgtEl>
                                          <p:spTgt spid="54278"/>
                                        </p:tgtEl>
                                        <p:attrNameLst>
                                          <p:attrName>ppt_w</p:attrName>
                                        </p:attrNameLst>
                                      </p:cBhvr>
                                      <p:tavLst>
                                        <p:tav tm="0">
                                          <p:val>
                                            <p:fltVal val="0"/>
                                          </p:val>
                                        </p:tav>
                                        <p:tav tm="100000">
                                          <p:val>
                                            <p:strVal val="#ppt_w"/>
                                          </p:val>
                                        </p:tav>
                                      </p:tavLst>
                                    </p:anim>
                                    <p:anim calcmode="lin" valueType="num">
                                      <p:cBhvr>
                                        <p:cTn id="34" dur="500" fill="hold"/>
                                        <p:tgtEl>
                                          <p:spTgt spid="54278"/>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54275">
                                            <p:txEl>
                                              <p:pRg st="3" end="3"/>
                                            </p:txEl>
                                          </p:spTgt>
                                        </p:tgtEl>
                                        <p:attrNameLst>
                                          <p:attrName>style.visibility</p:attrName>
                                        </p:attrNameLst>
                                      </p:cBhvr>
                                      <p:to>
                                        <p:strVal val="visible"/>
                                      </p:to>
                                    </p:set>
                                    <p:animEffect transition="in" filter="checkerboard(across)">
                                      <p:cBhvr>
                                        <p:cTn id="39" dur="500"/>
                                        <p:tgtEl>
                                          <p:spTgt spid="54275">
                                            <p:txEl>
                                              <p:pRg st="3" end="3"/>
                                            </p:txEl>
                                          </p:spTgt>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9" presetClass="entr" presetSubtype="0" decel="100000" fill="hold" nodeType="clickEffect">
                                  <p:stCondLst>
                                    <p:cond delay="0"/>
                                  </p:stCondLst>
                                  <p:childTnLst>
                                    <p:set>
                                      <p:cBhvr>
                                        <p:cTn id="43" dur="1" fill="hold">
                                          <p:stCondLst>
                                            <p:cond delay="0"/>
                                          </p:stCondLst>
                                        </p:cTn>
                                        <p:tgtEl>
                                          <p:spTgt spid="54280"/>
                                        </p:tgtEl>
                                        <p:attrNameLst>
                                          <p:attrName>style.visibility</p:attrName>
                                        </p:attrNameLst>
                                      </p:cBhvr>
                                      <p:to>
                                        <p:strVal val="visible"/>
                                      </p:to>
                                    </p:set>
                                    <p:anim calcmode="lin" valueType="num">
                                      <p:cBhvr>
                                        <p:cTn id="44" dur="500" fill="hold"/>
                                        <p:tgtEl>
                                          <p:spTgt spid="54280"/>
                                        </p:tgtEl>
                                        <p:attrNameLst>
                                          <p:attrName>ppt_w</p:attrName>
                                        </p:attrNameLst>
                                      </p:cBhvr>
                                      <p:tavLst>
                                        <p:tav tm="0">
                                          <p:val>
                                            <p:fltVal val="0"/>
                                          </p:val>
                                        </p:tav>
                                        <p:tav tm="100000">
                                          <p:val>
                                            <p:strVal val="#ppt_w"/>
                                          </p:val>
                                        </p:tav>
                                      </p:tavLst>
                                    </p:anim>
                                    <p:anim calcmode="lin" valueType="num">
                                      <p:cBhvr>
                                        <p:cTn id="45" dur="500" fill="hold"/>
                                        <p:tgtEl>
                                          <p:spTgt spid="54280"/>
                                        </p:tgtEl>
                                        <p:attrNameLst>
                                          <p:attrName>ppt_h</p:attrName>
                                        </p:attrNameLst>
                                      </p:cBhvr>
                                      <p:tavLst>
                                        <p:tav tm="0">
                                          <p:val>
                                            <p:fltVal val="0"/>
                                          </p:val>
                                        </p:tav>
                                        <p:tav tm="100000">
                                          <p:val>
                                            <p:strVal val="#ppt_h"/>
                                          </p:val>
                                        </p:tav>
                                      </p:tavLst>
                                    </p:anim>
                                    <p:anim calcmode="lin" valueType="num">
                                      <p:cBhvr>
                                        <p:cTn id="46" dur="500" fill="hold"/>
                                        <p:tgtEl>
                                          <p:spTgt spid="54280"/>
                                        </p:tgtEl>
                                        <p:attrNameLst>
                                          <p:attrName>style.rotation</p:attrName>
                                        </p:attrNameLst>
                                      </p:cBhvr>
                                      <p:tavLst>
                                        <p:tav tm="0">
                                          <p:val>
                                            <p:fltVal val="360"/>
                                          </p:val>
                                        </p:tav>
                                        <p:tav tm="100000">
                                          <p:val>
                                            <p:fltVal val="0"/>
                                          </p:val>
                                        </p:tav>
                                      </p:tavLst>
                                    </p:anim>
                                    <p:animEffect transition="in" filter="fade">
                                      <p:cBhvr>
                                        <p:cTn id="47"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b="1" u="sng" dirty="0"/>
              <a:t>GOLGI BODIES</a:t>
            </a:r>
            <a:r>
              <a:rPr lang="en-US" altLang="en-US" dirty="0"/>
              <a:t> </a:t>
            </a:r>
          </a:p>
        </p:txBody>
      </p:sp>
      <p:sp>
        <p:nvSpPr>
          <p:cNvPr id="56323" name="Rectangle 3"/>
          <p:cNvSpPr>
            <a:spLocks noGrp="1" noChangeArrowheads="1"/>
          </p:cNvSpPr>
          <p:nvPr>
            <p:ph type="body" sz="half" idx="1"/>
          </p:nvPr>
        </p:nvSpPr>
        <p:spPr/>
        <p:txBody>
          <a:bodyPr/>
          <a:lstStyle/>
          <a:p>
            <a:r>
              <a:rPr lang="en-US" altLang="en-US" sz="2600" dirty="0"/>
              <a:t>Stacked </a:t>
            </a:r>
            <a:r>
              <a:rPr lang="en-US" altLang="en-US" sz="2600" u="sng" dirty="0"/>
              <a:t>flattened</a:t>
            </a:r>
            <a:r>
              <a:rPr lang="en-US" altLang="en-US" sz="2600" dirty="0"/>
              <a:t> membranes</a:t>
            </a:r>
          </a:p>
          <a:p>
            <a:r>
              <a:rPr lang="en-US" altLang="en-US" sz="2600" u="sng" dirty="0"/>
              <a:t>Sort</a:t>
            </a:r>
            <a:r>
              <a:rPr lang="en-US" altLang="en-US" sz="2600" dirty="0"/>
              <a:t> and </a:t>
            </a:r>
            <a:r>
              <a:rPr lang="en-US" altLang="en-US" sz="2600" u="sng" dirty="0"/>
              <a:t>package</a:t>
            </a:r>
            <a:r>
              <a:rPr lang="en-US" altLang="en-US" sz="2600" dirty="0"/>
              <a:t> macromolecules like proteins and lipids synthesis from cell. </a:t>
            </a:r>
          </a:p>
        </p:txBody>
      </p:sp>
      <p:pic>
        <p:nvPicPr>
          <p:cNvPr id="56334" name="Picture 14" descr="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752600"/>
            <a:ext cx="34290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011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animEffect transition="in" filter="fade">
                                      <p:cBhvr>
                                        <p:cTn id="7" dur="800" decel="100000"/>
                                        <p:tgtEl>
                                          <p:spTgt spid="56322"/>
                                        </p:tgtEl>
                                      </p:cBhvr>
                                    </p:animEffect>
                                    <p:anim calcmode="lin" valueType="num">
                                      <p:cBhvr>
                                        <p:cTn id="8" dur="800" decel="100000" fill="hold"/>
                                        <p:tgtEl>
                                          <p:spTgt spid="56322"/>
                                        </p:tgtEl>
                                        <p:attrNameLst>
                                          <p:attrName>style.rotation</p:attrName>
                                        </p:attrNameLst>
                                      </p:cBhvr>
                                      <p:tavLst>
                                        <p:tav tm="0">
                                          <p:val>
                                            <p:fltVal val="-90"/>
                                          </p:val>
                                        </p:tav>
                                        <p:tav tm="100000">
                                          <p:val>
                                            <p:fltVal val="0"/>
                                          </p:val>
                                        </p:tav>
                                      </p:tavLst>
                                    </p:anim>
                                    <p:anim calcmode="lin" valueType="num">
                                      <p:cBhvr>
                                        <p:cTn id="9" dur="800" decel="100000" fill="hold"/>
                                        <p:tgtEl>
                                          <p:spTgt spid="56322"/>
                                        </p:tgtEl>
                                        <p:attrNameLst>
                                          <p:attrName>ppt_x</p:attrName>
                                        </p:attrNameLst>
                                      </p:cBhvr>
                                      <p:tavLst>
                                        <p:tav tm="0">
                                          <p:val>
                                            <p:strVal val="#ppt_x+0.4"/>
                                          </p:val>
                                        </p:tav>
                                        <p:tav tm="100000">
                                          <p:val>
                                            <p:strVal val="#ppt_x-0.05"/>
                                          </p:val>
                                        </p:tav>
                                      </p:tavLst>
                                    </p:anim>
                                    <p:anim calcmode="lin" valueType="num">
                                      <p:cBhvr>
                                        <p:cTn id="10" dur="800" decel="100000" fill="hold"/>
                                        <p:tgtEl>
                                          <p:spTgt spid="5632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632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6322"/>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nodeType="clickEffect">
                                  <p:stCondLst>
                                    <p:cond delay="0"/>
                                  </p:stCondLst>
                                  <p:childTnLst>
                                    <p:set>
                                      <p:cBhvr>
                                        <p:cTn id="16" dur="1" fill="hold">
                                          <p:stCondLst>
                                            <p:cond delay="0"/>
                                          </p:stCondLst>
                                        </p:cTn>
                                        <p:tgtEl>
                                          <p:spTgt spid="56334"/>
                                        </p:tgtEl>
                                        <p:attrNameLst>
                                          <p:attrName>style.visibility</p:attrName>
                                        </p:attrNameLst>
                                      </p:cBhvr>
                                      <p:to>
                                        <p:strVal val="visible"/>
                                      </p:to>
                                    </p:set>
                                    <p:animEffect transition="in" filter="randombar(horizontal)">
                                      <p:cBhvr>
                                        <p:cTn id="17" dur="500"/>
                                        <p:tgtEl>
                                          <p:spTgt spid="563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nodeType="clickEffect">
                                  <p:stCondLst>
                                    <p:cond delay="0"/>
                                  </p:stCondLst>
                                  <p:childTnLst>
                                    <p:set>
                                      <p:cBhvr>
                                        <p:cTn id="21" dur="1" fill="hold">
                                          <p:stCondLst>
                                            <p:cond delay="0"/>
                                          </p:stCondLst>
                                        </p:cTn>
                                        <p:tgtEl>
                                          <p:spTgt spid="56323">
                                            <p:txEl>
                                              <p:pRg st="0" end="0"/>
                                            </p:txEl>
                                          </p:spTgt>
                                        </p:tgtEl>
                                        <p:attrNameLst>
                                          <p:attrName>style.visibility</p:attrName>
                                        </p:attrNameLst>
                                      </p:cBhvr>
                                      <p:to>
                                        <p:strVal val="visible"/>
                                      </p:to>
                                    </p:set>
                                    <p:animEffect transition="in" filter="randombar(horizontal)">
                                      <p:cBhvr>
                                        <p:cTn id="22" dur="500"/>
                                        <p:tgtEl>
                                          <p:spTgt spid="5632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7" presetClass="entr" presetSubtype="0" fill="hold" nodeType="clickEffect">
                                  <p:stCondLst>
                                    <p:cond delay="0"/>
                                  </p:stCondLst>
                                  <p:childTnLst>
                                    <p:set>
                                      <p:cBhvr>
                                        <p:cTn id="26" dur="1" fill="hold">
                                          <p:stCondLst>
                                            <p:cond delay="0"/>
                                          </p:stCondLst>
                                        </p:cTn>
                                        <p:tgtEl>
                                          <p:spTgt spid="56323">
                                            <p:txEl>
                                              <p:pRg st="1" end="1"/>
                                            </p:txEl>
                                          </p:spTgt>
                                        </p:tgtEl>
                                        <p:attrNameLst>
                                          <p:attrName>style.visibility</p:attrName>
                                        </p:attrNameLst>
                                      </p:cBhvr>
                                      <p:to>
                                        <p:strVal val="visible"/>
                                      </p:to>
                                    </p:set>
                                    <p:animEffect transition="in" filter="fade">
                                      <p:cBhvr>
                                        <p:cTn id="27" dur="1000"/>
                                        <p:tgtEl>
                                          <p:spTgt spid="56323">
                                            <p:txEl>
                                              <p:pRg st="1" end="1"/>
                                            </p:txEl>
                                          </p:spTgt>
                                        </p:tgtEl>
                                      </p:cBhvr>
                                    </p:animEffect>
                                    <p:anim calcmode="lin" valueType="num">
                                      <p:cBhvr>
                                        <p:cTn id="28" dur="1000" fill="hold"/>
                                        <p:tgtEl>
                                          <p:spTgt spid="56323">
                                            <p:txEl>
                                              <p:pRg st="1" end="1"/>
                                            </p:txEl>
                                          </p:spTgt>
                                        </p:tgtEl>
                                        <p:attrNameLst>
                                          <p:attrName>ppt_x</p:attrName>
                                        </p:attrNameLst>
                                      </p:cBhvr>
                                      <p:tavLst>
                                        <p:tav tm="0">
                                          <p:val>
                                            <p:strVal val="#ppt_x"/>
                                          </p:val>
                                        </p:tav>
                                        <p:tav tm="100000">
                                          <p:val>
                                            <p:strVal val="#ppt_x"/>
                                          </p:val>
                                        </p:tav>
                                      </p:tavLst>
                                    </p:anim>
                                    <p:anim calcmode="lin" valueType="num">
                                      <p:cBhvr>
                                        <p:cTn id="29" dur="900" decel="100000" fill="hold"/>
                                        <p:tgtEl>
                                          <p:spTgt spid="56323">
                                            <p:txEl>
                                              <p:pRg st="1" end="1"/>
                                            </p:txEl>
                                          </p:spTgt>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56323">
                                            <p:txEl>
                                              <p:pRg st="1" end="1"/>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algn="ctr"/>
            <a:r>
              <a:rPr lang="en-US" altLang="en-US" b="1" u="sng"/>
              <a:t>VACUOLES</a:t>
            </a:r>
            <a:r>
              <a:rPr lang="en-US" altLang="en-US"/>
              <a:t> </a:t>
            </a:r>
          </a:p>
        </p:txBody>
      </p:sp>
      <p:sp>
        <p:nvSpPr>
          <p:cNvPr id="57348" name="Rectangle 4"/>
          <p:cNvSpPr>
            <a:spLocks noGrp="1" noChangeArrowheads="1"/>
          </p:cNvSpPr>
          <p:nvPr>
            <p:ph type="body" sz="half" idx="2"/>
          </p:nvPr>
        </p:nvSpPr>
        <p:spPr/>
        <p:txBody>
          <a:bodyPr/>
          <a:lstStyle/>
          <a:p>
            <a:r>
              <a:rPr lang="en-US" altLang="en-US" sz="2600"/>
              <a:t>Temporary </a:t>
            </a:r>
            <a:r>
              <a:rPr lang="en-US" altLang="en-US" sz="2600" u="sng"/>
              <a:t>storage </a:t>
            </a:r>
            <a:r>
              <a:rPr lang="en-US" altLang="en-US" sz="2600"/>
              <a:t>spaces </a:t>
            </a:r>
          </a:p>
          <a:p>
            <a:r>
              <a:rPr lang="en-US" altLang="en-US" sz="2600"/>
              <a:t>Store </a:t>
            </a:r>
            <a:r>
              <a:rPr lang="en-US" altLang="en-US" sz="2600" u="sng"/>
              <a:t>food</a:t>
            </a:r>
            <a:r>
              <a:rPr lang="en-US" altLang="en-US" sz="2600"/>
              <a:t>, </a:t>
            </a:r>
            <a:r>
              <a:rPr lang="en-US" altLang="en-US" sz="2600" u="sng"/>
              <a:t>water</a:t>
            </a:r>
            <a:r>
              <a:rPr lang="en-US" altLang="en-US" sz="2600"/>
              <a:t>, </a:t>
            </a:r>
            <a:r>
              <a:rPr lang="en-US" altLang="en-US" sz="2600" u="sng"/>
              <a:t>waste</a:t>
            </a:r>
            <a:endParaRPr lang="en-US" altLang="en-US" sz="2600"/>
          </a:p>
        </p:txBody>
      </p:sp>
      <p:pic>
        <p:nvPicPr>
          <p:cNvPr id="57352" name="Picture 8" descr="Central Vacuo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905000"/>
            <a:ext cx="3429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886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7346"/>
                                        </p:tgtEl>
                                        <p:attrNameLst>
                                          <p:attrName>style.visibility</p:attrName>
                                        </p:attrNameLst>
                                      </p:cBhvr>
                                      <p:to>
                                        <p:strVal val="visible"/>
                                      </p:to>
                                    </p:set>
                                    <p:animEffect transition="in" filter="checkerboard(across)">
                                      <p:cBhvr>
                                        <p:cTn id="7" dur="500"/>
                                        <p:tgtEl>
                                          <p:spTgt spid="573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9" presetClass="entr" presetSubtype="0" decel="100000" fill="hold" nodeType="clickEffect">
                                  <p:stCondLst>
                                    <p:cond delay="0"/>
                                  </p:stCondLst>
                                  <p:childTnLst>
                                    <p:set>
                                      <p:cBhvr>
                                        <p:cTn id="11" dur="1" fill="hold">
                                          <p:stCondLst>
                                            <p:cond delay="0"/>
                                          </p:stCondLst>
                                        </p:cTn>
                                        <p:tgtEl>
                                          <p:spTgt spid="57352"/>
                                        </p:tgtEl>
                                        <p:attrNameLst>
                                          <p:attrName>style.visibility</p:attrName>
                                        </p:attrNameLst>
                                      </p:cBhvr>
                                      <p:to>
                                        <p:strVal val="visible"/>
                                      </p:to>
                                    </p:set>
                                    <p:anim calcmode="lin" valueType="num">
                                      <p:cBhvr>
                                        <p:cTn id="12" dur="500" fill="hold"/>
                                        <p:tgtEl>
                                          <p:spTgt spid="57352"/>
                                        </p:tgtEl>
                                        <p:attrNameLst>
                                          <p:attrName>ppt_w</p:attrName>
                                        </p:attrNameLst>
                                      </p:cBhvr>
                                      <p:tavLst>
                                        <p:tav tm="0">
                                          <p:val>
                                            <p:fltVal val="0"/>
                                          </p:val>
                                        </p:tav>
                                        <p:tav tm="100000">
                                          <p:val>
                                            <p:strVal val="#ppt_w"/>
                                          </p:val>
                                        </p:tav>
                                      </p:tavLst>
                                    </p:anim>
                                    <p:anim calcmode="lin" valueType="num">
                                      <p:cBhvr>
                                        <p:cTn id="13" dur="500" fill="hold"/>
                                        <p:tgtEl>
                                          <p:spTgt spid="57352"/>
                                        </p:tgtEl>
                                        <p:attrNameLst>
                                          <p:attrName>ppt_h</p:attrName>
                                        </p:attrNameLst>
                                      </p:cBhvr>
                                      <p:tavLst>
                                        <p:tav tm="0">
                                          <p:val>
                                            <p:fltVal val="0"/>
                                          </p:val>
                                        </p:tav>
                                        <p:tav tm="100000">
                                          <p:val>
                                            <p:strVal val="#ppt_h"/>
                                          </p:val>
                                        </p:tav>
                                      </p:tavLst>
                                    </p:anim>
                                    <p:anim calcmode="lin" valueType="num">
                                      <p:cBhvr>
                                        <p:cTn id="14" dur="500" fill="hold"/>
                                        <p:tgtEl>
                                          <p:spTgt spid="57352"/>
                                        </p:tgtEl>
                                        <p:attrNameLst>
                                          <p:attrName>style.rotation</p:attrName>
                                        </p:attrNameLst>
                                      </p:cBhvr>
                                      <p:tavLst>
                                        <p:tav tm="0">
                                          <p:val>
                                            <p:fltVal val="360"/>
                                          </p:val>
                                        </p:tav>
                                        <p:tav tm="100000">
                                          <p:val>
                                            <p:fltVal val="0"/>
                                          </p:val>
                                        </p:tav>
                                      </p:tavLst>
                                    </p:anim>
                                    <p:animEffect transition="in" filter="fade">
                                      <p:cBhvr>
                                        <p:cTn id="15" dur="500"/>
                                        <p:tgtEl>
                                          <p:spTgt spid="5735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nodeType="clickEffect">
                                  <p:stCondLst>
                                    <p:cond delay="0"/>
                                  </p:stCondLst>
                                  <p:childTnLst>
                                    <p:set>
                                      <p:cBhvr>
                                        <p:cTn id="19" dur="1" fill="hold">
                                          <p:stCondLst>
                                            <p:cond delay="0"/>
                                          </p:stCondLst>
                                        </p:cTn>
                                        <p:tgtEl>
                                          <p:spTgt spid="57348">
                                            <p:txEl>
                                              <p:pRg st="0" end="0"/>
                                            </p:txEl>
                                          </p:spTgt>
                                        </p:tgtEl>
                                        <p:attrNameLst>
                                          <p:attrName>style.visibility</p:attrName>
                                        </p:attrNameLst>
                                      </p:cBhvr>
                                      <p:to>
                                        <p:strVal val="visible"/>
                                      </p:to>
                                    </p:set>
                                    <p:animEffect transition="in" filter="fade">
                                      <p:cBhvr>
                                        <p:cTn id="20" dur="1000"/>
                                        <p:tgtEl>
                                          <p:spTgt spid="57348">
                                            <p:txEl>
                                              <p:pRg st="0" end="0"/>
                                            </p:txEl>
                                          </p:spTgt>
                                        </p:tgtEl>
                                      </p:cBhvr>
                                    </p:animEffect>
                                    <p:anim calcmode="lin" valueType="num">
                                      <p:cBhvr>
                                        <p:cTn id="21" dur="1000" fill="hold"/>
                                        <p:tgtEl>
                                          <p:spTgt spid="57348">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573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50" presetClass="entr" presetSubtype="0" decel="100000" fill="hold" nodeType="clickEffect">
                                  <p:stCondLst>
                                    <p:cond delay="0"/>
                                  </p:stCondLst>
                                  <p:childTnLst>
                                    <p:set>
                                      <p:cBhvr>
                                        <p:cTn id="26" dur="1" fill="hold">
                                          <p:stCondLst>
                                            <p:cond delay="0"/>
                                          </p:stCondLst>
                                        </p:cTn>
                                        <p:tgtEl>
                                          <p:spTgt spid="57348">
                                            <p:txEl>
                                              <p:pRg st="1" end="1"/>
                                            </p:txEl>
                                          </p:spTgt>
                                        </p:tgtEl>
                                        <p:attrNameLst>
                                          <p:attrName>style.visibility</p:attrName>
                                        </p:attrNameLst>
                                      </p:cBhvr>
                                      <p:to>
                                        <p:strVal val="visible"/>
                                      </p:to>
                                    </p:set>
                                    <p:anim calcmode="lin" valueType="num">
                                      <p:cBhvr>
                                        <p:cTn id="27" dur="1000" fill="hold"/>
                                        <p:tgtEl>
                                          <p:spTgt spid="57348">
                                            <p:txEl>
                                              <p:pRg st="1" end="1"/>
                                            </p:txEl>
                                          </p:spTgt>
                                        </p:tgtEl>
                                        <p:attrNameLst>
                                          <p:attrName>ppt_w</p:attrName>
                                        </p:attrNameLst>
                                      </p:cBhvr>
                                      <p:tavLst>
                                        <p:tav tm="0">
                                          <p:val>
                                            <p:strVal val="#ppt_w+.3"/>
                                          </p:val>
                                        </p:tav>
                                        <p:tav tm="100000">
                                          <p:val>
                                            <p:strVal val="#ppt_w"/>
                                          </p:val>
                                        </p:tav>
                                      </p:tavLst>
                                    </p:anim>
                                    <p:anim calcmode="lin" valueType="num">
                                      <p:cBhvr>
                                        <p:cTn id="28" dur="1000" fill="hold"/>
                                        <p:tgtEl>
                                          <p:spTgt spid="57348">
                                            <p:txEl>
                                              <p:pRg st="1" end="1"/>
                                            </p:txEl>
                                          </p:spTgt>
                                        </p:tgtEl>
                                        <p:attrNameLst>
                                          <p:attrName>ppt_h</p:attrName>
                                        </p:attrNameLst>
                                      </p:cBhvr>
                                      <p:tavLst>
                                        <p:tav tm="0">
                                          <p:val>
                                            <p:strVal val="#ppt_h"/>
                                          </p:val>
                                        </p:tav>
                                        <p:tav tm="100000">
                                          <p:val>
                                            <p:strVal val="#ppt_h"/>
                                          </p:val>
                                        </p:tav>
                                      </p:tavLst>
                                    </p:anim>
                                    <p:animEffect transition="in" filter="fade">
                                      <p:cBhvr>
                                        <p:cTn id="29" dur="1000"/>
                                        <p:tgtEl>
                                          <p:spTgt spid="573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ctr"/>
            <a:r>
              <a:rPr lang="en-US" altLang="en-US" b="1" u="sng"/>
              <a:t>LYSOSOMES</a:t>
            </a:r>
            <a:r>
              <a:rPr lang="en-US" altLang="en-US"/>
              <a:t> (LI suh sohmz) </a:t>
            </a:r>
          </a:p>
        </p:txBody>
      </p:sp>
      <p:sp>
        <p:nvSpPr>
          <p:cNvPr id="58373" name="Rectangle 5"/>
          <p:cNvSpPr>
            <a:spLocks noGrp="1" noChangeArrowheads="1"/>
          </p:cNvSpPr>
          <p:nvPr>
            <p:ph type="body" sz="half" idx="3"/>
          </p:nvPr>
        </p:nvSpPr>
        <p:spPr>
          <a:xfrm>
            <a:off x="2438400" y="2209800"/>
            <a:ext cx="7653338" cy="4267200"/>
          </a:xfrm>
        </p:spPr>
        <p:txBody>
          <a:bodyPr/>
          <a:lstStyle/>
          <a:p>
            <a:r>
              <a:rPr lang="en-US" altLang="en-US" sz="2600"/>
              <a:t>The word "lysosome" is Latin for "kill body." </a:t>
            </a:r>
          </a:p>
          <a:p>
            <a:r>
              <a:rPr lang="en-US" altLang="en-US" sz="2600"/>
              <a:t>The purpose of the lysosome is to </a:t>
            </a:r>
            <a:r>
              <a:rPr lang="en-US" altLang="en-US" sz="2600" b="1"/>
              <a:t>digest</a:t>
            </a:r>
            <a:r>
              <a:rPr lang="en-US" altLang="en-US" sz="2600"/>
              <a:t> things. They might be used to digest </a:t>
            </a:r>
            <a:r>
              <a:rPr lang="en-US" altLang="en-US" sz="2600" u="sng"/>
              <a:t>food</a:t>
            </a:r>
            <a:r>
              <a:rPr lang="en-US" altLang="en-US" sz="2600"/>
              <a:t> or break down the cell when it dies.</a:t>
            </a:r>
          </a:p>
          <a:p>
            <a:r>
              <a:rPr lang="en-US" altLang="en-US" sz="2600"/>
              <a:t>Break down </a:t>
            </a:r>
            <a:r>
              <a:rPr lang="en-US" altLang="en-US" sz="2600" u="sng"/>
              <a:t>food</a:t>
            </a:r>
            <a:r>
              <a:rPr lang="en-US" altLang="en-US" sz="2600"/>
              <a:t> molecules, </a:t>
            </a:r>
            <a:r>
              <a:rPr lang="en-US" altLang="en-US" sz="2600" u="sng"/>
              <a:t>cell wastes</a:t>
            </a:r>
            <a:r>
              <a:rPr lang="en-US" altLang="en-US" sz="2600"/>
              <a:t> &amp; </a:t>
            </a:r>
            <a:r>
              <a:rPr lang="en-US" altLang="en-US" sz="2600" u="sng"/>
              <a:t>worn out</a:t>
            </a:r>
            <a:r>
              <a:rPr lang="en-US" altLang="en-US" sz="2600"/>
              <a:t> cell parts </a:t>
            </a:r>
          </a:p>
          <a:p>
            <a:endParaRPr lang="en-US" altLang="en-US" sz="2600"/>
          </a:p>
        </p:txBody>
      </p:sp>
    </p:spTree>
    <p:extLst>
      <p:ext uri="{BB962C8B-B14F-4D97-AF65-F5344CB8AC3E}">
        <p14:creationId xmlns:p14="http://schemas.microsoft.com/office/powerpoint/2010/main" val="3022872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checkerboard(across)">
                                      <p:cBhvr>
                                        <p:cTn id="7" dur="500"/>
                                        <p:tgtEl>
                                          <p:spTgt spid="58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7" presetClass="entr" presetSubtype="0" fill="hold" nodeType="clickEffect">
                                  <p:stCondLst>
                                    <p:cond delay="0"/>
                                  </p:stCondLst>
                                  <p:childTnLst>
                                    <p:set>
                                      <p:cBhvr>
                                        <p:cTn id="11" dur="1" fill="hold">
                                          <p:stCondLst>
                                            <p:cond delay="0"/>
                                          </p:stCondLst>
                                        </p:cTn>
                                        <p:tgtEl>
                                          <p:spTgt spid="58373">
                                            <p:txEl>
                                              <p:pRg st="0" end="0"/>
                                            </p:txEl>
                                          </p:spTgt>
                                        </p:tgtEl>
                                        <p:attrNameLst>
                                          <p:attrName>style.visibility</p:attrName>
                                        </p:attrNameLst>
                                      </p:cBhvr>
                                      <p:to>
                                        <p:strVal val="visible"/>
                                      </p:to>
                                    </p:set>
                                    <p:animEffect transition="in" filter="fade">
                                      <p:cBhvr>
                                        <p:cTn id="12" dur="1000"/>
                                        <p:tgtEl>
                                          <p:spTgt spid="58373">
                                            <p:txEl>
                                              <p:pRg st="0" end="0"/>
                                            </p:txEl>
                                          </p:spTgt>
                                        </p:tgtEl>
                                      </p:cBhvr>
                                    </p:animEffect>
                                    <p:anim calcmode="lin" valueType="num">
                                      <p:cBhvr>
                                        <p:cTn id="13" dur="1000" fill="hold"/>
                                        <p:tgtEl>
                                          <p:spTgt spid="58373">
                                            <p:txEl>
                                              <p:pRg st="0" end="0"/>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58373">
                                            <p:txEl>
                                              <p:pRg st="0" end="0"/>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5837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7" presetClass="entr" presetSubtype="0" fill="hold" nodeType="clickEffect">
                                  <p:stCondLst>
                                    <p:cond delay="0"/>
                                  </p:stCondLst>
                                  <p:childTnLst>
                                    <p:set>
                                      <p:cBhvr>
                                        <p:cTn id="19" dur="1" fill="hold">
                                          <p:stCondLst>
                                            <p:cond delay="0"/>
                                          </p:stCondLst>
                                        </p:cTn>
                                        <p:tgtEl>
                                          <p:spTgt spid="58373">
                                            <p:txEl>
                                              <p:pRg st="1" end="1"/>
                                            </p:txEl>
                                          </p:spTgt>
                                        </p:tgtEl>
                                        <p:attrNameLst>
                                          <p:attrName>style.visibility</p:attrName>
                                        </p:attrNameLst>
                                      </p:cBhvr>
                                      <p:to>
                                        <p:strVal val="visible"/>
                                      </p:to>
                                    </p:set>
                                    <p:animEffect transition="in" filter="fade">
                                      <p:cBhvr>
                                        <p:cTn id="20" dur="1000"/>
                                        <p:tgtEl>
                                          <p:spTgt spid="58373">
                                            <p:txEl>
                                              <p:pRg st="1" end="1"/>
                                            </p:txEl>
                                          </p:spTgt>
                                        </p:tgtEl>
                                      </p:cBhvr>
                                    </p:animEffect>
                                    <p:anim calcmode="lin" valueType="num">
                                      <p:cBhvr>
                                        <p:cTn id="21" dur="1000" fill="hold"/>
                                        <p:tgtEl>
                                          <p:spTgt spid="58373">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5837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34" presetClass="entr" presetSubtype="0" fill="hold" nodeType="clickEffect">
                                  <p:stCondLst>
                                    <p:cond delay="0"/>
                                  </p:stCondLst>
                                  <p:childTnLst>
                                    <p:set>
                                      <p:cBhvr>
                                        <p:cTn id="26" dur="1" fill="hold">
                                          <p:stCondLst>
                                            <p:cond delay="0"/>
                                          </p:stCondLst>
                                        </p:cTn>
                                        <p:tgtEl>
                                          <p:spTgt spid="58373">
                                            <p:txEl>
                                              <p:pRg st="2" end="2"/>
                                            </p:txEl>
                                          </p:spTgt>
                                        </p:tgtEl>
                                        <p:attrNameLst>
                                          <p:attrName>style.visibility</p:attrName>
                                        </p:attrNameLst>
                                      </p:cBhvr>
                                      <p:to>
                                        <p:strVal val="visible"/>
                                      </p:to>
                                    </p:set>
                                    <p:anim from="(-#ppt_w/2)" to="(#ppt_x)" calcmode="lin" valueType="num">
                                      <p:cBhvr>
                                        <p:cTn id="27" dur="600" fill="hold">
                                          <p:stCondLst>
                                            <p:cond delay="0"/>
                                          </p:stCondLst>
                                        </p:cTn>
                                        <p:tgtEl>
                                          <p:spTgt spid="58373">
                                            <p:txEl>
                                              <p:pRg st="2" end="2"/>
                                            </p:txEl>
                                          </p:spTgt>
                                        </p:tgtEl>
                                        <p:attrNameLst>
                                          <p:attrName>ppt_x</p:attrName>
                                        </p:attrNameLst>
                                      </p:cBhvr>
                                    </p:anim>
                                    <p:anim from="0" to="-1.0" calcmode="lin" valueType="num">
                                      <p:cBhvr>
                                        <p:cTn id="28" dur="200" decel="50000" autoRev="1" fill="hold">
                                          <p:stCondLst>
                                            <p:cond delay="600"/>
                                          </p:stCondLst>
                                        </p:cTn>
                                        <p:tgtEl>
                                          <p:spTgt spid="58373">
                                            <p:txEl>
                                              <p:pRg st="2" end="2"/>
                                            </p:txEl>
                                          </p:spTgt>
                                        </p:tgtEl>
                                        <p:attrNameLst>
                                          <p:attrName>xshear</p:attrName>
                                        </p:attrNameLst>
                                      </p:cBhvr>
                                    </p:anim>
                                    <p:animScale>
                                      <p:cBhvr>
                                        <p:cTn id="29" dur="200" decel="100000" autoRev="1" fill="hold">
                                          <p:stCondLst>
                                            <p:cond delay="600"/>
                                          </p:stCondLst>
                                        </p:cTn>
                                        <p:tgtEl>
                                          <p:spTgt spid="58373">
                                            <p:txEl>
                                              <p:pRg st="2" end="2"/>
                                            </p:txEl>
                                          </p:spTgt>
                                        </p:tgtEl>
                                      </p:cBhvr>
                                      <p:from x="100000" y="100000"/>
                                      <p:to x="80000" y="100000"/>
                                    </p:animScale>
                                    <p:anim by="(#ppt_h/3+#ppt_w*0.1)" calcmode="lin" valueType="num">
                                      <p:cBhvr additive="sum">
                                        <p:cTn id="30" dur="200" decel="100000" autoRev="1" fill="hold">
                                          <p:stCondLst>
                                            <p:cond delay="600"/>
                                          </p:stCondLst>
                                        </p:cTn>
                                        <p:tgtEl>
                                          <p:spTgt spid="58373">
                                            <p:txEl>
                                              <p:pRg st="2" end="2"/>
                                            </p:txEl>
                                          </p:spTgt>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2171952" y="524667"/>
            <a:ext cx="6316955" cy="853758"/>
          </a:xfrm>
          <a:ln w="25400">
            <a:solidFill>
              <a:srgbClr val="C00000"/>
            </a:solidFill>
          </a:ln>
        </p:spPr>
        <p:txBody>
          <a:bodyPr>
            <a:normAutofit/>
          </a:bodyPr>
          <a:lstStyle/>
          <a:p>
            <a:pPr algn="ctr"/>
            <a:r>
              <a:rPr lang="en-US" altLang="en-US" sz="3600" b="1" dirty="0">
                <a:latin typeface="Arial Rounded MT Bold" panose="020F0704030504030204" pitchFamily="34" charset="0"/>
              </a:rPr>
              <a:t>FROM CELL TO ORGANISM</a:t>
            </a:r>
          </a:p>
        </p:txBody>
      </p:sp>
      <p:graphicFrame>
        <p:nvGraphicFramePr>
          <p:cNvPr id="2" name="Diagram 1"/>
          <p:cNvGraphicFramePr/>
          <p:nvPr>
            <p:extLst>
              <p:ext uri="{D42A27DB-BD31-4B8C-83A1-F6EECF244321}">
                <p14:modId xmlns:p14="http://schemas.microsoft.com/office/powerpoint/2010/main" val="2512058694"/>
              </p:ext>
            </p:extLst>
          </p:nvPr>
        </p:nvGraphicFramePr>
        <p:xfrm>
          <a:off x="1828800" y="1479209"/>
          <a:ext cx="83820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9449" name="Rectangle 57"/>
          <p:cNvSpPr>
            <a:spLocks noChangeArrowheads="1"/>
          </p:cNvSpPr>
          <p:nvPr/>
        </p:nvSpPr>
        <p:spPr bwMode="auto">
          <a:xfrm>
            <a:off x="1978920" y="2787702"/>
            <a:ext cx="719805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000" b="1" u="sng" dirty="0">
                <a:latin typeface="Arial Rounded MT Bold" panose="020F0704030504030204" pitchFamily="34" charset="0"/>
              </a:rPr>
              <a:t>Tissue</a:t>
            </a:r>
          </a:p>
          <a:p>
            <a:pPr algn="ctr"/>
            <a:r>
              <a:rPr lang="en-US" altLang="en-US" sz="2000" dirty="0">
                <a:latin typeface="Arial Rounded MT Bold" panose="020F0704030504030204" pitchFamily="34" charset="0"/>
              </a:rPr>
              <a:t>Group of </a:t>
            </a:r>
            <a:r>
              <a:rPr lang="en-US" altLang="en-US" sz="2000" u="sng" dirty="0">
                <a:latin typeface="Arial Rounded MT Bold" panose="020F0704030504030204" pitchFamily="34" charset="0"/>
              </a:rPr>
              <a:t>cells</a:t>
            </a:r>
            <a:r>
              <a:rPr lang="en-US" altLang="en-US" sz="2000" dirty="0">
                <a:latin typeface="Arial Rounded MT Bold" panose="020F0704030504030204" pitchFamily="34" charset="0"/>
              </a:rPr>
              <a:t> working together</a:t>
            </a:r>
          </a:p>
        </p:txBody>
      </p:sp>
      <p:sp>
        <p:nvSpPr>
          <p:cNvPr id="59454" name="Text Box 62"/>
          <p:cNvSpPr txBox="1">
            <a:spLocks noChangeArrowheads="1"/>
          </p:cNvSpPr>
          <p:nvPr/>
        </p:nvSpPr>
        <p:spPr bwMode="auto">
          <a:xfrm>
            <a:off x="1828800" y="3581401"/>
            <a:ext cx="3048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en-GB" altLang="en-US"/>
          </a:p>
        </p:txBody>
      </p:sp>
      <p:sp>
        <p:nvSpPr>
          <p:cNvPr id="59457" name="Rectangle 65"/>
          <p:cNvSpPr>
            <a:spLocks noChangeArrowheads="1"/>
          </p:cNvSpPr>
          <p:nvPr/>
        </p:nvSpPr>
        <p:spPr bwMode="auto">
          <a:xfrm>
            <a:off x="3373837" y="3673134"/>
            <a:ext cx="4572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b="1" u="sng" dirty="0">
                <a:latin typeface="Arial Rounded MT Bold" panose="020F0704030504030204" pitchFamily="34" charset="0"/>
              </a:rPr>
              <a:t>Organ</a:t>
            </a:r>
          </a:p>
          <a:p>
            <a:pPr algn="ctr"/>
            <a:r>
              <a:rPr lang="en-US" altLang="en-US" dirty="0">
                <a:latin typeface="Arial Rounded MT Bold" panose="020F0704030504030204" pitchFamily="34" charset="0"/>
              </a:rPr>
              <a:t>Group of </a:t>
            </a:r>
            <a:r>
              <a:rPr lang="en-US" altLang="en-US" u="sng" dirty="0">
                <a:latin typeface="Arial Rounded MT Bold" panose="020F0704030504030204" pitchFamily="34" charset="0"/>
              </a:rPr>
              <a:t>tissues</a:t>
            </a:r>
            <a:r>
              <a:rPr lang="en-US" altLang="en-US" dirty="0">
                <a:latin typeface="Arial Rounded MT Bold" panose="020F0704030504030204" pitchFamily="34" charset="0"/>
              </a:rPr>
              <a:t> working together</a:t>
            </a:r>
          </a:p>
        </p:txBody>
      </p:sp>
      <p:sp>
        <p:nvSpPr>
          <p:cNvPr id="59452" name="Rectangle 60"/>
          <p:cNvSpPr>
            <a:spLocks noChangeArrowheads="1"/>
          </p:cNvSpPr>
          <p:nvPr/>
        </p:nvSpPr>
        <p:spPr bwMode="auto">
          <a:xfrm>
            <a:off x="3523108" y="5382426"/>
            <a:ext cx="54102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en-US" sz="1900" b="1" u="sng" dirty="0">
                <a:latin typeface="Arial Rounded MT Bold" panose="020F0704030504030204" pitchFamily="34" charset="0"/>
              </a:rPr>
              <a:t>Organism</a:t>
            </a:r>
          </a:p>
          <a:p>
            <a:pPr algn="ctr"/>
            <a:r>
              <a:rPr lang="en-US" altLang="en-US" sz="1900" dirty="0">
                <a:latin typeface="Arial Rounded MT Bold" panose="020F0704030504030204" pitchFamily="34" charset="0"/>
              </a:rPr>
              <a:t>Any </a:t>
            </a:r>
            <a:r>
              <a:rPr lang="en-US" altLang="en-US" sz="1900" u="sng" dirty="0">
                <a:latin typeface="Arial Rounded MT Bold" panose="020F0704030504030204" pitchFamily="34" charset="0"/>
              </a:rPr>
              <a:t>living</a:t>
            </a:r>
            <a:r>
              <a:rPr lang="en-US" altLang="en-US" sz="1900" dirty="0">
                <a:latin typeface="Arial Rounded MT Bold" panose="020F0704030504030204" pitchFamily="34" charset="0"/>
              </a:rPr>
              <a:t> </a:t>
            </a:r>
            <a:r>
              <a:rPr lang="en-US" altLang="en-US" sz="1900" u="sng" dirty="0">
                <a:latin typeface="Arial Rounded MT Bold" panose="020F0704030504030204" pitchFamily="34" charset="0"/>
              </a:rPr>
              <a:t>thing</a:t>
            </a:r>
            <a:r>
              <a:rPr lang="en-US" altLang="en-US" sz="1900" dirty="0">
                <a:latin typeface="Arial Rounded MT Bold" panose="020F0704030504030204" pitchFamily="34" charset="0"/>
              </a:rPr>
              <a:t> made of 1 or more </a:t>
            </a:r>
            <a:r>
              <a:rPr lang="en-US" altLang="en-US" sz="1900" u="sng" dirty="0">
                <a:latin typeface="Arial Rounded MT Bold" panose="020F0704030504030204" pitchFamily="34" charset="0"/>
              </a:rPr>
              <a:t>cells</a:t>
            </a:r>
          </a:p>
        </p:txBody>
      </p:sp>
      <p:sp>
        <p:nvSpPr>
          <p:cNvPr id="59456" name="Text Box 64"/>
          <p:cNvSpPr txBox="1">
            <a:spLocks noChangeArrowheads="1"/>
          </p:cNvSpPr>
          <p:nvPr/>
        </p:nvSpPr>
        <p:spPr bwMode="auto">
          <a:xfrm>
            <a:off x="3712187" y="4525823"/>
            <a:ext cx="503204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en-US" sz="2000" b="1" u="sng" dirty="0">
                <a:latin typeface="Arial Rounded MT Bold" panose="020F0704030504030204" pitchFamily="34" charset="0"/>
              </a:rPr>
              <a:t>Organ System</a:t>
            </a:r>
          </a:p>
          <a:p>
            <a:r>
              <a:rPr lang="en-US" altLang="en-US" sz="2000" dirty="0">
                <a:latin typeface="Arial Rounded MT Bold" panose="020F0704030504030204" pitchFamily="34" charset="0"/>
              </a:rPr>
              <a:t>Group of </a:t>
            </a:r>
            <a:r>
              <a:rPr lang="en-US" altLang="en-US" sz="2000" u="sng" dirty="0">
                <a:latin typeface="Arial Rounded MT Bold" panose="020F0704030504030204" pitchFamily="34" charset="0"/>
              </a:rPr>
              <a:t>organs</a:t>
            </a:r>
            <a:r>
              <a:rPr lang="en-US" altLang="en-US" sz="2000" dirty="0">
                <a:latin typeface="Arial Rounded MT Bold" panose="020F0704030504030204" pitchFamily="34" charset="0"/>
              </a:rPr>
              <a:t> working together</a:t>
            </a:r>
          </a:p>
        </p:txBody>
      </p:sp>
    </p:spTree>
    <p:extLst>
      <p:ext uri="{BB962C8B-B14F-4D97-AF65-F5344CB8AC3E}">
        <p14:creationId xmlns:p14="http://schemas.microsoft.com/office/powerpoint/2010/main" val="993403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checkerboard(across)">
                                      <p:cBhvr>
                                        <p:cTn id="7" dur="500"/>
                                        <p:tgtEl>
                                          <p:spTgt spid="593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800" decel="100000"/>
                                        <p:tgtEl>
                                          <p:spTgt spid="2"/>
                                        </p:tgtEl>
                                      </p:cBhvr>
                                    </p:animEffect>
                                    <p:anim calcmode="lin" valueType="num">
                                      <p:cBhvr>
                                        <p:cTn id="13" dur="800" decel="100000" fill="hold"/>
                                        <p:tgtEl>
                                          <p:spTgt spid="2"/>
                                        </p:tgtEl>
                                        <p:attrNameLst>
                                          <p:attrName>style.rotation</p:attrName>
                                        </p:attrNameLst>
                                      </p:cBhvr>
                                      <p:tavLst>
                                        <p:tav tm="0">
                                          <p:val>
                                            <p:fltVal val="-90"/>
                                          </p:val>
                                        </p:tav>
                                        <p:tav tm="100000">
                                          <p:val>
                                            <p:fltVal val="0"/>
                                          </p:val>
                                        </p:tav>
                                      </p:tavLst>
                                    </p:anim>
                                    <p:anim calcmode="lin" valueType="num">
                                      <p:cBhvr>
                                        <p:cTn id="14" dur="800" decel="100000" fill="hold"/>
                                        <p:tgtEl>
                                          <p:spTgt spid="2"/>
                                        </p:tgtEl>
                                        <p:attrNameLst>
                                          <p:attrName>ppt_x</p:attrName>
                                        </p:attrNameLst>
                                      </p:cBhvr>
                                      <p:tavLst>
                                        <p:tav tm="0">
                                          <p:val>
                                            <p:strVal val="#ppt_x+0.4"/>
                                          </p:val>
                                        </p:tav>
                                        <p:tav tm="100000">
                                          <p:val>
                                            <p:strVal val="#ppt_x-0.05"/>
                                          </p:val>
                                        </p:tav>
                                      </p:tavLst>
                                    </p:anim>
                                    <p:anim calcmode="lin" valueType="num">
                                      <p:cBhvr>
                                        <p:cTn id="15" dur="800" decel="100000" fill="hold"/>
                                        <p:tgtEl>
                                          <p:spTgt spid="2"/>
                                        </p:tgtEl>
                                        <p:attrNameLst>
                                          <p:attrName>ppt_y</p:attrName>
                                        </p:attrNameLst>
                                      </p:cBhvr>
                                      <p:tavLst>
                                        <p:tav tm="0">
                                          <p:val>
                                            <p:strVal val="#ppt_y-0.4"/>
                                          </p:val>
                                        </p:tav>
                                        <p:tav tm="100000">
                                          <p:val>
                                            <p:strVal val="#ppt_y+0.1"/>
                                          </p:val>
                                        </p:tav>
                                      </p:tavLst>
                                    </p:anim>
                                    <p:anim calcmode="lin" valueType="num">
                                      <p:cBhvr>
                                        <p:cTn id="16"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7"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59449"/>
                                        </p:tgtEl>
                                        <p:attrNameLst>
                                          <p:attrName>style.visibility</p:attrName>
                                        </p:attrNameLst>
                                      </p:cBhvr>
                                      <p:to>
                                        <p:strVal val="visible"/>
                                      </p:to>
                                    </p:set>
                                    <p:animEffect transition="in" filter="randombar(horizontal)">
                                      <p:cBhvr>
                                        <p:cTn id="22" dur="500"/>
                                        <p:tgtEl>
                                          <p:spTgt spid="5944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4" presetClass="entr" presetSubtype="0" fill="hold" grpId="0" nodeType="clickEffect">
                                  <p:stCondLst>
                                    <p:cond delay="0"/>
                                  </p:stCondLst>
                                  <p:childTnLst>
                                    <p:set>
                                      <p:cBhvr>
                                        <p:cTn id="26" dur="1" fill="hold">
                                          <p:stCondLst>
                                            <p:cond delay="0"/>
                                          </p:stCondLst>
                                        </p:cTn>
                                        <p:tgtEl>
                                          <p:spTgt spid="59457"/>
                                        </p:tgtEl>
                                        <p:attrNameLst>
                                          <p:attrName>style.visibility</p:attrName>
                                        </p:attrNameLst>
                                      </p:cBhvr>
                                      <p:to>
                                        <p:strVal val="visible"/>
                                      </p:to>
                                    </p:set>
                                    <p:anim from="(-#ppt_w/2)" to="(#ppt_x)" calcmode="lin" valueType="num">
                                      <p:cBhvr>
                                        <p:cTn id="27" dur="600" fill="hold">
                                          <p:stCondLst>
                                            <p:cond delay="0"/>
                                          </p:stCondLst>
                                        </p:cTn>
                                        <p:tgtEl>
                                          <p:spTgt spid="59457"/>
                                        </p:tgtEl>
                                        <p:attrNameLst>
                                          <p:attrName>ppt_x</p:attrName>
                                        </p:attrNameLst>
                                      </p:cBhvr>
                                    </p:anim>
                                    <p:anim from="0" to="-1.0" calcmode="lin" valueType="num">
                                      <p:cBhvr>
                                        <p:cTn id="28" dur="200" decel="50000" autoRev="1" fill="hold">
                                          <p:stCondLst>
                                            <p:cond delay="600"/>
                                          </p:stCondLst>
                                        </p:cTn>
                                        <p:tgtEl>
                                          <p:spTgt spid="59457"/>
                                        </p:tgtEl>
                                        <p:attrNameLst>
                                          <p:attrName>xshear</p:attrName>
                                        </p:attrNameLst>
                                      </p:cBhvr>
                                    </p:anim>
                                    <p:animScale>
                                      <p:cBhvr>
                                        <p:cTn id="29" dur="200" decel="100000" autoRev="1" fill="hold">
                                          <p:stCondLst>
                                            <p:cond delay="600"/>
                                          </p:stCondLst>
                                        </p:cTn>
                                        <p:tgtEl>
                                          <p:spTgt spid="59457"/>
                                        </p:tgtEl>
                                      </p:cBhvr>
                                      <p:from x="100000" y="100000"/>
                                      <p:to x="80000" y="100000"/>
                                    </p:animScale>
                                    <p:anim by="(#ppt_h/3+#ppt_w*0.1)" calcmode="lin" valueType="num">
                                      <p:cBhvr additive="sum">
                                        <p:cTn id="30" dur="200" decel="100000" autoRev="1" fill="hold">
                                          <p:stCondLst>
                                            <p:cond delay="600"/>
                                          </p:stCondLst>
                                        </p:cTn>
                                        <p:tgtEl>
                                          <p:spTgt spid="59457"/>
                                        </p:tgtEl>
                                        <p:attrNameLst>
                                          <p:attrName>ppt_x</p:attrName>
                                        </p:attrNameLst>
                                      </p:cBhvr>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59456"/>
                                        </p:tgtEl>
                                        <p:attrNameLst>
                                          <p:attrName>style.visibility</p:attrName>
                                        </p:attrNameLst>
                                      </p:cBhvr>
                                      <p:to>
                                        <p:strVal val="visible"/>
                                      </p:to>
                                    </p:set>
                                    <p:animEffect transition="in" filter="fade">
                                      <p:cBhvr>
                                        <p:cTn id="35" dur="1000"/>
                                        <p:tgtEl>
                                          <p:spTgt spid="59456"/>
                                        </p:tgtEl>
                                      </p:cBhvr>
                                    </p:animEffect>
                                    <p:anim calcmode="lin" valueType="num">
                                      <p:cBhvr>
                                        <p:cTn id="36" dur="1000" fill="hold"/>
                                        <p:tgtEl>
                                          <p:spTgt spid="59456"/>
                                        </p:tgtEl>
                                        <p:attrNameLst>
                                          <p:attrName>ppt_x</p:attrName>
                                        </p:attrNameLst>
                                      </p:cBhvr>
                                      <p:tavLst>
                                        <p:tav tm="0">
                                          <p:val>
                                            <p:strVal val="#ppt_x"/>
                                          </p:val>
                                        </p:tav>
                                        <p:tav tm="100000">
                                          <p:val>
                                            <p:strVal val="#ppt_x"/>
                                          </p:val>
                                        </p:tav>
                                      </p:tavLst>
                                    </p:anim>
                                    <p:anim calcmode="lin" valueType="num">
                                      <p:cBhvr>
                                        <p:cTn id="37" dur="1000" fill="hold"/>
                                        <p:tgtEl>
                                          <p:spTgt spid="59456"/>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37" presetClass="entr" presetSubtype="0" fill="hold" grpId="0" nodeType="clickEffect">
                                  <p:stCondLst>
                                    <p:cond delay="0"/>
                                  </p:stCondLst>
                                  <p:childTnLst>
                                    <p:set>
                                      <p:cBhvr>
                                        <p:cTn id="41" dur="1" fill="hold">
                                          <p:stCondLst>
                                            <p:cond delay="0"/>
                                          </p:stCondLst>
                                        </p:cTn>
                                        <p:tgtEl>
                                          <p:spTgt spid="59452"/>
                                        </p:tgtEl>
                                        <p:attrNameLst>
                                          <p:attrName>style.visibility</p:attrName>
                                        </p:attrNameLst>
                                      </p:cBhvr>
                                      <p:to>
                                        <p:strVal val="visible"/>
                                      </p:to>
                                    </p:set>
                                    <p:animEffect transition="in" filter="fade">
                                      <p:cBhvr>
                                        <p:cTn id="42" dur="1000"/>
                                        <p:tgtEl>
                                          <p:spTgt spid="59452"/>
                                        </p:tgtEl>
                                      </p:cBhvr>
                                    </p:animEffect>
                                    <p:anim calcmode="lin" valueType="num">
                                      <p:cBhvr>
                                        <p:cTn id="43" dur="1000" fill="hold"/>
                                        <p:tgtEl>
                                          <p:spTgt spid="59452"/>
                                        </p:tgtEl>
                                        <p:attrNameLst>
                                          <p:attrName>ppt_x</p:attrName>
                                        </p:attrNameLst>
                                      </p:cBhvr>
                                      <p:tavLst>
                                        <p:tav tm="0">
                                          <p:val>
                                            <p:strVal val="#ppt_x"/>
                                          </p:val>
                                        </p:tav>
                                        <p:tav tm="100000">
                                          <p:val>
                                            <p:strVal val="#ppt_x"/>
                                          </p:val>
                                        </p:tav>
                                      </p:tavLst>
                                    </p:anim>
                                    <p:anim calcmode="lin" valueType="num">
                                      <p:cBhvr>
                                        <p:cTn id="44" dur="900" decel="100000" fill="hold"/>
                                        <p:tgtEl>
                                          <p:spTgt spid="59452"/>
                                        </p:tgtEl>
                                        <p:attrNameLst>
                                          <p:attrName>ppt_y</p:attrName>
                                        </p:attrNameLst>
                                      </p:cBhvr>
                                      <p:tavLst>
                                        <p:tav tm="0">
                                          <p:val>
                                            <p:strVal val="#ppt_y+1"/>
                                          </p:val>
                                        </p:tav>
                                        <p:tav tm="100000">
                                          <p:val>
                                            <p:strVal val="#ppt_y-.03"/>
                                          </p:val>
                                        </p:tav>
                                      </p:tavLst>
                                    </p:anim>
                                    <p:anim calcmode="lin" valueType="num">
                                      <p:cBhvr>
                                        <p:cTn id="45" dur="100" accel="100000" fill="hold">
                                          <p:stCondLst>
                                            <p:cond delay="900"/>
                                          </p:stCondLst>
                                        </p:cTn>
                                        <p:tgtEl>
                                          <p:spTgt spid="5945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nimBg="1"/>
      <p:bldGraphic spid="2" grpId="0">
        <p:bldAsOne/>
      </p:bldGraphic>
      <p:bldP spid="59449" grpId="0"/>
      <p:bldP spid="59457" grpId="0"/>
      <p:bldP spid="59452" grpId="0"/>
      <p:bldP spid="594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3" name="Picture 5" descr="306AAA8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3189"/>
            <a:ext cx="88392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Text Box 6"/>
          <p:cNvSpPr txBox="1">
            <a:spLocks noChangeArrowheads="1"/>
          </p:cNvSpPr>
          <p:nvPr/>
        </p:nvSpPr>
        <p:spPr bwMode="auto">
          <a:xfrm>
            <a:off x="1752600" y="4648201"/>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1- Nucleus</a:t>
            </a:r>
          </a:p>
        </p:txBody>
      </p:sp>
      <p:sp>
        <p:nvSpPr>
          <p:cNvPr id="63495" name="Text Box 7"/>
          <p:cNvSpPr txBox="1">
            <a:spLocks noChangeArrowheads="1"/>
          </p:cNvSpPr>
          <p:nvPr/>
        </p:nvSpPr>
        <p:spPr bwMode="auto">
          <a:xfrm>
            <a:off x="2133600" y="5241926"/>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2- Chromosomes</a:t>
            </a:r>
          </a:p>
        </p:txBody>
      </p:sp>
      <p:sp>
        <p:nvSpPr>
          <p:cNvPr id="63496" name="Text Box 8"/>
          <p:cNvSpPr txBox="1">
            <a:spLocks noChangeArrowheads="1"/>
          </p:cNvSpPr>
          <p:nvPr/>
        </p:nvSpPr>
        <p:spPr bwMode="auto">
          <a:xfrm>
            <a:off x="1752600" y="5791201"/>
            <a:ext cx="2743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3- Mitochondria</a:t>
            </a:r>
          </a:p>
        </p:txBody>
      </p:sp>
      <p:sp>
        <p:nvSpPr>
          <p:cNvPr id="63497" name="Text Box 9"/>
          <p:cNvSpPr txBox="1">
            <a:spLocks noChangeArrowheads="1"/>
          </p:cNvSpPr>
          <p:nvPr/>
        </p:nvSpPr>
        <p:spPr bwMode="auto">
          <a:xfrm>
            <a:off x="2819400" y="6232526"/>
            <a:ext cx="236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4- Ribosomes</a:t>
            </a:r>
          </a:p>
        </p:txBody>
      </p:sp>
      <p:sp>
        <p:nvSpPr>
          <p:cNvPr id="63498" name="Text Box 10"/>
          <p:cNvSpPr txBox="1">
            <a:spLocks noChangeArrowheads="1"/>
          </p:cNvSpPr>
          <p:nvPr/>
        </p:nvSpPr>
        <p:spPr bwMode="auto">
          <a:xfrm>
            <a:off x="5105400" y="5791201"/>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5- Chloroplasts</a:t>
            </a:r>
          </a:p>
        </p:txBody>
      </p:sp>
      <p:sp>
        <p:nvSpPr>
          <p:cNvPr id="63499" name="Text Box 11"/>
          <p:cNvSpPr txBox="1">
            <a:spLocks noChangeArrowheads="1"/>
          </p:cNvSpPr>
          <p:nvPr/>
        </p:nvSpPr>
        <p:spPr bwMode="auto">
          <a:xfrm>
            <a:off x="5638800" y="6248401"/>
            <a:ext cx="2057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6- Vacuoles</a:t>
            </a:r>
          </a:p>
        </p:txBody>
      </p:sp>
      <p:sp>
        <p:nvSpPr>
          <p:cNvPr id="63500" name="Text Box 12"/>
          <p:cNvSpPr txBox="1">
            <a:spLocks noChangeArrowheads="1"/>
          </p:cNvSpPr>
          <p:nvPr/>
        </p:nvSpPr>
        <p:spPr bwMode="auto">
          <a:xfrm>
            <a:off x="8763000" y="5638801"/>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7- ER  </a:t>
            </a:r>
          </a:p>
        </p:txBody>
      </p:sp>
      <p:sp>
        <p:nvSpPr>
          <p:cNvPr id="63501" name="Text Box 13"/>
          <p:cNvSpPr txBox="1">
            <a:spLocks noChangeArrowheads="1"/>
          </p:cNvSpPr>
          <p:nvPr/>
        </p:nvSpPr>
        <p:spPr bwMode="auto">
          <a:xfrm>
            <a:off x="8305800" y="6096001"/>
            <a:ext cx="20574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8- Cell Membrane</a:t>
            </a:r>
          </a:p>
        </p:txBody>
      </p:sp>
      <p:sp>
        <p:nvSpPr>
          <p:cNvPr id="2" name="TextBox 1"/>
          <p:cNvSpPr txBox="1"/>
          <p:nvPr/>
        </p:nvSpPr>
        <p:spPr>
          <a:xfrm>
            <a:off x="10515600" y="6364777"/>
            <a:ext cx="1786597" cy="369332"/>
          </a:xfrm>
          <a:prstGeom prst="rect">
            <a:avLst/>
          </a:prstGeom>
          <a:noFill/>
        </p:spPr>
        <p:txBody>
          <a:bodyPr wrap="square" rtlCol="0">
            <a:spAutoFit/>
          </a:bodyPr>
          <a:lstStyle/>
          <a:p>
            <a:r>
              <a:rPr lang="en-US" b="1" dirty="0"/>
              <a:t>NET SOURCE</a:t>
            </a:r>
          </a:p>
        </p:txBody>
      </p:sp>
      <p:sp>
        <p:nvSpPr>
          <p:cNvPr id="3" name="TextBox 2"/>
          <p:cNvSpPr txBox="1"/>
          <p:nvPr/>
        </p:nvSpPr>
        <p:spPr>
          <a:xfrm>
            <a:off x="308781" y="272956"/>
            <a:ext cx="2464558" cy="1384995"/>
          </a:xfrm>
          <a:prstGeom prst="rect">
            <a:avLst/>
          </a:prstGeom>
          <a:noFill/>
        </p:spPr>
        <p:txBody>
          <a:bodyPr wrap="square" rtlCol="0">
            <a:spAutoFit/>
          </a:bodyPr>
          <a:lstStyle/>
          <a:p>
            <a:r>
              <a:rPr lang="en-US" sz="2800" b="1" dirty="0"/>
              <a:t>Cell Function like a Chemical Factory</a:t>
            </a:r>
          </a:p>
        </p:txBody>
      </p:sp>
    </p:spTree>
    <p:extLst>
      <p:ext uri="{BB962C8B-B14F-4D97-AF65-F5344CB8AC3E}">
        <p14:creationId xmlns:p14="http://schemas.microsoft.com/office/powerpoint/2010/main" val="1715599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63493"/>
                                        </p:tgtEl>
                                        <p:attrNameLst>
                                          <p:attrName>style.visibility</p:attrName>
                                        </p:attrNameLst>
                                      </p:cBhvr>
                                      <p:to>
                                        <p:strVal val="visible"/>
                                      </p:to>
                                    </p:set>
                                    <p:animEffect transition="in" filter="checkerboard(across)">
                                      <p:cBhvr>
                                        <p:cTn id="7" dur="500"/>
                                        <p:tgtEl>
                                          <p:spTgt spid="634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3494"/>
                                        </p:tgtEl>
                                        <p:attrNameLst>
                                          <p:attrName>style.visibility</p:attrName>
                                        </p:attrNameLst>
                                      </p:cBhvr>
                                      <p:to>
                                        <p:strVal val="visible"/>
                                      </p:to>
                                    </p:set>
                                    <p:animEffect transition="in" filter="randombar(horizontal)">
                                      <p:cBhvr>
                                        <p:cTn id="12" dur="500"/>
                                        <p:tgtEl>
                                          <p:spTgt spid="634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63495"/>
                                        </p:tgtEl>
                                        <p:attrNameLst>
                                          <p:attrName>style.visibility</p:attrName>
                                        </p:attrNameLst>
                                      </p:cBhvr>
                                      <p:to>
                                        <p:strVal val="visible"/>
                                      </p:to>
                                    </p:set>
                                    <p:anim calcmode="lin" valueType="num">
                                      <p:cBhvr>
                                        <p:cTn id="17" dur="1000" fill="hold"/>
                                        <p:tgtEl>
                                          <p:spTgt spid="63495"/>
                                        </p:tgtEl>
                                        <p:attrNameLst>
                                          <p:attrName>ppt_w</p:attrName>
                                        </p:attrNameLst>
                                      </p:cBhvr>
                                      <p:tavLst>
                                        <p:tav tm="0">
                                          <p:val>
                                            <p:fltVal val="0"/>
                                          </p:val>
                                        </p:tav>
                                        <p:tav tm="100000">
                                          <p:val>
                                            <p:strVal val="#ppt_w"/>
                                          </p:val>
                                        </p:tav>
                                      </p:tavLst>
                                    </p:anim>
                                    <p:anim calcmode="lin" valueType="num">
                                      <p:cBhvr>
                                        <p:cTn id="18" dur="1000" fill="hold"/>
                                        <p:tgtEl>
                                          <p:spTgt spid="63495"/>
                                        </p:tgtEl>
                                        <p:attrNameLst>
                                          <p:attrName>ppt_h</p:attrName>
                                        </p:attrNameLst>
                                      </p:cBhvr>
                                      <p:tavLst>
                                        <p:tav tm="0">
                                          <p:val>
                                            <p:fltVal val="0"/>
                                          </p:val>
                                        </p:tav>
                                        <p:tav tm="100000">
                                          <p:val>
                                            <p:strVal val="#ppt_h"/>
                                          </p:val>
                                        </p:tav>
                                      </p:tavLst>
                                    </p:anim>
                                    <p:anim calcmode="lin" valueType="num">
                                      <p:cBhvr>
                                        <p:cTn id="19" dur="1000" fill="hold"/>
                                        <p:tgtEl>
                                          <p:spTgt spid="63495"/>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6349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9" presetClass="entr" presetSubtype="0" accel="100000" fill="hold" grpId="0" nodeType="clickEffect">
                                  <p:stCondLst>
                                    <p:cond delay="0"/>
                                  </p:stCondLst>
                                  <p:childTnLst>
                                    <p:set>
                                      <p:cBhvr>
                                        <p:cTn id="24" dur="1" fill="hold">
                                          <p:stCondLst>
                                            <p:cond delay="0"/>
                                          </p:stCondLst>
                                        </p:cTn>
                                        <p:tgtEl>
                                          <p:spTgt spid="63496"/>
                                        </p:tgtEl>
                                        <p:attrNameLst>
                                          <p:attrName>style.visibility</p:attrName>
                                        </p:attrNameLst>
                                      </p:cBhvr>
                                      <p:to>
                                        <p:strVal val="visible"/>
                                      </p:to>
                                    </p:set>
                                    <p:anim calcmode="lin" valueType="num">
                                      <p:cBhvr>
                                        <p:cTn id="25" dur="500" fill="hold"/>
                                        <p:tgtEl>
                                          <p:spTgt spid="63496"/>
                                        </p:tgtEl>
                                        <p:attrNameLst>
                                          <p:attrName>ppt_h</p:attrName>
                                        </p:attrNameLst>
                                      </p:cBhvr>
                                      <p:tavLst>
                                        <p:tav tm="0">
                                          <p:val>
                                            <p:strVal val="#ppt_h/20"/>
                                          </p:val>
                                        </p:tav>
                                        <p:tav tm="50000">
                                          <p:val>
                                            <p:strVal val="#ppt_h/20"/>
                                          </p:val>
                                        </p:tav>
                                        <p:tav tm="100000">
                                          <p:val>
                                            <p:strVal val="#ppt_h"/>
                                          </p:val>
                                        </p:tav>
                                      </p:tavLst>
                                    </p:anim>
                                    <p:anim calcmode="lin" valueType="num">
                                      <p:cBhvr>
                                        <p:cTn id="26" dur="500" fill="hold"/>
                                        <p:tgtEl>
                                          <p:spTgt spid="63496"/>
                                        </p:tgtEl>
                                        <p:attrNameLst>
                                          <p:attrName>ppt_w</p:attrName>
                                        </p:attrNameLst>
                                      </p:cBhvr>
                                      <p:tavLst>
                                        <p:tav tm="0">
                                          <p:val>
                                            <p:strVal val="#ppt_w+.3"/>
                                          </p:val>
                                        </p:tav>
                                        <p:tav tm="50000">
                                          <p:val>
                                            <p:strVal val="#ppt_w+.3"/>
                                          </p:val>
                                        </p:tav>
                                        <p:tav tm="100000">
                                          <p:val>
                                            <p:strVal val="#ppt_w"/>
                                          </p:val>
                                        </p:tav>
                                      </p:tavLst>
                                    </p:anim>
                                    <p:anim calcmode="lin" valueType="num">
                                      <p:cBhvr>
                                        <p:cTn id="27" dur="500" fill="hold"/>
                                        <p:tgtEl>
                                          <p:spTgt spid="63496"/>
                                        </p:tgtEl>
                                        <p:attrNameLst>
                                          <p:attrName>ppt_x</p:attrName>
                                        </p:attrNameLst>
                                      </p:cBhvr>
                                      <p:tavLst>
                                        <p:tav tm="0">
                                          <p:val>
                                            <p:strVal val="#ppt_x-.3"/>
                                          </p:val>
                                        </p:tav>
                                        <p:tav tm="50000">
                                          <p:val>
                                            <p:strVal val="#ppt_x"/>
                                          </p:val>
                                        </p:tav>
                                        <p:tav tm="100000">
                                          <p:val>
                                            <p:strVal val="#ppt_x"/>
                                          </p:val>
                                        </p:tav>
                                      </p:tavLst>
                                    </p:anim>
                                    <p:anim calcmode="lin" valueType="num">
                                      <p:cBhvr>
                                        <p:cTn id="28" dur="500" fill="hold"/>
                                        <p:tgtEl>
                                          <p:spTgt spid="6349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63497"/>
                                        </p:tgtEl>
                                        <p:attrNameLst>
                                          <p:attrName>style.visibility</p:attrName>
                                        </p:attrNameLst>
                                      </p:cBhvr>
                                      <p:to>
                                        <p:strVal val="visible"/>
                                      </p:to>
                                    </p:set>
                                    <p:animEffect transition="in" filter="slide(fromBottom)">
                                      <p:cBhvr>
                                        <p:cTn id="33" dur="500"/>
                                        <p:tgtEl>
                                          <p:spTgt spid="6349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8" presetClass="entr" presetSubtype="0" accel="50000" fill="hold" grpId="0" nodeType="clickEffect">
                                  <p:stCondLst>
                                    <p:cond delay="0"/>
                                  </p:stCondLst>
                                  <p:childTnLst>
                                    <p:set>
                                      <p:cBhvr>
                                        <p:cTn id="37" dur="1" fill="hold">
                                          <p:stCondLst>
                                            <p:cond delay="0"/>
                                          </p:stCondLst>
                                        </p:cTn>
                                        <p:tgtEl>
                                          <p:spTgt spid="63498"/>
                                        </p:tgtEl>
                                        <p:attrNameLst>
                                          <p:attrName>style.visibility</p:attrName>
                                        </p:attrNameLst>
                                      </p:cBhvr>
                                      <p:to>
                                        <p:strVal val="visible"/>
                                      </p:to>
                                    </p:set>
                                    <p:anim calcmode="lin" valueType="num">
                                      <p:cBhvr>
                                        <p:cTn id="38" dur="1000" fill="hold"/>
                                        <p:tgtEl>
                                          <p:spTgt spid="6349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9" dur="1000" fill="hold"/>
                                        <p:tgtEl>
                                          <p:spTgt spid="63498"/>
                                        </p:tgtEl>
                                        <p:attrNameLst>
                                          <p:attrName>ppt_x</p:attrName>
                                        </p:attrNameLst>
                                      </p:cBhvr>
                                      <p:tavLst>
                                        <p:tav tm="0">
                                          <p:val>
                                            <p:fltVal val="-1"/>
                                          </p:val>
                                        </p:tav>
                                        <p:tav tm="50000">
                                          <p:val>
                                            <p:fltVal val="0.95"/>
                                          </p:val>
                                        </p:tav>
                                        <p:tav tm="100000">
                                          <p:val>
                                            <p:strVal val="#ppt_x"/>
                                          </p:val>
                                        </p:tav>
                                      </p:tavLst>
                                    </p:anim>
                                    <p:anim calcmode="lin" valueType="num">
                                      <p:cBhvr>
                                        <p:cTn id="40" dur="1000" fill="hold"/>
                                        <p:tgtEl>
                                          <p:spTgt spid="63498"/>
                                        </p:tgtEl>
                                        <p:attrNameLst>
                                          <p:attrName>ppt_y</p:attrName>
                                        </p:attrNameLst>
                                      </p:cBhvr>
                                      <p:tavLst>
                                        <p:tav tm="0">
                                          <p:val>
                                            <p:strVal val="#ppt_y"/>
                                          </p:val>
                                        </p:tav>
                                        <p:tav tm="100000">
                                          <p:val>
                                            <p:strVal val="#ppt_y"/>
                                          </p:val>
                                        </p:tav>
                                      </p:tavLst>
                                    </p:anim>
                                    <p:animEffect transition="in" filter="fade">
                                      <p:cBhvr>
                                        <p:cTn id="41" dur="1000"/>
                                        <p:tgtEl>
                                          <p:spTgt spid="6349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63499"/>
                                        </p:tgtEl>
                                        <p:attrNameLst>
                                          <p:attrName>style.visibility</p:attrName>
                                        </p:attrNameLst>
                                      </p:cBhvr>
                                      <p:to>
                                        <p:strVal val="visible"/>
                                      </p:to>
                                    </p:set>
                                    <p:animEffect transition="in" filter="slide(fromBottom)">
                                      <p:cBhvr>
                                        <p:cTn id="46" dur="500"/>
                                        <p:tgtEl>
                                          <p:spTgt spid="6349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12" fill="hold" grpId="0" nodeType="clickEffect">
                                  <p:stCondLst>
                                    <p:cond delay="0"/>
                                  </p:stCondLst>
                                  <p:childTnLst>
                                    <p:set>
                                      <p:cBhvr>
                                        <p:cTn id="50" dur="1" fill="hold">
                                          <p:stCondLst>
                                            <p:cond delay="0"/>
                                          </p:stCondLst>
                                        </p:cTn>
                                        <p:tgtEl>
                                          <p:spTgt spid="63500"/>
                                        </p:tgtEl>
                                        <p:attrNameLst>
                                          <p:attrName>style.visibility</p:attrName>
                                        </p:attrNameLst>
                                      </p:cBhvr>
                                      <p:to>
                                        <p:strVal val="visible"/>
                                      </p:to>
                                    </p:set>
                                    <p:animEffect transition="in" filter="strips(downLeft)">
                                      <p:cBhvr>
                                        <p:cTn id="51" dur="500"/>
                                        <p:tgtEl>
                                          <p:spTgt spid="6350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5" presetClass="entr" presetSubtype="0" fill="hold" nodeType="clickEffect">
                                  <p:stCondLst>
                                    <p:cond delay="0"/>
                                  </p:stCondLst>
                                  <p:childTnLst>
                                    <p:set>
                                      <p:cBhvr>
                                        <p:cTn id="55" dur="1" fill="hold">
                                          <p:stCondLst>
                                            <p:cond delay="0"/>
                                          </p:stCondLst>
                                        </p:cTn>
                                        <p:tgtEl>
                                          <p:spTgt spid="63501">
                                            <p:txEl>
                                              <p:pRg st="0" end="0"/>
                                            </p:txEl>
                                          </p:spTgt>
                                        </p:tgtEl>
                                        <p:attrNameLst>
                                          <p:attrName>style.visibility</p:attrName>
                                        </p:attrNameLst>
                                      </p:cBhvr>
                                      <p:to>
                                        <p:strVal val="visible"/>
                                      </p:to>
                                    </p:set>
                                    <p:anim calcmode="lin" valueType="num">
                                      <p:cBhvr>
                                        <p:cTn id="56" dur="500" decel="50000" fill="hold">
                                          <p:stCondLst>
                                            <p:cond delay="0"/>
                                          </p:stCondLst>
                                        </p:cTn>
                                        <p:tgtEl>
                                          <p:spTgt spid="63501">
                                            <p:txEl>
                                              <p:pRg st="0" end="0"/>
                                            </p:txEl>
                                          </p:spTgt>
                                        </p:tgtEl>
                                        <p:attrNameLst>
                                          <p:attrName>style.rotation</p:attrName>
                                        </p:attrNameLst>
                                      </p:cBhvr>
                                      <p:tavLst>
                                        <p:tav tm="0">
                                          <p:val>
                                            <p:fltVal val="-90"/>
                                          </p:val>
                                        </p:tav>
                                        <p:tav tm="100000">
                                          <p:val>
                                            <p:fltVal val="0"/>
                                          </p:val>
                                        </p:tav>
                                      </p:tavLst>
                                    </p:anim>
                                    <p:anim calcmode="lin" valueType="num">
                                      <p:cBhvr>
                                        <p:cTn id="57" dur="500" decel="50000" fill="hold">
                                          <p:stCondLst>
                                            <p:cond delay="0"/>
                                          </p:stCondLst>
                                        </p:cTn>
                                        <p:tgtEl>
                                          <p:spTgt spid="63501">
                                            <p:txEl>
                                              <p:pRg st="0" end="0"/>
                                            </p:txEl>
                                          </p:spTgt>
                                        </p:tgtEl>
                                        <p:attrNameLst>
                                          <p:attrName>ppt_w</p:attrName>
                                        </p:attrNameLst>
                                      </p:cBhvr>
                                      <p:tavLst>
                                        <p:tav tm="0">
                                          <p:val>
                                            <p:strVal val="#ppt_w"/>
                                          </p:val>
                                        </p:tav>
                                        <p:tav tm="100000">
                                          <p:val>
                                            <p:strVal val="#ppt_w*.05"/>
                                          </p:val>
                                        </p:tav>
                                      </p:tavLst>
                                    </p:anim>
                                    <p:anim calcmode="lin" valueType="num">
                                      <p:cBhvr>
                                        <p:cTn id="58" dur="500" accel="50000" fill="hold">
                                          <p:stCondLst>
                                            <p:cond delay="500"/>
                                          </p:stCondLst>
                                        </p:cTn>
                                        <p:tgtEl>
                                          <p:spTgt spid="63501">
                                            <p:txEl>
                                              <p:pRg st="0" end="0"/>
                                            </p:txEl>
                                          </p:spTgt>
                                        </p:tgtEl>
                                        <p:attrNameLst>
                                          <p:attrName>ppt_w</p:attrName>
                                        </p:attrNameLst>
                                      </p:cBhvr>
                                      <p:tavLst>
                                        <p:tav tm="0">
                                          <p:val>
                                            <p:strVal val="#ppt_w*.05"/>
                                          </p:val>
                                        </p:tav>
                                        <p:tav tm="100000">
                                          <p:val>
                                            <p:strVal val="#ppt_w"/>
                                          </p:val>
                                        </p:tav>
                                      </p:tavLst>
                                    </p:anim>
                                    <p:anim calcmode="lin" valueType="num">
                                      <p:cBhvr>
                                        <p:cTn id="59" dur="1000" fill="hold"/>
                                        <p:tgtEl>
                                          <p:spTgt spid="63501">
                                            <p:txEl>
                                              <p:pRg st="0" end="0"/>
                                            </p:txEl>
                                          </p:spTgt>
                                        </p:tgtEl>
                                        <p:attrNameLst>
                                          <p:attrName>ppt_h</p:attrName>
                                        </p:attrNameLst>
                                      </p:cBhvr>
                                      <p:tavLst>
                                        <p:tav tm="0">
                                          <p:val>
                                            <p:strVal val="#ppt_h"/>
                                          </p:val>
                                        </p:tav>
                                        <p:tav tm="100000">
                                          <p:val>
                                            <p:strVal val="#ppt_h"/>
                                          </p:val>
                                        </p:tav>
                                      </p:tavLst>
                                    </p:anim>
                                    <p:anim calcmode="lin" valueType="num">
                                      <p:cBhvr>
                                        <p:cTn id="60" dur="500" decel="50000" fill="hold">
                                          <p:stCondLst>
                                            <p:cond delay="0"/>
                                          </p:stCondLst>
                                        </p:cTn>
                                        <p:tgtEl>
                                          <p:spTgt spid="63501">
                                            <p:txEl>
                                              <p:pRg st="0" end="0"/>
                                            </p:txEl>
                                          </p:spTgt>
                                        </p:tgtEl>
                                        <p:attrNameLst>
                                          <p:attrName>ppt_x</p:attrName>
                                        </p:attrNameLst>
                                      </p:cBhvr>
                                      <p:tavLst>
                                        <p:tav tm="0">
                                          <p:val>
                                            <p:strVal val="#ppt_x+.4"/>
                                          </p:val>
                                        </p:tav>
                                        <p:tav tm="100000">
                                          <p:val>
                                            <p:strVal val="#ppt_x"/>
                                          </p:val>
                                        </p:tav>
                                      </p:tavLst>
                                    </p:anim>
                                    <p:anim calcmode="lin" valueType="num">
                                      <p:cBhvr>
                                        <p:cTn id="61" dur="500" decel="50000" fill="hold">
                                          <p:stCondLst>
                                            <p:cond delay="0"/>
                                          </p:stCondLst>
                                        </p:cTn>
                                        <p:tgtEl>
                                          <p:spTgt spid="63501">
                                            <p:txEl>
                                              <p:pRg st="0" end="0"/>
                                            </p:txEl>
                                          </p:spTgt>
                                        </p:tgtEl>
                                        <p:attrNameLst>
                                          <p:attrName>ppt_y</p:attrName>
                                        </p:attrNameLst>
                                      </p:cBhvr>
                                      <p:tavLst>
                                        <p:tav tm="0">
                                          <p:val>
                                            <p:strVal val="#ppt_y-.2"/>
                                          </p:val>
                                        </p:tav>
                                        <p:tav tm="100000">
                                          <p:val>
                                            <p:strVal val="#ppt_y+.1"/>
                                          </p:val>
                                        </p:tav>
                                      </p:tavLst>
                                    </p:anim>
                                    <p:anim calcmode="lin" valueType="num">
                                      <p:cBhvr>
                                        <p:cTn id="62" dur="500" accel="50000" fill="hold">
                                          <p:stCondLst>
                                            <p:cond delay="500"/>
                                          </p:stCondLst>
                                        </p:cTn>
                                        <p:tgtEl>
                                          <p:spTgt spid="63501">
                                            <p:txEl>
                                              <p:pRg st="0" end="0"/>
                                            </p:txEl>
                                          </p:spTgt>
                                        </p:tgtEl>
                                        <p:attrNameLst>
                                          <p:attrName>ppt_y</p:attrName>
                                        </p:attrNameLst>
                                      </p:cBhvr>
                                      <p:tavLst>
                                        <p:tav tm="0">
                                          <p:val>
                                            <p:strVal val="#ppt_y+.1"/>
                                          </p:val>
                                        </p:tav>
                                        <p:tav tm="100000">
                                          <p:val>
                                            <p:strVal val="#ppt_y"/>
                                          </p:val>
                                        </p:tav>
                                      </p:tavLst>
                                    </p:anim>
                                    <p:animEffect transition="in" filter="fade">
                                      <p:cBhvr>
                                        <p:cTn id="63" dur="1000" decel="50000">
                                          <p:stCondLst>
                                            <p:cond delay="0"/>
                                          </p:stCondLst>
                                        </p:cTn>
                                        <p:tgtEl>
                                          <p:spTgt spid="635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p:bldP spid="63495" grpId="0"/>
      <p:bldP spid="63496" grpId="0"/>
      <p:bldP spid="63497" grpId="0"/>
      <p:bldP spid="63498" grpId="0"/>
      <p:bldP spid="63499" grpId="0"/>
      <p:bldP spid="6350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2596662" y="336552"/>
            <a:ext cx="5984631" cy="730250"/>
          </a:xfrm>
          <a:solidFill>
            <a:srgbClr val="92D050"/>
          </a:solidFill>
        </p:spPr>
        <p:txBody>
          <a:bodyPr>
            <a:normAutofit/>
          </a:bodyPr>
          <a:lstStyle/>
          <a:p>
            <a:pPr algn="ctr"/>
            <a:r>
              <a:rPr lang="en-US" altLang="en-US" sz="3600" b="1" dirty="0">
                <a:latin typeface="Arial Rounded MT Bold" panose="020F0704030504030204" pitchFamily="34" charset="0"/>
              </a:rPr>
              <a:t>NAME THE ORGANELLE</a:t>
            </a:r>
          </a:p>
        </p:txBody>
      </p:sp>
      <p:pic>
        <p:nvPicPr>
          <p:cNvPr id="61444" name="Picture 4" descr="organells"/>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235569" y="1474763"/>
            <a:ext cx="5345723" cy="5017776"/>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445" name="Text Box 5"/>
          <p:cNvSpPr txBox="1">
            <a:spLocks noChangeArrowheads="1"/>
          </p:cNvSpPr>
          <p:nvPr/>
        </p:nvSpPr>
        <p:spPr bwMode="auto">
          <a:xfrm>
            <a:off x="8897230" y="4425463"/>
            <a:ext cx="2971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500" b="1" dirty="0"/>
              <a:t>d. Mitochondria</a:t>
            </a:r>
          </a:p>
        </p:txBody>
      </p:sp>
      <p:sp>
        <p:nvSpPr>
          <p:cNvPr id="61446" name="Text Box 6"/>
          <p:cNvSpPr txBox="1">
            <a:spLocks noChangeArrowheads="1"/>
          </p:cNvSpPr>
          <p:nvPr/>
        </p:nvSpPr>
        <p:spPr bwMode="auto">
          <a:xfrm>
            <a:off x="647700" y="4322777"/>
            <a:ext cx="2743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500" b="1" dirty="0"/>
              <a:t>b. Chloroplast</a:t>
            </a:r>
          </a:p>
        </p:txBody>
      </p:sp>
      <p:sp>
        <p:nvSpPr>
          <p:cNvPr id="61447" name="Text Box 7"/>
          <p:cNvSpPr txBox="1">
            <a:spLocks noChangeArrowheads="1"/>
          </p:cNvSpPr>
          <p:nvPr/>
        </p:nvSpPr>
        <p:spPr bwMode="auto">
          <a:xfrm>
            <a:off x="8953500" y="2013488"/>
            <a:ext cx="2590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500" b="1" dirty="0"/>
              <a:t>c. Golgi body </a:t>
            </a:r>
          </a:p>
        </p:txBody>
      </p:sp>
      <p:sp>
        <p:nvSpPr>
          <p:cNvPr id="61448" name="Text Box 8"/>
          <p:cNvSpPr txBox="1">
            <a:spLocks noChangeArrowheads="1"/>
          </p:cNvSpPr>
          <p:nvPr/>
        </p:nvSpPr>
        <p:spPr bwMode="auto">
          <a:xfrm>
            <a:off x="647700" y="2133600"/>
            <a:ext cx="2209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500" b="1" dirty="0"/>
              <a:t>a. Nucleus</a:t>
            </a:r>
          </a:p>
        </p:txBody>
      </p:sp>
      <p:sp>
        <p:nvSpPr>
          <p:cNvPr id="8" name="Text Box 7"/>
          <p:cNvSpPr txBox="1">
            <a:spLocks noChangeArrowheads="1"/>
          </p:cNvSpPr>
          <p:nvPr/>
        </p:nvSpPr>
        <p:spPr bwMode="auto">
          <a:xfrm>
            <a:off x="9424181" y="336551"/>
            <a:ext cx="25908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500" b="1" dirty="0"/>
              <a:t>Small Quiz</a:t>
            </a:r>
          </a:p>
        </p:txBody>
      </p:sp>
    </p:spTree>
    <p:extLst>
      <p:ext uri="{BB962C8B-B14F-4D97-AF65-F5344CB8AC3E}">
        <p14:creationId xmlns:p14="http://schemas.microsoft.com/office/powerpoint/2010/main" val="1098596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1000"/>
                                        <p:tgtEl>
                                          <p:spTgt spid="61442"/>
                                        </p:tgtEl>
                                      </p:cBhvr>
                                    </p:animEffect>
                                    <p:anim calcmode="lin" valueType="num">
                                      <p:cBhvr>
                                        <p:cTn id="8" dur="1000" fill="hold"/>
                                        <p:tgtEl>
                                          <p:spTgt spid="61442"/>
                                        </p:tgtEl>
                                        <p:attrNameLst>
                                          <p:attrName>ppt_x</p:attrName>
                                        </p:attrNameLst>
                                      </p:cBhvr>
                                      <p:tavLst>
                                        <p:tav tm="0">
                                          <p:val>
                                            <p:strVal val="#ppt_x"/>
                                          </p:val>
                                        </p:tav>
                                        <p:tav tm="100000">
                                          <p:val>
                                            <p:strVal val="#ppt_x"/>
                                          </p:val>
                                        </p:tav>
                                      </p:tavLst>
                                    </p:anim>
                                    <p:anim calcmode="lin" valueType="num">
                                      <p:cBhvr>
                                        <p:cTn id="9" dur="1000" fill="hold"/>
                                        <p:tgtEl>
                                          <p:spTgt spid="61442"/>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61444"/>
                                        </p:tgtEl>
                                        <p:attrNameLst>
                                          <p:attrName>style.visibility</p:attrName>
                                        </p:attrNameLst>
                                      </p:cBhvr>
                                      <p:to>
                                        <p:strVal val="visible"/>
                                      </p:to>
                                    </p:set>
                                    <p:anim calcmode="lin" valueType="num">
                                      <p:cBhvr>
                                        <p:cTn id="14" dur="1000" fill="hold"/>
                                        <p:tgtEl>
                                          <p:spTgt spid="61444"/>
                                        </p:tgtEl>
                                        <p:attrNameLst>
                                          <p:attrName>ppt_w</p:attrName>
                                        </p:attrNameLst>
                                      </p:cBhvr>
                                      <p:tavLst>
                                        <p:tav tm="0">
                                          <p:val>
                                            <p:strVal val="#ppt_w+.3"/>
                                          </p:val>
                                        </p:tav>
                                        <p:tav tm="100000">
                                          <p:val>
                                            <p:strVal val="#ppt_w"/>
                                          </p:val>
                                        </p:tav>
                                      </p:tavLst>
                                    </p:anim>
                                    <p:anim calcmode="lin" valueType="num">
                                      <p:cBhvr>
                                        <p:cTn id="15" dur="1000" fill="hold"/>
                                        <p:tgtEl>
                                          <p:spTgt spid="61444"/>
                                        </p:tgtEl>
                                        <p:attrNameLst>
                                          <p:attrName>ppt_h</p:attrName>
                                        </p:attrNameLst>
                                      </p:cBhvr>
                                      <p:tavLst>
                                        <p:tav tm="0">
                                          <p:val>
                                            <p:strVal val="#ppt_h"/>
                                          </p:val>
                                        </p:tav>
                                        <p:tav tm="100000">
                                          <p:val>
                                            <p:strVal val="#ppt_h"/>
                                          </p:val>
                                        </p:tav>
                                      </p:tavLst>
                                    </p:anim>
                                    <p:animEffect transition="in" filter="fade">
                                      <p:cBhvr>
                                        <p:cTn id="16" dur="1000"/>
                                        <p:tgtEl>
                                          <p:spTgt spid="6144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61448"/>
                                        </p:tgtEl>
                                        <p:attrNameLst>
                                          <p:attrName>style.visibility</p:attrName>
                                        </p:attrNameLst>
                                      </p:cBhvr>
                                      <p:to>
                                        <p:strVal val="visible"/>
                                      </p:to>
                                    </p:set>
                                    <p:animEffect transition="in" filter="checkerboard(across)">
                                      <p:cBhvr>
                                        <p:cTn id="21" dur="500"/>
                                        <p:tgtEl>
                                          <p:spTgt spid="6144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61446"/>
                                        </p:tgtEl>
                                        <p:attrNameLst>
                                          <p:attrName>style.visibility</p:attrName>
                                        </p:attrNameLst>
                                      </p:cBhvr>
                                      <p:to>
                                        <p:strVal val="visible"/>
                                      </p:to>
                                    </p:set>
                                    <p:animEffect transition="in" filter="checkerboard(across)">
                                      <p:cBhvr>
                                        <p:cTn id="26" dur="500"/>
                                        <p:tgtEl>
                                          <p:spTgt spid="614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61447"/>
                                        </p:tgtEl>
                                        <p:attrNameLst>
                                          <p:attrName>style.visibility</p:attrName>
                                        </p:attrNameLst>
                                      </p:cBhvr>
                                      <p:to>
                                        <p:strVal val="visible"/>
                                      </p:to>
                                    </p:set>
                                    <p:animEffect transition="in" filter="checkerboard(across)">
                                      <p:cBhvr>
                                        <p:cTn id="31" dur="500"/>
                                        <p:tgtEl>
                                          <p:spTgt spid="6144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61445"/>
                                        </p:tgtEl>
                                        <p:attrNameLst>
                                          <p:attrName>style.visibility</p:attrName>
                                        </p:attrNameLst>
                                      </p:cBhvr>
                                      <p:to>
                                        <p:strVal val="visible"/>
                                      </p:to>
                                    </p:set>
                                    <p:animEffect transition="in" filter="checkerboard(across)">
                                      <p:cBhvr>
                                        <p:cTn id="36" dur="500"/>
                                        <p:tgtEl>
                                          <p:spTgt spid="61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2" grpId="0" animBg="1"/>
      <p:bldP spid="61445" grpId="0"/>
      <p:bldP spid="61446" grpId="0"/>
      <p:bldP spid="61447" grpId="0"/>
      <p:bldP spid="6144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08051" y="1285860"/>
            <a:ext cx="6949794" cy="2677656"/>
          </a:xfrm>
          <a:prstGeom prst="rect">
            <a:avLst/>
          </a:prstGeom>
          <a:noFill/>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ctr" eaLnBrk="1" hangingPunct="1">
              <a:defRPr/>
            </a:pPr>
            <a:r>
              <a:rPr lang="en-NZ" sz="9600" b="1" dirty="0">
                <a:ln w="38100">
                  <a:solidFill>
                    <a:srgbClr val="3B0A70"/>
                  </a:solidFill>
                </a:ln>
                <a:solidFill>
                  <a:srgbClr val="002060"/>
                </a:solidFill>
                <a:latin typeface="MS Gothic" panose="020B0609070205080204" pitchFamily="49" charset="-128"/>
                <a:ea typeface="MS Gothic" panose="020B0609070205080204" pitchFamily="49" charset="-128"/>
                <a:cs typeface="Narkisim" pitchFamily="34" charset="-79"/>
              </a:rPr>
              <a:t>DNA</a:t>
            </a:r>
          </a:p>
          <a:p>
            <a:pPr algn="ctr" eaLnBrk="1" hangingPunct="1">
              <a:defRPr/>
            </a:pPr>
            <a:r>
              <a:rPr lang="en-NZ" sz="7200" b="1" dirty="0">
                <a:ln w="38100">
                  <a:solidFill>
                    <a:srgbClr val="3B0A70"/>
                  </a:solidFill>
                </a:ln>
                <a:solidFill>
                  <a:srgbClr val="002060"/>
                </a:solidFill>
                <a:latin typeface="MS Gothic" panose="020B0609070205080204" pitchFamily="49" charset="-128"/>
                <a:ea typeface="MS Gothic" panose="020B0609070205080204" pitchFamily="49" charset="-128"/>
                <a:cs typeface="Narkisim" pitchFamily="34" charset="-79"/>
              </a:rPr>
              <a:t>Structure</a:t>
            </a:r>
            <a:endParaRPr lang="en-NZ" sz="9600" b="1" dirty="0">
              <a:ln w="38100">
                <a:solidFill>
                  <a:srgbClr val="3B0A70"/>
                </a:solidFill>
              </a:ln>
              <a:solidFill>
                <a:srgbClr val="002060"/>
              </a:solidFill>
              <a:latin typeface="MS Gothic" panose="020B0609070205080204" pitchFamily="49" charset="-128"/>
              <a:ea typeface="MS Gothic" panose="020B0609070205080204" pitchFamily="49" charset="-128"/>
              <a:cs typeface="Narkisim" pitchFamily="34" charset="-79"/>
            </a:endParaRPr>
          </a:p>
        </p:txBody>
      </p:sp>
      <p:pic>
        <p:nvPicPr>
          <p:cNvPr id="28674" name="Picture 2" descr="http://ghr.nlm.nih.gov/handbook/illustrations/dnastructure.jpg"/>
          <p:cNvPicPr>
            <a:picLocks noChangeAspect="1" noChangeArrowheads="1"/>
          </p:cNvPicPr>
          <p:nvPr/>
        </p:nvPicPr>
        <p:blipFill rotWithShape="1">
          <a:blip r:embed="rId3">
            <a:extLst>
              <a:ext uri="{28A0092B-C50C-407E-A947-70E740481C1C}">
                <a14:useLocalDpi xmlns:a14="http://schemas.microsoft.com/office/drawing/2010/main" val="0"/>
              </a:ext>
            </a:extLst>
          </a:blip>
          <a:srcRect b="3992"/>
          <a:stretch/>
        </p:blipFill>
        <p:spPr bwMode="auto">
          <a:xfrm>
            <a:off x="5096064" y="13648"/>
            <a:ext cx="6496334" cy="62370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54926" y="6077976"/>
            <a:ext cx="11323092" cy="646331"/>
          </a:xfrm>
          <a:prstGeom prst="rect">
            <a:avLst/>
          </a:prstGeom>
        </p:spPr>
        <p:txBody>
          <a:bodyPr wrap="square">
            <a:spAutoFit/>
          </a:bodyPr>
          <a:lstStyle/>
          <a:p>
            <a:pPr algn="just"/>
            <a:r>
              <a:rPr lang="en-US" b="1" i="1" dirty="0"/>
              <a:t>Deoxyribonucleic acid (DNA) is a molecule that encodes the genetic instructions used in the development and functioning of all known living organisms</a:t>
            </a:r>
          </a:p>
        </p:txBody>
      </p:sp>
    </p:spTree>
    <p:extLst>
      <p:ext uri="{BB962C8B-B14F-4D97-AF65-F5344CB8AC3E}">
        <p14:creationId xmlns:p14="http://schemas.microsoft.com/office/powerpoint/2010/main" val="39813582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DNA Structure</a:t>
            </a:r>
          </a:p>
        </p:txBody>
      </p:sp>
      <p:sp>
        <p:nvSpPr>
          <p:cNvPr id="3" name="Content Placeholder 2"/>
          <p:cNvSpPr>
            <a:spLocks noGrp="1"/>
          </p:cNvSpPr>
          <p:nvPr>
            <p:ph idx="1"/>
          </p:nvPr>
        </p:nvSpPr>
        <p:spPr>
          <a:xfrm>
            <a:off x="1881189" y="1571625"/>
            <a:ext cx="8429625" cy="4929188"/>
          </a:xfrm>
        </p:spPr>
        <p:txBody>
          <a:bodyPr>
            <a:normAutofit/>
          </a:bodyPr>
          <a:lstStyle/>
          <a:p>
            <a:pPr marL="274320" indent="-274320">
              <a:buClr>
                <a:schemeClr val="accent3"/>
              </a:buClr>
              <a:buFont typeface="Wingdings 2"/>
              <a:buChar char=""/>
              <a:defRPr/>
            </a:pPr>
            <a:r>
              <a:rPr lang="en-CA" dirty="0"/>
              <a:t>DNA consists of two molecules that are arranged into a ladder-like structure called a </a:t>
            </a:r>
            <a:r>
              <a:rPr lang="en-CA" dirty="0">
                <a:solidFill>
                  <a:srgbClr val="FF0000"/>
                </a:solidFill>
              </a:rPr>
              <a:t>Double Helix</a:t>
            </a:r>
            <a:r>
              <a:rPr lang="en-CA" dirty="0"/>
              <a:t>.</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A molecule of DNA is made up of millions of tiny subunits called </a:t>
            </a:r>
            <a:r>
              <a:rPr lang="en-CA" dirty="0">
                <a:solidFill>
                  <a:srgbClr val="FF0000"/>
                </a:solidFill>
              </a:rPr>
              <a:t>Nucleotides</a:t>
            </a:r>
            <a:r>
              <a:rPr lang="en-CA" dirty="0"/>
              <a:t>.</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Each nucleotide consists of:</a:t>
            </a:r>
          </a:p>
          <a:p>
            <a:pPr marL="907542" lvl="1" indent="-514350">
              <a:buFont typeface="+mj-lt"/>
              <a:buAutoNum type="arabicPeriod"/>
              <a:defRPr/>
            </a:pPr>
            <a:r>
              <a:rPr lang="en-CA" dirty="0"/>
              <a:t>Phosphate group</a:t>
            </a:r>
          </a:p>
          <a:p>
            <a:pPr marL="907542" lvl="1" indent="-514350">
              <a:buFont typeface="+mj-lt"/>
              <a:buAutoNum type="arabicPeriod"/>
              <a:defRPr/>
            </a:pPr>
            <a:r>
              <a:rPr lang="en-CA" dirty="0"/>
              <a:t>Pentose sugar</a:t>
            </a:r>
          </a:p>
          <a:p>
            <a:pPr marL="907542" lvl="1" indent="-514350">
              <a:buFont typeface="+mj-lt"/>
              <a:buAutoNum type="arabicPeriod"/>
              <a:defRPr/>
            </a:pPr>
            <a:r>
              <a:rPr lang="en-CA" dirty="0"/>
              <a:t>Nitrogenous base</a:t>
            </a:r>
          </a:p>
          <a:p>
            <a:pPr marL="274320" indent="-274320">
              <a:buClr>
                <a:schemeClr val="accent3"/>
              </a:buClr>
              <a:buFont typeface="Wingdings 2"/>
              <a:buChar char=""/>
              <a:defRPr/>
            </a:pPr>
            <a:endParaRPr lang="en-CA" dirty="0"/>
          </a:p>
        </p:txBody>
      </p:sp>
    </p:spTree>
    <p:extLst>
      <p:ext uri="{BB962C8B-B14F-4D97-AF65-F5344CB8AC3E}">
        <p14:creationId xmlns:p14="http://schemas.microsoft.com/office/powerpoint/2010/main" val="2694893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 calcmode="lin" valueType="num">
                                      <p:cBhvr additive="base">
                                        <p:cTn id="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anim calcmode="lin" valueType="num">
                                      <p:cBhvr additive="base">
                                        <p:cTn id="1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 calcmode="lin" valueType="num">
                                      <p:cBhvr additive="base">
                                        <p:cTn id="1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Nucleotides</a:t>
            </a:r>
          </a:p>
        </p:txBody>
      </p:sp>
      <p:sp>
        <p:nvSpPr>
          <p:cNvPr id="4" name="Oval 3"/>
          <p:cNvSpPr/>
          <p:nvPr/>
        </p:nvSpPr>
        <p:spPr>
          <a:xfrm>
            <a:off x="2595538" y="1785926"/>
            <a:ext cx="2071702" cy="1785950"/>
          </a:xfrm>
          <a:prstGeom prst="ellipse">
            <a:avLst/>
          </a:prstGeom>
          <a:ln>
            <a:solidFill>
              <a:srgbClr val="000000"/>
            </a:solidFill>
          </a:ln>
          <a:scene3d>
            <a:camera prst="orthographicFront"/>
            <a:lightRig rig="threePt" dir="t"/>
          </a:scene3d>
          <a:sp3d>
            <a:bevelT w="1905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000" b="1" dirty="0">
                <a:solidFill>
                  <a:srgbClr val="000000"/>
                </a:solidFill>
              </a:rPr>
              <a:t>Phosphate</a:t>
            </a:r>
          </a:p>
        </p:txBody>
      </p:sp>
      <p:sp>
        <p:nvSpPr>
          <p:cNvPr id="5" name="Regular Pentagon 4"/>
          <p:cNvSpPr/>
          <p:nvPr/>
        </p:nvSpPr>
        <p:spPr>
          <a:xfrm>
            <a:off x="4667240" y="3214686"/>
            <a:ext cx="2286016" cy="2286016"/>
          </a:xfrm>
          <a:prstGeom prst="pentagon">
            <a:avLst/>
          </a:prstGeom>
          <a:solidFill>
            <a:srgbClr val="008000"/>
          </a:solidFill>
          <a:ln>
            <a:solidFill>
              <a:srgbClr val="000000"/>
            </a:solidFill>
          </a:ln>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rPr>
              <a:t>Pentose</a:t>
            </a:r>
          </a:p>
          <a:p>
            <a:pPr algn="ctr" eaLnBrk="1" hangingPunct="1">
              <a:defRPr/>
            </a:pPr>
            <a:r>
              <a:rPr lang="en-CA" sz="2400" b="1" dirty="0">
                <a:solidFill>
                  <a:srgbClr val="000000"/>
                </a:solidFill>
              </a:rPr>
              <a:t>Sugar</a:t>
            </a:r>
          </a:p>
        </p:txBody>
      </p:sp>
      <p:sp>
        <p:nvSpPr>
          <p:cNvPr id="6" name="Rectangle 5"/>
          <p:cNvSpPr/>
          <p:nvPr/>
        </p:nvSpPr>
        <p:spPr>
          <a:xfrm>
            <a:off x="7810512" y="2786058"/>
            <a:ext cx="2071702" cy="1285884"/>
          </a:xfrm>
          <a:prstGeom prst="rect">
            <a:avLst/>
          </a:prstGeom>
          <a:solidFill>
            <a:schemeClr val="accent3">
              <a:lumMod val="75000"/>
            </a:schemeClr>
          </a:solidFill>
          <a:ln>
            <a:solidFill>
              <a:srgbClr val="000000"/>
            </a:solidFill>
          </a:ln>
          <a:scene3d>
            <a:camera prst="orthographicFront"/>
            <a:lightRig rig="threePt" dir="t"/>
          </a:scene3d>
          <a:sp3d>
            <a:bevelT w="2032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rPr>
              <a:t>Nitrogenous</a:t>
            </a:r>
          </a:p>
          <a:p>
            <a:pPr algn="ctr" eaLnBrk="1" hangingPunct="1">
              <a:defRPr/>
            </a:pPr>
            <a:r>
              <a:rPr lang="en-CA" sz="2400" b="1" dirty="0">
                <a:solidFill>
                  <a:srgbClr val="000000"/>
                </a:solidFill>
              </a:rPr>
              <a:t>Base</a:t>
            </a:r>
          </a:p>
        </p:txBody>
      </p:sp>
      <p:cxnSp>
        <p:nvCxnSpPr>
          <p:cNvPr id="8" name="Straight Connector 7"/>
          <p:cNvCxnSpPr/>
          <p:nvPr/>
        </p:nvCxnSpPr>
        <p:spPr>
          <a:xfrm rot="16200000" flipH="1">
            <a:off x="4126707" y="3547270"/>
            <a:ext cx="777875" cy="30321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953250" y="4071939"/>
            <a:ext cx="1893888" cy="158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182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8707" r="25667" b="12437"/>
          <a:stretch/>
        </p:blipFill>
        <p:spPr>
          <a:xfrm>
            <a:off x="328980" y="150125"/>
            <a:ext cx="7478589" cy="6537278"/>
          </a:xfrm>
          <a:prstGeom prst="rect">
            <a:avLst/>
          </a:prstGeom>
          <a:ln w="25400">
            <a:solidFill>
              <a:srgbClr val="C00000"/>
            </a:solidFill>
          </a:ln>
        </p:spPr>
      </p:pic>
      <p:sp>
        <p:nvSpPr>
          <p:cNvPr id="3" name="Rectangle 2"/>
          <p:cNvSpPr/>
          <p:nvPr/>
        </p:nvSpPr>
        <p:spPr>
          <a:xfrm>
            <a:off x="8215530" y="304869"/>
            <a:ext cx="3699367" cy="830997"/>
          </a:xfrm>
          <a:prstGeom prst="rect">
            <a:avLst/>
          </a:prstGeom>
        </p:spPr>
        <p:txBody>
          <a:bodyPr wrap="square">
            <a:spAutoFit/>
          </a:bodyPr>
          <a:lstStyle/>
          <a:p>
            <a:pPr algn="just"/>
            <a:r>
              <a:rPr lang="en-US" altLang="en-US" sz="2400" b="1" dirty="0">
                <a:latin typeface="Times New Roman" panose="02020603050405020304" pitchFamily="18" charset="0"/>
                <a:cs typeface="Times New Roman" panose="02020603050405020304" pitchFamily="18" charset="0"/>
              </a:rPr>
              <a:t>Latest Advances in the Biotechnology</a:t>
            </a:r>
            <a:endParaRPr lang="en-US" sz="2400" b="1" dirty="0">
              <a:latin typeface="Times New Roman" panose="02020603050405020304" pitchFamily="18" charset="0"/>
              <a:cs typeface="Times New Roman" panose="02020603050405020304" pitchFamily="18" charset="0"/>
            </a:endParaRPr>
          </a:p>
        </p:txBody>
      </p:sp>
      <p:sp>
        <p:nvSpPr>
          <p:cNvPr id="4" name="Rectangle 3"/>
          <p:cNvSpPr txBox="1">
            <a:spLocks noChangeArrowheads="1"/>
          </p:cNvSpPr>
          <p:nvPr/>
        </p:nvSpPr>
        <p:spPr>
          <a:xfrm>
            <a:off x="8215531" y="1263747"/>
            <a:ext cx="3699367" cy="3645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latin typeface="Times New Roman" panose="02020603050405020304" pitchFamily="18" charset="0"/>
                <a:cs typeface="Times New Roman" panose="02020603050405020304" pitchFamily="18" charset="0"/>
              </a:rPr>
              <a:t>Cloning</a:t>
            </a:r>
          </a:p>
          <a:p>
            <a:r>
              <a:rPr lang="en-US" altLang="en-US" b="1" dirty="0">
                <a:latin typeface="Times New Roman" panose="02020603050405020304" pitchFamily="18" charset="0"/>
                <a:cs typeface="Times New Roman" panose="02020603050405020304" pitchFamily="18" charset="0"/>
              </a:rPr>
              <a:t>DNA fingerprinting</a:t>
            </a:r>
          </a:p>
          <a:p>
            <a:r>
              <a:rPr lang="en-US" altLang="en-US" b="1" dirty="0">
                <a:latin typeface="Times New Roman" panose="02020603050405020304" pitchFamily="18" charset="0"/>
                <a:cs typeface="Times New Roman" panose="02020603050405020304" pitchFamily="18" charset="0"/>
              </a:rPr>
              <a:t>Genetically modified bacteria to synthesize products</a:t>
            </a:r>
          </a:p>
          <a:p>
            <a:r>
              <a:rPr lang="en-US" altLang="en-US" b="1" dirty="0">
                <a:latin typeface="Times New Roman" panose="02020603050405020304" pitchFamily="18" charset="0"/>
                <a:cs typeface="Times New Roman" panose="02020603050405020304" pitchFamily="18" charset="0"/>
              </a:rPr>
              <a:t>Genetically modified foods</a:t>
            </a:r>
          </a:p>
          <a:p>
            <a:pPr>
              <a:buFont typeface="Wingdings" panose="05000000000000000000" pitchFamily="2" charset="2"/>
              <a:buNone/>
            </a:pPr>
            <a:endParaRPr lang="en-US" altLang="en-US" dirty="0"/>
          </a:p>
        </p:txBody>
      </p:sp>
    </p:spTree>
    <p:extLst>
      <p:ext uri="{BB962C8B-B14F-4D97-AF65-F5344CB8AC3E}">
        <p14:creationId xmlns:p14="http://schemas.microsoft.com/office/powerpoint/2010/main" val="3424829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Nucleotides</a:t>
            </a:r>
          </a:p>
        </p:txBody>
      </p:sp>
      <p:sp>
        <p:nvSpPr>
          <p:cNvPr id="3" name="Content Placeholder 2"/>
          <p:cNvSpPr>
            <a:spLocks noGrp="1"/>
          </p:cNvSpPr>
          <p:nvPr>
            <p:ph idx="1"/>
          </p:nvPr>
        </p:nvSpPr>
        <p:spPr>
          <a:xfrm>
            <a:off x="1781175" y="1250158"/>
            <a:ext cx="8429625" cy="4929188"/>
          </a:xfrm>
        </p:spPr>
        <p:txBody>
          <a:bodyPr>
            <a:normAutofit/>
          </a:bodyPr>
          <a:lstStyle/>
          <a:p>
            <a:pPr marL="274320" indent="-274320">
              <a:buClr>
                <a:schemeClr val="accent3"/>
              </a:buClr>
              <a:buFont typeface="Wingdings 2"/>
              <a:buChar char=""/>
              <a:defRPr/>
            </a:pPr>
            <a:r>
              <a:rPr lang="en-CA" dirty="0"/>
              <a:t>The phosphate and sugar form the backbone of the DNA molecule, whereas the bases form the “rungs”.</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There are four types of nitrogenous bases.</a:t>
            </a:r>
          </a:p>
          <a:p>
            <a:pPr marL="274320" indent="-274320">
              <a:buClr>
                <a:schemeClr val="accent3"/>
              </a:buClr>
              <a:buFont typeface="Wingdings 2"/>
              <a:buChar char=""/>
              <a:defRPr/>
            </a:pPr>
            <a:endParaRPr lang="en-CA" dirty="0"/>
          </a:p>
        </p:txBody>
      </p:sp>
      <p:sp>
        <p:nvSpPr>
          <p:cNvPr id="4" name="Rectangle 3"/>
          <p:cNvSpPr/>
          <p:nvPr/>
        </p:nvSpPr>
        <p:spPr>
          <a:xfrm>
            <a:off x="2595538" y="2582838"/>
            <a:ext cx="7215238" cy="285752"/>
          </a:xfrm>
          <a:prstGeom prst="rect">
            <a:avLst/>
          </a:prstGeom>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grpSp>
        <p:nvGrpSpPr>
          <p:cNvPr id="16" name="Group 21"/>
          <p:cNvGrpSpPr>
            <a:grpSpLocks/>
          </p:cNvGrpSpPr>
          <p:nvPr/>
        </p:nvGrpSpPr>
        <p:grpSpPr bwMode="auto">
          <a:xfrm>
            <a:off x="2881313" y="2865387"/>
            <a:ext cx="6786562" cy="1214437"/>
            <a:chOff x="1357290" y="3643314"/>
            <a:chExt cx="6786610" cy="1214446"/>
          </a:xfrm>
        </p:grpSpPr>
        <p:sp>
          <p:nvSpPr>
            <p:cNvPr id="6" name="Parallelogram 5"/>
            <p:cNvSpPr/>
            <p:nvPr/>
          </p:nvSpPr>
          <p:spPr>
            <a:xfrm>
              <a:off x="135729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7" name="Parallelogram 6"/>
            <p:cNvSpPr/>
            <p:nvPr/>
          </p:nvSpPr>
          <p:spPr>
            <a:xfrm>
              <a:off x="207167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8" name="Parallelogram 7"/>
            <p:cNvSpPr/>
            <p:nvPr/>
          </p:nvSpPr>
          <p:spPr>
            <a:xfrm>
              <a:off x="278605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9" name="Parallelogram 8"/>
            <p:cNvSpPr/>
            <p:nvPr/>
          </p:nvSpPr>
          <p:spPr>
            <a:xfrm>
              <a:off x="350043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0" name="Parallelogram 9"/>
            <p:cNvSpPr/>
            <p:nvPr/>
          </p:nvSpPr>
          <p:spPr>
            <a:xfrm>
              <a:off x="421481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1" name="Parallelogram 10"/>
            <p:cNvSpPr/>
            <p:nvPr/>
          </p:nvSpPr>
          <p:spPr>
            <a:xfrm>
              <a:off x="492919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2" name="Parallelogram 11"/>
            <p:cNvSpPr/>
            <p:nvPr/>
          </p:nvSpPr>
          <p:spPr>
            <a:xfrm>
              <a:off x="564357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3" name="Parallelogram 12"/>
            <p:cNvSpPr/>
            <p:nvPr/>
          </p:nvSpPr>
          <p:spPr>
            <a:xfrm>
              <a:off x="635795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4" name="Parallelogram 13"/>
            <p:cNvSpPr/>
            <p:nvPr/>
          </p:nvSpPr>
          <p:spPr>
            <a:xfrm>
              <a:off x="707233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5" name="Parallelogram 14"/>
            <p:cNvSpPr/>
            <p:nvPr/>
          </p:nvSpPr>
          <p:spPr>
            <a:xfrm>
              <a:off x="7786710" y="3643314"/>
              <a:ext cx="357190" cy="1214446"/>
            </a:xfrm>
            <a:prstGeom prst="parallelogram">
              <a:avLst/>
            </a:prstGeom>
            <a:solidFill>
              <a:srgbClr val="92D050"/>
            </a:solidFill>
            <a:ln>
              <a:noFill/>
            </a:ln>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grpSp>
      <p:sp>
        <p:nvSpPr>
          <p:cNvPr id="5" name="Rectangle 4"/>
          <p:cNvSpPr/>
          <p:nvPr/>
        </p:nvSpPr>
        <p:spPr>
          <a:xfrm>
            <a:off x="2595538" y="4076636"/>
            <a:ext cx="7215238" cy="285752"/>
          </a:xfrm>
          <a:prstGeom prst="rect">
            <a:avLst/>
          </a:prstGeom>
          <a:scene3d>
            <a:camera prst="orthographicFront"/>
            <a:lightRig rig="threePt" dir="t"/>
          </a:scene3d>
          <a:sp3d>
            <a:bevelT w="1079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Tree>
    <p:extLst>
      <p:ext uri="{BB962C8B-B14F-4D97-AF65-F5344CB8AC3E}">
        <p14:creationId xmlns:p14="http://schemas.microsoft.com/office/powerpoint/2010/main" val="28347545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Nucleotides</a:t>
            </a:r>
          </a:p>
        </p:txBody>
      </p:sp>
      <p:sp>
        <p:nvSpPr>
          <p:cNvPr id="3" name="Content Placeholder 2"/>
          <p:cNvSpPr>
            <a:spLocks noGrp="1"/>
          </p:cNvSpPr>
          <p:nvPr>
            <p:ph idx="1"/>
          </p:nvPr>
        </p:nvSpPr>
        <p:spPr>
          <a:xfrm>
            <a:off x="1881189" y="1571625"/>
            <a:ext cx="8429625" cy="4929188"/>
          </a:xfrm>
        </p:spPr>
        <p:txBody>
          <a:bodyPr/>
          <a:lstStyle/>
          <a:p>
            <a:pPr marL="274320" indent="-274320">
              <a:buClr>
                <a:schemeClr val="accent3"/>
              </a:buClr>
              <a:buFont typeface="Wingdings 2"/>
              <a:buChar char=""/>
              <a:defRPr/>
            </a:pPr>
            <a:endParaRPr lang="en-CA" dirty="0"/>
          </a:p>
        </p:txBody>
      </p:sp>
      <p:grpSp>
        <p:nvGrpSpPr>
          <p:cNvPr id="4" name="Group 43"/>
          <p:cNvGrpSpPr>
            <a:grpSpLocks/>
          </p:cNvGrpSpPr>
          <p:nvPr/>
        </p:nvGrpSpPr>
        <p:grpSpPr bwMode="auto">
          <a:xfrm>
            <a:off x="2095500" y="1571626"/>
            <a:ext cx="4286250" cy="1800225"/>
            <a:chOff x="571472" y="1571612"/>
            <a:chExt cx="4286248" cy="1800000"/>
          </a:xfrm>
        </p:grpSpPr>
        <p:grpSp>
          <p:nvGrpSpPr>
            <p:cNvPr id="14369" name="Group 32"/>
            <p:cNvGrpSpPr>
              <a:grpSpLocks noChangeAspect="1"/>
            </p:cNvGrpSpPr>
            <p:nvPr/>
          </p:nvGrpSpPr>
          <p:grpSpPr bwMode="auto">
            <a:xfrm>
              <a:off x="571472" y="1571612"/>
              <a:ext cx="3750000" cy="1800000"/>
              <a:chOff x="500034" y="1142984"/>
              <a:chExt cx="3714776" cy="1785950"/>
            </a:xfrm>
          </p:grpSpPr>
          <p:grpSp>
            <p:nvGrpSpPr>
              <p:cNvPr id="14371" name="Group 16"/>
              <p:cNvGrpSpPr>
                <a:grpSpLocks/>
              </p:cNvGrpSpPr>
              <p:nvPr/>
            </p:nvGrpSpPr>
            <p:grpSpPr bwMode="auto">
              <a:xfrm>
                <a:off x="500034" y="1142983"/>
                <a:ext cx="2526107" cy="1785949"/>
                <a:chOff x="857224" y="2071678"/>
                <a:chExt cx="5000660" cy="3071834"/>
              </a:xfrm>
            </p:grpSpPr>
            <p:sp>
              <p:nvSpPr>
                <p:cNvPr id="36" name="Oval 35"/>
                <p:cNvSpPr/>
                <p:nvPr/>
              </p:nvSpPr>
              <p:spPr>
                <a:xfrm>
                  <a:off x="857224" y="2071680"/>
                  <a:ext cx="1500505" cy="142756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37" name="Regular Pentagon 36"/>
                <p:cNvSpPr/>
                <p:nvPr/>
              </p:nvSpPr>
              <p:spPr>
                <a:xfrm>
                  <a:off x="2715735" y="3428814"/>
                  <a:ext cx="1926996" cy="171470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38" name="Straight Connector 37"/>
                <p:cNvCxnSpPr>
                  <a:stCxn id="37" idx="1"/>
                  <a:endCxn id="36" idx="5"/>
                </p:cNvCxnSpPr>
                <p:nvPr/>
              </p:nvCxnSpPr>
              <p:spPr>
                <a:xfrm rot="10800000">
                  <a:off x="2136701" y="3290662"/>
                  <a:ext cx="579033" cy="79369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7" idx="5"/>
                </p:cNvCxnSpPr>
                <p:nvPr/>
              </p:nvCxnSpPr>
              <p:spPr>
                <a:xfrm flipV="1">
                  <a:off x="4642731" y="4000381"/>
                  <a:ext cx="1214102" cy="839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35" name="Pentagon 34"/>
              <p:cNvSpPr/>
              <p:nvPr/>
            </p:nvSpPr>
            <p:spPr>
              <a:xfrm>
                <a:off x="3000448" y="1500489"/>
                <a:ext cx="1214038" cy="785881"/>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A</a:t>
                </a:r>
                <a:endParaRPr lang="en-CA" sz="1200" b="1" dirty="0">
                  <a:solidFill>
                    <a:srgbClr val="000000"/>
                  </a:solidFill>
                  <a:latin typeface="Narkisim" pitchFamily="34" charset="-79"/>
                  <a:cs typeface="Narkisim" pitchFamily="34" charset="-79"/>
                </a:endParaRPr>
              </a:p>
            </p:txBody>
          </p:sp>
        </p:grpSp>
        <p:sp>
          <p:nvSpPr>
            <p:cNvPr id="14370" name="TextBox 39"/>
            <p:cNvSpPr txBox="1">
              <a:spLocks noChangeArrowheads="1"/>
            </p:cNvSpPr>
            <p:nvPr/>
          </p:nvSpPr>
          <p:spPr bwMode="auto">
            <a:xfrm>
              <a:off x="2500298" y="2714620"/>
              <a:ext cx="23574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b="1" dirty="0">
                  <a:solidFill>
                    <a:srgbClr val="FFFFFF"/>
                  </a:solidFill>
                  <a:latin typeface="Constantia" panose="02030602050306030303" pitchFamily="18" charset="0"/>
                </a:rPr>
                <a:t>Adenine</a:t>
              </a:r>
              <a:endParaRPr lang="en-CA" altLang="en-US" b="1" dirty="0">
                <a:solidFill>
                  <a:srgbClr val="FFFFFF"/>
                </a:solidFill>
                <a:latin typeface="Constantia" panose="02030602050306030303" pitchFamily="18" charset="0"/>
              </a:endParaRPr>
            </a:p>
          </p:txBody>
        </p:sp>
      </p:grpSp>
      <p:grpSp>
        <p:nvGrpSpPr>
          <p:cNvPr id="7" name="Group 44"/>
          <p:cNvGrpSpPr>
            <a:grpSpLocks/>
          </p:cNvGrpSpPr>
          <p:nvPr/>
        </p:nvGrpSpPr>
        <p:grpSpPr bwMode="auto">
          <a:xfrm>
            <a:off x="6524626" y="1571626"/>
            <a:ext cx="4143375" cy="1800225"/>
            <a:chOff x="5000628" y="1571612"/>
            <a:chExt cx="4143372" cy="1800000"/>
          </a:xfrm>
        </p:grpSpPr>
        <p:grpSp>
          <p:nvGrpSpPr>
            <p:cNvPr id="14360" name="Group 16"/>
            <p:cNvGrpSpPr>
              <a:grpSpLocks noChangeAspect="1"/>
            </p:cNvGrpSpPr>
            <p:nvPr/>
          </p:nvGrpSpPr>
          <p:grpSpPr bwMode="auto">
            <a:xfrm>
              <a:off x="5000628" y="1571612"/>
              <a:ext cx="3600000" cy="1800000"/>
              <a:chOff x="5143504" y="1142984"/>
              <a:chExt cx="3643338" cy="1785950"/>
            </a:xfrm>
          </p:grpSpPr>
          <p:grpSp>
            <p:nvGrpSpPr>
              <p:cNvPr id="14362" name="Group 32"/>
              <p:cNvGrpSpPr>
                <a:grpSpLocks/>
              </p:cNvGrpSpPr>
              <p:nvPr/>
            </p:nvGrpSpPr>
            <p:grpSpPr bwMode="auto">
              <a:xfrm>
                <a:off x="5143504" y="1142983"/>
                <a:ext cx="2526107" cy="1785949"/>
                <a:chOff x="857224" y="2071678"/>
                <a:chExt cx="5000660" cy="3071834"/>
              </a:xfrm>
            </p:grpSpPr>
            <p:sp>
              <p:nvSpPr>
                <p:cNvPr id="21" name="Oval 20"/>
                <p:cNvSpPr/>
                <p:nvPr/>
              </p:nvSpPr>
              <p:spPr>
                <a:xfrm>
                  <a:off x="857224" y="2071680"/>
                  <a:ext cx="1501163" cy="142756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22" name="Regular Pentagon 21"/>
                <p:cNvSpPr/>
                <p:nvPr/>
              </p:nvSpPr>
              <p:spPr>
                <a:xfrm>
                  <a:off x="2714595" y="3428814"/>
                  <a:ext cx="1933702" cy="171470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23" name="Straight Connector 22"/>
                <p:cNvCxnSpPr>
                  <a:stCxn id="22" idx="1"/>
                  <a:endCxn id="21" idx="5"/>
                </p:cNvCxnSpPr>
                <p:nvPr/>
              </p:nvCxnSpPr>
              <p:spPr>
                <a:xfrm rot="10800000">
                  <a:off x="2138938" y="3290662"/>
                  <a:ext cx="575657" cy="793694"/>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2" idx="5"/>
                </p:cNvCxnSpPr>
                <p:nvPr/>
              </p:nvCxnSpPr>
              <p:spPr>
                <a:xfrm flipV="1">
                  <a:off x="4648297" y="4000381"/>
                  <a:ext cx="1214924" cy="83975"/>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7572698" y="1500489"/>
                <a:ext cx="571953" cy="78588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20" name="Chevron 19"/>
              <p:cNvSpPr/>
              <p:nvPr/>
            </p:nvSpPr>
            <p:spPr>
              <a:xfrm flipH="1">
                <a:off x="7572698" y="1500489"/>
                <a:ext cx="1214597" cy="785881"/>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dirty="0">
                    <a:solidFill>
                      <a:srgbClr val="000000"/>
                    </a:solidFill>
                    <a:latin typeface="Narkisim" pitchFamily="34" charset="-79"/>
                    <a:cs typeface="Narkisim" pitchFamily="34" charset="-79"/>
                  </a:rPr>
                  <a:t>T</a:t>
                </a:r>
                <a:endParaRPr lang="en-CA" sz="1200" dirty="0">
                  <a:solidFill>
                    <a:srgbClr val="000000"/>
                  </a:solidFill>
                  <a:latin typeface="Narkisim" pitchFamily="34" charset="-79"/>
                  <a:cs typeface="Narkisim" pitchFamily="34" charset="-79"/>
                </a:endParaRPr>
              </a:p>
            </p:txBody>
          </p:sp>
        </p:grpSp>
        <p:sp>
          <p:nvSpPr>
            <p:cNvPr id="14361" name="TextBox 40"/>
            <p:cNvSpPr txBox="1">
              <a:spLocks noChangeArrowheads="1"/>
            </p:cNvSpPr>
            <p:nvPr/>
          </p:nvSpPr>
          <p:spPr bwMode="auto">
            <a:xfrm>
              <a:off x="6786578" y="2786058"/>
              <a:ext cx="23574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b="1" dirty="0">
                  <a:solidFill>
                    <a:srgbClr val="FFFFFF"/>
                  </a:solidFill>
                  <a:latin typeface="Constantia" panose="02030602050306030303" pitchFamily="18" charset="0"/>
                </a:rPr>
                <a:t>Thymine</a:t>
              </a:r>
              <a:endParaRPr lang="en-CA" altLang="en-US" b="1" dirty="0">
                <a:solidFill>
                  <a:srgbClr val="FFFFFF"/>
                </a:solidFill>
                <a:latin typeface="Constantia" panose="02030602050306030303" pitchFamily="18" charset="0"/>
              </a:endParaRPr>
            </a:p>
          </p:txBody>
        </p:sp>
      </p:grpSp>
      <p:grpSp>
        <p:nvGrpSpPr>
          <p:cNvPr id="10" name="Group 46"/>
          <p:cNvGrpSpPr>
            <a:grpSpLocks/>
          </p:cNvGrpSpPr>
          <p:nvPr/>
        </p:nvGrpSpPr>
        <p:grpSpPr bwMode="auto">
          <a:xfrm>
            <a:off x="6524625" y="4214814"/>
            <a:ext cx="4349750" cy="1800225"/>
            <a:chOff x="5000628" y="4214818"/>
            <a:chExt cx="4350000" cy="1800000"/>
          </a:xfrm>
        </p:grpSpPr>
        <p:grpSp>
          <p:nvGrpSpPr>
            <p:cNvPr id="14351" name="Group 24"/>
            <p:cNvGrpSpPr>
              <a:grpSpLocks noChangeAspect="1"/>
            </p:cNvGrpSpPr>
            <p:nvPr/>
          </p:nvGrpSpPr>
          <p:grpSpPr bwMode="auto">
            <a:xfrm>
              <a:off x="5000628" y="4214818"/>
              <a:ext cx="4350000" cy="1800000"/>
              <a:chOff x="5143504" y="4357694"/>
              <a:chExt cx="4357718" cy="1785950"/>
            </a:xfrm>
          </p:grpSpPr>
          <p:sp>
            <p:nvSpPr>
              <p:cNvPr id="26" name="Rectangle 25"/>
              <p:cNvSpPr/>
              <p:nvPr/>
            </p:nvSpPr>
            <p:spPr>
              <a:xfrm>
                <a:off x="7572058" y="4642753"/>
                <a:ext cx="1215072" cy="858327"/>
              </a:xfrm>
              <a:prstGeom prst="rect">
                <a:avLst/>
              </a:prstGeom>
              <a:solidFill>
                <a:srgbClr val="E31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CA" sz="2400" b="1" dirty="0">
                    <a:solidFill>
                      <a:srgbClr val="000000"/>
                    </a:solidFill>
                    <a:latin typeface="Narkisim" pitchFamily="34" charset="-79"/>
                    <a:cs typeface="Narkisim" pitchFamily="34" charset="-79"/>
                  </a:rPr>
                  <a:t>    G</a:t>
                </a:r>
                <a:endParaRPr lang="en-CA" sz="3200" b="1" dirty="0">
                  <a:solidFill>
                    <a:srgbClr val="000000"/>
                  </a:solidFill>
                  <a:latin typeface="Narkisim" pitchFamily="34" charset="-79"/>
                  <a:cs typeface="Narkisim" pitchFamily="34" charset="-79"/>
                </a:endParaRPr>
              </a:p>
            </p:txBody>
          </p:sp>
          <p:grpSp>
            <p:nvGrpSpPr>
              <p:cNvPr id="14354" name="Group 24"/>
              <p:cNvGrpSpPr>
                <a:grpSpLocks/>
              </p:cNvGrpSpPr>
              <p:nvPr/>
            </p:nvGrpSpPr>
            <p:grpSpPr bwMode="auto">
              <a:xfrm>
                <a:off x="5143504" y="4357693"/>
                <a:ext cx="2526107" cy="1785949"/>
                <a:chOff x="857224" y="2071678"/>
                <a:chExt cx="5000660" cy="3071834"/>
              </a:xfrm>
            </p:grpSpPr>
            <p:sp>
              <p:nvSpPr>
                <p:cNvPr id="29" name="Oval 28"/>
                <p:cNvSpPr/>
                <p:nvPr/>
              </p:nvSpPr>
              <p:spPr>
                <a:xfrm>
                  <a:off x="857224" y="2071680"/>
                  <a:ext cx="1498619" cy="1427563"/>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30" name="Regular Pentagon 29"/>
                <p:cNvSpPr/>
                <p:nvPr/>
              </p:nvSpPr>
              <p:spPr>
                <a:xfrm>
                  <a:off x="2714755" y="3428813"/>
                  <a:ext cx="1926795" cy="1714703"/>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31" name="Straight Connector 30"/>
                <p:cNvCxnSpPr>
                  <a:stCxn id="30" idx="1"/>
                  <a:endCxn id="29" idx="5"/>
                </p:cNvCxnSpPr>
                <p:nvPr/>
              </p:nvCxnSpPr>
              <p:spPr>
                <a:xfrm rot="10800000">
                  <a:off x="2138607" y="3290662"/>
                  <a:ext cx="576149" cy="79369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0" idx="5"/>
                </p:cNvCxnSpPr>
                <p:nvPr/>
              </p:nvCxnSpPr>
              <p:spPr>
                <a:xfrm flipV="1">
                  <a:off x="4641551" y="4000381"/>
                  <a:ext cx="1215266" cy="8397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useBgFill="1">
            <p:nvSpPr>
              <p:cNvPr id="28" name="Flowchart: Delay 27"/>
              <p:cNvSpPr/>
              <p:nvPr/>
            </p:nvSpPr>
            <p:spPr>
              <a:xfrm flipH="1">
                <a:off x="8357719" y="4642753"/>
                <a:ext cx="1143503" cy="861477"/>
              </a:xfrm>
              <a:prstGeom prst="flowChartDelay">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grpSp>
        <p:sp>
          <p:nvSpPr>
            <p:cNvPr id="14352" name="TextBox 41"/>
            <p:cNvSpPr txBox="1">
              <a:spLocks noChangeArrowheads="1"/>
            </p:cNvSpPr>
            <p:nvPr/>
          </p:nvSpPr>
          <p:spPr bwMode="auto">
            <a:xfrm>
              <a:off x="6786578" y="5357826"/>
              <a:ext cx="23574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b="1" dirty="0">
                  <a:solidFill>
                    <a:srgbClr val="FFFFFF"/>
                  </a:solidFill>
                  <a:latin typeface="Constantia" panose="02030602050306030303" pitchFamily="18" charset="0"/>
                </a:rPr>
                <a:t>Guanine</a:t>
              </a:r>
              <a:endParaRPr lang="en-CA" altLang="en-US" b="1" dirty="0">
                <a:solidFill>
                  <a:srgbClr val="FFFFFF"/>
                </a:solidFill>
                <a:latin typeface="Constantia" panose="02030602050306030303" pitchFamily="18" charset="0"/>
              </a:endParaRPr>
            </a:p>
          </p:txBody>
        </p:sp>
      </p:grpSp>
      <p:grpSp>
        <p:nvGrpSpPr>
          <p:cNvPr id="18" name="Group 45"/>
          <p:cNvGrpSpPr>
            <a:grpSpLocks/>
          </p:cNvGrpSpPr>
          <p:nvPr/>
        </p:nvGrpSpPr>
        <p:grpSpPr bwMode="auto">
          <a:xfrm>
            <a:off x="2095500" y="4214814"/>
            <a:ext cx="4286250" cy="1800225"/>
            <a:chOff x="571472" y="4214818"/>
            <a:chExt cx="4286248" cy="1800000"/>
          </a:xfrm>
        </p:grpSpPr>
        <p:grpSp>
          <p:nvGrpSpPr>
            <p:cNvPr id="14344" name="Group 10"/>
            <p:cNvGrpSpPr>
              <a:grpSpLocks noChangeAspect="1"/>
            </p:cNvGrpSpPr>
            <p:nvPr/>
          </p:nvGrpSpPr>
          <p:grpSpPr bwMode="auto">
            <a:xfrm>
              <a:off x="571472" y="4214818"/>
              <a:ext cx="3600000" cy="1800000"/>
              <a:chOff x="857224" y="2071678"/>
              <a:chExt cx="6929486" cy="3071834"/>
            </a:xfrm>
          </p:grpSpPr>
          <p:sp>
            <p:nvSpPr>
              <p:cNvPr id="12" name="Oval 11"/>
              <p:cNvSpPr/>
              <p:nvPr/>
            </p:nvSpPr>
            <p:spPr>
              <a:xfrm>
                <a:off x="857224" y="2071678"/>
                <a:ext cx="1500354" cy="142756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3" name="Regular Pentagon 12"/>
              <p:cNvSpPr/>
              <p:nvPr/>
            </p:nvSpPr>
            <p:spPr>
              <a:xfrm>
                <a:off x="2715095" y="3428810"/>
                <a:ext cx="1928153" cy="1714702"/>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4" name="Flowchart: Delay 13"/>
              <p:cNvSpPr/>
              <p:nvPr/>
            </p:nvSpPr>
            <p:spPr>
              <a:xfrm>
                <a:off x="5859421" y="2643244"/>
                <a:ext cx="1928152" cy="1357134"/>
              </a:xfrm>
              <a:prstGeom prst="flowChartDelay">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C</a:t>
                </a:r>
                <a:endParaRPr lang="en-CA" sz="3600" b="1" dirty="0">
                  <a:solidFill>
                    <a:srgbClr val="000000"/>
                  </a:solidFill>
                  <a:latin typeface="Narkisim" pitchFamily="34" charset="-79"/>
                  <a:cs typeface="Narkisim" pitchFamily="34" charset="-79"/>
                </a:endParaRPr>
              </a:p>
            </p:txBody>
          </p:sp>
          <p:cxnSp>
            <p:nvCxnSpPr>
              <p:cNvPr id="15" name="Straight Connector 14"/>
              <p:cNvCxnSpPr>
                <a:stCxn id="13" idx="1"/>
                <a:endCxn id="12" idx="5"/>
              </p:cNvCxnSpPr>
              <p:nvPr/>
            </p:nvCxnSpPr>
            <p:spPr>
              <a:xfrm rot="10800000">
                <a:off x="2137567" y="3290660"/>
                <a:ext cx="577528" cy="793692"/>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3" idx="5"/>
              </p:cNvCxnSpPr>
              <p:nvPr/>
            </p:nvCxnSpPr>
            <p:spPr>
              <a:xfrm flipV="1">
                <a:off x="4643249" y="4000378"/>
                <a:ext cx="1216172" cy="83973"/>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4345" name="TextBox 42"/>
            <p:cNvSpPr txBox="1">
              <a:spLocks noChangeArrowheads="1"/>
            </p:cNvSpPr>
            <p:nvPr/>
          </p:nvSpPr>
          <p:spPr bwMode="auto">
            <a:xfrm>
              <a:off x="2500298" y="5429264"/>
              <a:ext cx="23574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b="1" dirty="0">
                  <a:solidFill>
                    <a:srgbClr val="FFFFFF"/>
                  </a:solidFill>
                  <a:latin typeface="Constantia" panose="02030602050306030303" pitchFamily="18" charset="0"/>
                </a:rPr>
                <a:t>Cytosine</a:t>
              </a:r>
              <a:endParaRPr lang="en-CA" altLang="en-US" b="1" dirty="0">
                <a:solidFill>
                  <a:srgbClr val="FFFFFF"/>
                </a:solidFill>
                <a:latin typeface="Constantia" panose="02030602050306030303" pitchFamily="18" charset="0"/>
              </a:endParaRPr>
            </a:p>
          </p:txBody>
        </p:sp>
      </p:grpSp>
      <p:sp>
        <p:nvSpPr>
          <p:cNvPr id="5" name="Rectangle 4"/>
          <p:cNvSpPr/>
          <p:nvPr/>
        </p:nvSpPr>
        <p:spPr>
          <a:xfrm>
            <a:off x="-428502" y="1685706"/>
            <a:ext cx="2055691" cy="369332"/>
          </a:xfrm>
          <a:prstGeom prst="rect">
            <a:avLst/>
          </a:prstGeom>
        </p:spPr>
        <p:txBody>
          <a:bodyPr wrap="none">
            <a:spAutoFit/>
          </a:bodyPr>
          <a:lstStyle/>
          <a:p>
            <a:pPr marL="627063">
              <a:buClr>
                <a:schemeClr val="accent3"/>
              </a:buClr>
              <a:buFont typeface="Wingdings 2"/>
              <a:buChar char=""/>
              <a:defRPr/>
            </a:pPr>
            <a:r>
              <a:rPr lang="en-CA" dirty="0"/>
              <a:t>Adenine (A)</a:t>
            </a:r>
          </a:p>
        </p:txBody>
      </p:sp>
      <p:sp>
        <p:nvSpPr>
          <p:cNvPr id="6" name="Rectangle 5"/>
          <p:cNvSpPr/>
          <p:nvPr/>
        </p:nvSpPr>
        <p:spPr>
          <a:xfrm>
            <a:off x="9843868" y="1699353"/>
            <a:ext cx="2061013" cy="369332"/>
          </a:xfrm>
          <a:prstGeom prst="rect">
            <a:avLst/>
          </a:prstGeom>
        </p:spPr>
        <p:txBody>
          <a:bodyPr wrap="none">
            <a:spAutoFit/>
          </a:bodyPr>
          <a:lstStyle/>
          <a:p>
            <a:pPr marL="627063">
              <a:buClr>
                <a:schemeClr val="accent3"/>
              </a:buClr>
              <a:buFont typeface="Wingdings 2"/>
              <a:buChar char=""/>
              <a:defRPr/>
            </a:pPr>
            <a:r>
              <a:rPr lang="en-CA" dirty="0"/>
              <a:t>Thymine (T)</a:t>
            </a:r>
          </a:p>
        </p:txBody>
      </p:sp>
      <p:sp>
        <p:nvSpPr>
          <p:cNvPr id="8" name="Rectangle 7"/>
          <p:cNvSpPr/>
          <p:nvPr/>
        </p:nvSpPr>
        <p:spPr>
          <a:xfrm>
            <a:off x="-428502" y="4448454"/>
            <a:ext cx="2069028" cy="369332"/>
          </a:xfrm>
          <a:prstGeom prst="rect">
            <a:avLst/>
          </a:prstGeom>
        </p:spPr>
        <p:txBody>
          <a:bodyPr wrap="none">
            <a:spAutoFit/>
          </a:bodyPr>
          <a:lstStyle/>
          <a:p>
            <a:pPr marL="627063">
              <a:buClr>
                <a:schemeClr val="accent3"/>
              </a:buClr>
              <a:buFont typeface="Wingdings 2"/>
              <a:buChar char=""/>
              <a:defRPr/>
            </a:pPr>
            <a:r>
              <a:rPr lang="en-CA" dirty="0"/>
              <a:t>Cytosine (C)</a:t>
            </a:r>
          </a:p>
        </p:txBody>
      </p:sp>
      <p:sp>
        <p:nvSpPr>
          <p:cNvPr id="9" name="Rectangle 8"/>
          <p:cNvSpPr/>
          <p:nvPr/>
        </p:nvSpPr>
        <p:spPr>
          <a:xfrm>
            <a:off x="9941702" y="4549776"/>
            <a:ext cx="2076531" cy="369332"/>
          </a:xfrm>
          <a:prstGeom prst="rect">
            <a:avLst/>
          </a:prstGeom>
        </p:spPr>
        <p:txBody>
          <a:bodyPr wrap="none">
            <a:spAutoFit/>
          </a:bodyPr>
          <a:lstStyle/>
          <a:p>
            <a:pPr marL="627063">
              <a:buClr>
                <a:schemeClr val="accent3"/>
              </a:buClr>
              <a:buFont typeface="Wingdings 2"/>
              <a:buChar char=""/>
              <a:defRPr/>
            </a:pPr>
            <a:r>
              <a:rPr lang="en-CA" dirty="0"/>
              <a:t>Guanine (G)</a:t>
            </a:r>
          </a:p>
        </p:txBody>
      </p:sp>
    </p:spTree>
    <p:extLst>
      <p:ext uri="{BB962C8B-B14F-4D97-AF65-F5344CB8AC3E}">
        <p14:creationId xmlns:p14="http://schemas.microsoft.com/office/powerpoint/2010/main" val="3865546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Nucleotides</a:t>
            </a:r>
          </a:p>
        </p:txBody>
      </p:sp>
      <p:sp>
        <p:nvSpPr>
          <p:cNvPr id="3" name="Content Placeholder 2"/>
          <p:cNvSpPr>
            <a:spLocks noGrp="1"/>
          </p:cNvSpPr>
          <p:nvPr>
            <p:ph idx="1"/>
          </p:nvPr>
        </p:nvSpPr>
        <p:spPr>
          <a:xfrm>
            <a:off x="1881189" y="1571625"/>
            <a:ext cx="8429625" cy="4929188"/>
          </a:xfrm>
        </p:spPr>
        <p:txBody>
          <a:bodyPr/>
          <a:lstStyle/>
          <a:p>
            <a:pPr marL="274320" indent="-274320">
              <a:buClr>
                <a:schemeClr val="accent3"/>
              </a:buClr>
              <a:buFont typeface="Wingdings 2"/>
              <a:buChar char=""/>
              <a:defRPr/>
            </a:pPr>
            <a:r>
              <a:rPr lang="en-CA" dirty="0"/>
              <a:t>Each base will only bond with </a:t>
            </a:r>
            <a:r>
              <a:rPr lang="en-CA" dirty="0">
                <a:solidFill>
                  <a:srgbClr val="FF0000"/>
                </a:solidFill>
              </a:rPr>
              <a:t>one</a:t>
            </a:r>
            <a:r>
              <a:rPr lang="en-CA" dirty="0"/>
              <a:t> other specific base.</a:t>
            </a:r>
          </a:p>
          <a:p>
            <a:pPr marL="274320" indent="-274320">
              <a:buClr>
                <a:schemeClr val="accent3"/>
              </a:buClr>
              <a:buFont typeface="Wingdings 2"/>
              <a:buChar char=""/>
              <a:defRPr/>
            </a:pPr>
            <a:endParaRPr lang="en-CA" dirty="0"/>
          </a:p>
          <a:p>
            <a:pPr marL="627063">
              <a:buClr>
                <a:schemeClr val="accent3"/>
              </a:buClr>
              <a:buFont typeface="Wingdings 2"/>
              <a:buChar char=""/>
              <a:defRPr/>
            </a:pPr>
            <a:r>
              <a:rPr lang="en-CA" dirty="0"/>
              <a:t>Adenine (A)</a:t>
            </a:r>
          </a:p>
          <a:p>
            <a:pPr marL="627063">
              <a:buClr>
                <a:schemeClr val="accent3"/>
              </a:buClr>
              <a:buFont typeface="Wingdings 2"/>
              <a:buChar char=""/>
              <a:defRPr/>
            </a:pPr>
            <a:r>
              <a:rPr lang="en-CA" dirty="0"/>
              <a:t>Thymine (T)</a:t>
            </a:r>
          </a:p>
          <a:p>
            <a:pPr marL="627063">
              <a:buClr>
                <a:schemeClr val="accent3"/>
              </a:buClr>
              <a:buFont typeface="Wingdings 2"/>
              <a:buChar char=""/>
              <a:defRPr/>
            </a:pPr>
            <a:endParaRPr lang="en-CA" dirty="0"/>
          </a:p>
          <a:p>
            <a:pPr marL="627063">
              <a:buClr>
                <a:schemeClr val="accent3"/>
              </a:buClr>
              <a:buFont typeface="Wingdings 2"/>
              <a:buChar char=""/>
              <a:defRPr/>
            </a:pPr>
            <a:r>
              <a:rPr lang="en-CA" dirty="0"/>
              <a:t>Cytosine (C)</a:t>
            </a:r>
          </a:p>
          <a:p>
            <a:pPr marL="627063">
              <a:buClr>
                <a:schemeClr val="accent3"/>
              </a:buClr>
              <a:buFont typeface="Wingdings 2"/>
              <a:buChar char=""/>
              <a:defRPr/>
            </a:pPr>
            <a:r>
              <a:rPr lang="en-CA" dirty="0"/>
              <a:t>Guanine (G)</a:t>
            </a:r>
          </a:p>
          <a:p>
            <a:pPr marL="274320" indent="-274320">
              <a:buClr>
                <a:schemeClr val="accent3"/>
              </a:buClr>
              <a:buFont typeface="Wingdings 2"/>
              <a:buChar char=""/>
              <a:defRPr/>
            </a:pPr>
            <a:endParaRPr lang="en-CA" dirty="0"/>
          </a:p>
        </p:txBody>
      </p:sp>
      <p:sp>
        <p:nvSpPr>
          <p:cNvPr id="4" name="Right Brace 3"/>
          <p:cNvSpPr/>
          <p:nvPr/>
        </p:nvSpPr>
        <p:spPr>
          <a:xfrm>
            <a:off x="4881564" y="2577383"/>
            <a:ext cx="428625" cy="1143000"/>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CA" dirty="0">
              <a:solidFill>
                <a:srgbClr val="FF0000"/>
              </a:solidFill>
            </a:endParaRPr>
          </a:p>
        </p:txBody>
      </p:sp>
      <p:sp>
        <p:nvSpPr>
          <p:cNvPr id="5" name="Right Brace 4"/>
          <p:cNvSpPr/>
          <p:nvPr/>
        </p:nvSpPr>
        <p:spPr>
          <a:xfrm>
            <a:off x="4881564" y="4169340"/>
            <a:ext cx="428625" cy="1143000"/>
          </a:xfrm>
          <a:prstGeom prst="rightBrace">
            <a:avLst/>
          </a:prstGeom>
          <a:ln w="38100">
            <a:solidFill>
              <a:srgbClr val="FFFF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CA" dirty="0"/>
          </a:p>
        </p:txBody>
      </p:sp>
      <p:sp>
        <p:nvSpPr>
          <p:cNvPr id="6" name="TextBox 5"/>
          <p:cNvSpPr txBox="1">
            <a:spLocks noChangeArrowheads="1"/>
          </p:cNvSpPr>
          <p:nvPr/>
        </p:nvSpPr>
        <p:spPr bwMode="auto">
          <a:xfrm>
            <a:off x="5524501" y="2863133"/>
            <a:ext cx="3571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dirty="0">
                <a:solidFill>
                  <a:srgbClr val="FF0000"/>
                </a:solidFill>
                <a:latin typeface="Constantia" panose="02030602050306030303" pitchFamily="18" charset="0"/>
              </a:rPr>
              <a:t>Form a base pair.</a:t>
            </a:r>
            <a:endParaRPr lang="en-CA" altLang="en-US" dirty="0">
              <a:solidFill>
                <a:srgbClr val="FF0000"/>
              </a:solidFill>
              <a:latin typeface="Constantia" panose="02030602050306030303" pitchFamily="18" charset="0"/>
            </a:endParaRPr>
          </a:p>
        </p:txBody>
      </p:sp>
      <p:sp>
        <p:nvSpPr>
          <p:cNvPr id="7" name="TextBox 6"/>
          <p:cNvSpPr txBox="1">
            <a:spLocks noChangeArrowheads="1"/>
          </p:cNvSpPr>
          <p:nvPr/>
        </p:nvSpPr>
        <p:spPr bwMode="auto">
          <a:xfrm>
            <a:off x="5524501" y="4455090"/>
            <a:ext cx="3571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aramond" panose="02020404030301010803" pitchFamily="18" charset="0"/>
                <a:cs typeface="Arial" panose="020B0604020202020204" pitchFamily="34" charset="0"/>
              </a:defRPr>
            </a:lvl1pPr>
            <a:lvl2pPr marL="742950" indent="-285750">
              <a:defRPr>
                <a:solidFill>
                  <a:schemeClr val="tx1"/>
                </a:solidFill>
                <a:latin typeface="Garamond" panose="02020404030301010803" pitchFamily="18" charset="0"/>
                <a:cs typeface="Arial" panose="020B0604020202020204" pitchFamily="34" charset="0"/>
              </a:defRPr>
            </a:lvl2pPr>
            <a:lvl3pPr marL="1143000" indent="-228600">
              <a:defRPr>
                <a:solidFill>
                  <a:schemeClr val="tx1"/>
                </a:solidFill>
                <a:latin typeface="Garamond" panose="02020404030301010803" pitchFamily="18" charset="0"/>
                <a:cs typeface="Arial" panose="020B0604020202020204" pitchFamily="34" charset="0"/>
              </a:defRPr>
            </a:lvl3pPr>
            <a:lvl4pPr marL="1600200" indent="-228600">
              <a:defRPr>
                <a:solidFill>
                  <a:schemeClr val="tx1"/>
                </a:solidFill>
                <a:latin typeface="Garamond" panose="02020404030301010803" pitchFamily="18" charset="0"/>
                <a:cs typeface="Arial" panose="020B0604020202020204" pitchFamily="34" charset="0"/>
              </a:defRPr>
            </a:lvl4pPr>
            <a:lvl5pPr marL="2057400" indent="-228600">
              <a:defRPr>
                <a:solidFill>
                  <a:schemeClr val="tx1"/>
                </a:solidFill>
                <a:latin typeface="Garamond" panose="02020404030301010803" pitchFamily="18"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Garamond" panose="02020404030301010803" pitchFamily="18" charset="0"/>
                <a:cs typeface="Arial" panose="020B0604020202020204" pitchFamily="34" charset="0"/>
              </a:defRPr>
            </a:lvl9pPr>
          </a:lstStyle>
          <a:p>
            <a:pPr eaLnBrk="1" hangingPunct="1"/>
            <a:r>
              <a:rPr lang="en-CA" altLang="en-US" sz="3200" dirty="0">
                <a:solidFill>
                  <a:srgbClr val="FF0000"/>
                </a:solidFill>
                <a:latin typeface="Constantia" panose="02030602050306030303" pitchFamily="18" charset="0"/>
              </a:rPr>
              <a:t>Form a base pair.</a:t>
            </a:r>
            <a:endParaRPr lang="en-CA" altLang="en-US" dirty="0">
              <a:solidFill>
                <a:srgbClr val="FF0000"/>
              </a:solidFill>
              <a:latin typeface="Constantia" panose="02030602050306030303" pitchFamily="18" charset="0"/>
            </a:endParaRPr>
          </a:p>
        </p:txBody>
      </p:sp>
    </p:spTree>
    <p:extLst>
      <p:ext uri="{BB962C8B-B14F-4D97-AF65-F5344CB8AC3E}">
        <p14:creationId xmlns:p14="http://schemas.microsoft.com/office/powerpoint/2010/main" val="1412959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DNA Structure</a:t>
            </a:r>
          </a:p>
        </p:txBody>
      </p:sp>
      <p:sp>
        <p:nvSpPr>
          <p:cNvPr id="3" name="Content Placeholder 2"/>
          <p:cNvSpPr>
            <a:spLocks noGrp="1"/>
          </p:cNvSpPr>
          <p:nvPr>
            <p:ph idx="1"/>
          </p:nvPr>
        </p:nvSpPr>
        <p:spPr>
          <a:xfrm>
            <a:off x="1881189" y="1571625"/>
            <a:ext cx="8429625" cy="4929188"/>
          </a:xfrm>
        </p:spPr>
        <p:txBody>
          <a:bodyPr/>
          <a:lstStyle/>
          <a:p>
            <a:pPr marL="274320" indent="-274320">
              <a:buClr>
                <a:schemeClr val="accent3"/>
              </a:buClr>
              <a:buFont typeface="Wingdings 2"/>
              <a:buChar char=""/>
              <a:defRPr/>
            </a:pPr>
            <a:r>
              <a:rPr lang="en-CA" dirty="0"/>
              <a:t>Because of this complementary base pairing, the order of the bases in one strand determines the order of the bases in the other strand.</a:t>
            </a:r>
          </a:p>
          <a:p>
            <a:pPr marL="274320" indent="-274320">
              <a:buClr>
                <a:schemeClr val="accent3"/>
              </a:buClr>
              <a:buFont typeface="Wingdings 2"/>
              <a:buChar char=""/>
              <a:defRPr/>
            </a:pPr>
            <a:endParaRPr lang="en-CA" dirty="0"/>
          </a:p>
        </p:txBody>
      </p:sp>
    </p:spTree>
    <p:extLst>
      <p:ext uri="{BB962C8B-B14F-4D97-AF65-F5344CB8AC3E}">
        <p14:creationId xmlns:p14="http://schemas.microsoft.com/office/powerpoint/2010/main" val="40236785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3"/>
          <p:cNvGrpSpPr>
            <a:grpSpLocks/>
          </p:cNvGrpSpPr>
          <p:nvPr/>
        </p:nvGrpSpPr>
        <p:grpSpPr bwMode="auto">
          <a:xfrm>
            <a:off x="7379530" y="500063"/>
            <a:ext cx="2071687" cy="6000750"/>
            <a:chOff x="4143372" y="500042"/>
            <a:chExt cx="2071702" cy="6000792"/>
          </a:xfrm>
        </p:grpSpPr>
        <p:grpSp>
          <p:nvGrpSpPr>
            <p:cNvPr id="20540" name="Group 81"/>
            <p:cNvGrpSpPr>
              <a:grpSpLocks/>
            </p:cNvGrpSpPr>
            <p:nvPr/>
          </p:nvGrpSpPr>
          <p:grpSpPr bwMode="auto">
            <a:xfrm flipH="1">
              <a:off x="4143372" y="1357298"/>
              <a:ext cx="2071702" cy="857256"/>
              <a:chOff x="5143504" y="4357694"/>
              <a:chExt cx="4357718" cy="1785950"/>
            </a:xfrm>
          </p:grpSpPr>
          <p:grpSp>
            <p:nvGrpSpPr>
              <p:cNvPr id="20579" name="Group 24"/>
              <p:cNvGrpSpPr>
                <a:grpSpLocks/>
              </p:cNvGrpSpPr>
              <p:nvPr/>
            </p:nvGrpSpPr>
            <p:grpSpPr bwMode="auto">
              <a:xfrm>
                <a:off x="5143504" y="4357693"/>
                <a:ext cx="2526107" cy="1785949"/>
                <a:chOff x="857224" y="2071678"/>
                <a:chExt cx="5000660" cy="3071834"/>
              </a:xfrm>
            </p:grpSpPr>
            <p:sp>
              <p:nvSpPr>
                <p:cNvPr id="86" name="Oval 85"/>
                <p:cNvSpPr/>
                <p:nvPr/>
              </p:nvSpPr>
              <p:spPr>
                <a:xfrm>
                  <a:off x="857224" y="2071678"/>
                  <a:ext cx="1500547"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87" name="Regular Pentagon 86"/>
                <p:cNvSpPr/>
                <p:nvPr/>
              </p:nvSpPr>
              <p:spPr>
                <a:xfrm>
                  <a:off x="2714730" y="3431247"/>
                  <a:ext cx="1923614"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88" name="Straight Connector 87"/>
                <p:cNvCxnSpPr>
                  <a:stCxn id="87" idx="1"/>
                  <a:endCxn id="86" idx="5"/>
                </p:cNvCxnSpPr>
                <p:nvPr/>
              </p:nvCxnSpPr>
              <p:spPr>
                <a:xfrm rot="10800000">
                  <a:off x="2139632" y="3289034"/>
                  <a:ext cx="575098"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7" idx="5"/>
                </p:cNvCxnSpPr>
                <p:nvPr/>
              </p:nvCxnSpPr>
              <p:spPr>
                <a:xfrm flipV="1">
                  <a:off x="4638344" y="4000105"/>
                  <a:ext cx="1216304"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4" name="Rectangle 83"/>
              <p:cNvSpPr/>
              <p:nvPr/>
            </p:nvSpPr>
            <p:spPr>
              <a:xfrm>
                <a:off x="7571136" y="4642123"/>
                <a:ext cx="1215486" cy="859902"/>
              </a:xfrm>
              <a:prstGeom prst="rect">
                <a:avLst/>
              </a:prstGeom>
              <a:solidFill>
                <a:srgbClr val="E31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CA" sz="2400" b="1" dirty="0">
                    <a:solidFill>
                      <a:srgbClr val="000000"/>
                    </a:solidFill>
                    <a:latin typeface="Narkisim" pitchFamily="34" charset="-79"/>
                    <a:cs typeface="Narkisim" pitchFamily="34" charset="-79"/>
                  </a:rPr>
                  <a:t>  G</a:t>
                </a:r>
                <a:endParaRPr lang="en-CA" sz="3200" b="1" dirty="0">
                  <a:solidFill>
                    <a:srgbClr val="000000"/>
                  </a:solidFill>
                  <a:latin typeface="Narkisim" pitchFamily="34" charset="-79"/>
                  <a:cs typeface="Narkisim" pitchFamily="34" charset="-79"/>
                </a:endParaRPr>
              </a:p>
            </p:txBody>
          </p:sp>
          <p:sp useBgFill="1">
            <p:nvSpPr>
              <p:cNvPr id="85" name="Flowchart: Delay 84"/>
              <p:cNvSpPr/>
              <p:nvPr/>
            </p:nvSpPr>
            <p:spPr>
              <a:xfrm flipH="1">
                <a:off x="8359199" y="4642123"/>
                <a:ext cx="1142023" cy="863208"/>
              </a:xfrm>
              <a:prstGeom prst="flowChartDelay">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grpSp>
        <p:grpSp>
          <p:nvGrpSpPr>
            <p:cNvPr id="20541" name="Group 89"/>
            <p:cNvGrpSpPr>
              <a:grpSpLocks/>
            </p:cNvGrpSpPr>
            <p:nvPr/>
          </p:nvGrpSpPr>
          <p:grpSpPr bwMode="auto">
            <a:xfrm flipH="1">
              <a:off x="4143372" y="3000372"/>
              <a:ext cx="2071702" cy="857256"/>
              <a:chOff x="5143504" y="4357694"/>
              <a:chExt cx="4357718" cy="1785950"/>
            </a:xfrm>
          </p:grpSpPr>
          <p:grpSp>
            <p:nvGrpSpPr>
              <p:cNvPr id="20572" name="Group 24"/>
              <p:cNvGrpSpPr>
                <a:grpSpLocks/>
              </p:cNvGrpSpPr>
              <p:nvPr/>
            </p:nvGrpSpPr>
            <p:grpSpPr bwMode="auto">
              <a:xfrm>
                <a:off x="5143504" y="4357693"/>
                <a:ext cx="2526107" cy="1785949"/>
                <a:chOff x="857224" y="2071678"/>
                <a:chExt cx="5000660" cy="3071834"/>
              </a:xfrm>
            </p:grpSpPr>
            <p:sp>
              <p:nvSpPr>
                <p:cNvPr id="94" name="Oval 93"/>
                <p:cNvSpPr/>
                <p:nvPr/>
              </p:nvSpPr>
              <p:spPr>
                <a:xfrm>
                  <a:off x="857224" y="2071678"/>
                  <a:ext cx="1500547"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95" name="Regular Pentagon 94"/>
                <p:cNvSpPr/>
                <p:nvPr/>
              </p:nvSpPr>
              <p:spPr>
                <a:xfrm>
                  <a:off x="2714730" y="3431251"/>
                  <a:ext cx="1923614"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96" name="Straight Connector 95"/>
                <p:cNvCxnSpPr>
                  <a:stCxn id="95" idx="1"/>
                  <a:endCxn id="94" idx="5"/>
                </p:cNvCxnSpPr>
                <p:nvPr/>
              </p:nvCxnSpPr>
              <p:spPr>
                <a:xfrm rot="10800000">
                  <a:off x="2139632" y="3289034"/>
                  <a:ext cx="575098"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5" idx="5"/>
                </p:cNvCxnSpPr>
                <p:nvPr/>
              </p:nvCxnSpPr>
              <p:spPr>
                <a:xfrm flipV="1">
                  <a:off x="4638344" y="4000109"/>
                  <a:ext cx="1216304"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92" name="Rectangle 91"/>
              <p:cNvSpPr/>
              <p:nvPr/>
            </p:nvSpPr>
            <p:spPr>
              <a:xfrm>
                <a:off x="7571136" y="4642123"/>
                <a:ext cx="1215486" cy="859902"/>
              </a:xfrm>
              <a:prstGeom prst="rect">
                <a:avLst/>
              </a:prstGeom>
              <a:solidFill>
                <a:srgbClr val="E31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CA" sz="2400" b="1" dirty="0">
                    <a:solidFill>
                      <a:srgbClr val="000000"/>
                    </a:solidFill>
                    <a:latin typeface="Narkisim" pitchFamily="34" charset="-79"/>
                    <a:cs typeface="Narkisim" pitchFamily="34" charset="-79"/>
                  </a:rPr>
                  <a:t>  G</a:t>
                </a:r>
                <a:endParaRPr lang="en-CA" sz="3200" b="1" dirty="0">
                  <a:solidFill>
                    <a:srgbClr val="000000"/>
                  </a:solidFill>
                  <a:latin typeface="Narkisim" pitchFamily="34" charset="-79"/>
                  <a:cs typeface="Narkisim" pitchFamily="34" charset="-79"/>
                </a:endParaRPr>
              </a:p>
            </p:txBody>
          </p:sp>
          <p:sp useBgFill="1">
            <p:nvSpPr>
              <p:cNvPr id="93" name="Flowchart: Delay 92"/>
              <p:cNvSpPr/>
              <p:nvPr/>
            </p:nvSpPr>
            <p:spPr>
              <a:xfrm flipH="1">
                <a:off x="8359199" y="4642123"/>
                <a:ext cx="1142023" cy="863210"/>
              </a:xfrm>
              <a:prstGeom prst="flowChartDelay">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grpSp>
        <p:grpSp>
          <p:nvGrpSpPr>
            <p:cNvPr id="20542" name="Group 66"/>
            <p:cNvGrpSpPr>
              <a:grpSpLocks/>
            </p:cNvGrpSpPr>
            <p:nvPr/>
          </p:nvGrpSpPr>
          <p:grpSpPr bwMode="auto">
            <a:xfrm flipH="1">
              <a:off x="4429124" y="2143116"/>
              <a:ext cx="1785950" cy="857256"/>
              <a:chOff x="500034" y="1142984"/>
              <a:chExt cx="3714776" cy="1785950"/>
            </a:xfrm>
          </p:grpSpPr>
          <p:grpSp>
            <p:nvGrpSpPr>
              <p:cNvPr id="20566" name="Group 16"/>
              <p:cNvGrpSpPr>
                <a:grpSpLocks/>
              </p:cNvGrpSpPr>
              <p:nvPr/>
            </p:nvGrpSpPr>
            <p:grpSpPr bwMode="auto">
              <a:xfrm>
                <a:off x="500034" y="1142983"/>
                <a:ext cx="2526107" cy="1785949"/>
                <a:chOff x="857224" y="2071678"/>
                <a:chExt cx="5000660" cy="3071834"/>
              </a:xfrm>
            </p:grpSpPr>
            <p:sp>
              <p:nvSpPr>
                <p:cNvPr id="70" name="Oval 69"/>
                <p:cNvSpPr/>
                <p:nvPr/>
              </p:nvSpPr>
              <p:spPr>
                <a:xfrm>
                  <a:off x="857224" y="2071678"/>
                  <a:ext cx="1496892"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71" name="Regular Pentagon 70"/>
                <p:cNvSpPr/>
                <p:nvPr/>
              </p:nvSpPr>
              <p:spPr>
                <a:xfrm>
                  <a:off x="2713635" y="3431251"/>
                  <a:ext cx="1928312"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72" name="Straight Connector 71"/>
                <p:cNvCxnSpPr>
                  <a:stCxn id="71" idx="1"/>
                  <a:endCxn id="70" idx="5"/>
                </p:cNvCxnSpPr>
                <p:nvPr/>
              </p:nvCxnSpPr>
              <p:spPr>
                <a:xfrm rot="10800000">
                  <a:off x="2138409" y="3289034"/>
                  <a:ext cx="575226"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71" idx="5"/>
                </p:cNvCxnSpPr>
                <p:nvPr/>
              </p:nvCxnSpPr>
              <p:spPr>
                <a:xfrm flipV="1">
                  <a:off x="4641946" y="4000109"/>
                  <a:ext cx="1215818"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69" name="Pentagon 68"/>
              <p:cNvSpPr/>
              <p:nvPr/>
            </p:nvSpPr>
            <p:spPr>
              <a:xfrm>
                <a:off x="2999665" y="1500174"/>
                <a:ext cx="1215145" cy="787141"/>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A</a:t>
                </a:r>
                <a:endParaRPr lang="en-CA" sz="1200" b="1" dirty="0">
                  <a:solidFill>
                    <a:srgbClr val="000000"/>
                  </a:solidFill>
                  <a:latin typeface="Narkisim" pitchFamily="34" charset="-79"/>
                  <a:cs typeface="Narkisim" pitchFamily="34" charset="-79"/>
                </a:endParaRPr>
              </a:p>
            </p:txBody>
          </p:sp>
        </p:grpSp>
        <p:grpSp>
          <p:nvGrpSpPr>
            <p:cNvPr id="20543" name="Group 73"/>
            <p:cNvGrpSpPr>
              <a:grpSpLocks/>
            </p:cNvGrpSpPr>
            <p:nvPr/>
          </p:nvGrpSpPr>
          <p:grpSpPr bwMode="auto">
            <a:xfrm flipH="1">
              <a:off x="4500562" y="500042"/>
              <a:ext cx="1714512" cy="857256"/>
              <a:chOff x="5143504" y="1142984"/>
              <a:chExt cx="3643338" cy="1785950"/>
            </a:xfrm>
          </p:grpSpPr>
          <p:grpSp>
            <p:nvGrpSpPr>
              <p:cNvPr id="20559" name="Group 32"/>
              <p:cNvGrpSpPr>
                <a:grpSpLocks/>
              </p:cNvGrpSpPr>
              <p:nvPr/>
            </p:nvGrpSpPr>
            <p:grpSpPr bwMode="auto">
              <a:xfrm>
                <a:off x="5143504" y="1142983"/>
                <a:ext cx="2526107" cy="1785949"/>
                <a:chOff x="857224" y="2071678"/>
                <a:chExt cx="5000660" cy="3071834"/>
              </a:xfrm>
            </p:grpSpPr>
            <p:sp>
              <p:nvSpPr>
                <p:cNvPr id="78" name="Oval 77"/>
                <p:cNvSpPr/>
                <p:nvPr/>
              </p:nvSpPr>
              <p:spPr>
                <a:xfrm>
                  <a:off x="857224" y="2071678"/>
                  <a:ext cx="1502565"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79" name="Regular Pentagon 78"/>
                <p:cNvSpPr/>
                <p:nvPr/>
              </p:nvSpPr>
              <p:spPr>
                <a:xfrm>
                  <a:off x="2713729" y="3431247"/>
                  <a:ext cx="1929961"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80" name="Straight Connector 79"/>
                <p:cNvCxnSpPr>
                  <a:stCxn id="79" idx="1"/>
                  <a:endCxn id="78" idx="5"/>
                </p:cNvCxnSpPr>
                <p:nvPr/>
              </p:nvCxnSpPr>
              <p:spPr>
                <a:xfrm rot="10800000">
                  <a:off x="2139414" y="3289034"/>
                  <a:ext cx="574314"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9" idx="5"/>
                </p:cNvCxnSpPr>
                <p:nvPr/>
              </p:nvCxnSpPr>
              <p:spPr>
                <a:xfrm flipV="1">
                  <a:off x="4643690" y="4000105"/>
                  <a:ext cx="1215410"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6" name="Rectangle 75"/>
              <p:cNvSpPr/>
              <p:nvPr/>
            </p:nvSpPr>
            <p:spPr>
              <a:xfrm>
                <a:off x="7572396" y="1500174"/>
                <a:ext cx="570114" cy="7871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77" name="Chevron 76"/>
              <p:cNvSpPr/>
              <p:nvPr/>
            </p:nvSpPr>
            <p:spPr>
              <a:xfrm flipH="1">
                <a:off x="7572396" y="1500174"/>
                <a:ext cx="1214446" cy="787141"/>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dirty="0">
                    <a:solidFill>
                      <a:srgbClr val="000000"/>
                    </a:solidFill>
                    <a:latin typeface="Narkisim" pitchFamily="34" charset="-79"/>
                    <a:cs typeface="Narkisim" pitchFamily="34" charset="-79"/>
                  </a:rPr>
                  <a:t>T</a:t>
                </a:r>
                <a:endParaRPr lang="en-CA" sz="1200" dirty="0">
                  <a:solidFill>
                    <a:srgbClr val="000000"/>
                  </a:solidFill>
                  <a:latin typeface="Narkisim" pitchFamily="34" charset="-79"/>
                  <a:cs typeface="Narkisim" pitchFamily="34" charset="-79"/>
                </a:endParaRPr>
              </a:p>
            </p:txBody>
          </p:sp>
        </p:grpSp>
        <p:grpSp>
          <p:nvGrpSpPr>
            <p:cNvPr id="20544" name="Group 97"/>
            <p:cNvGrpSpPr>
              <a:grpSpLocks/>
            </p:cNvGrpSpPr>
            <p:nvPr/>
          </p:nvGrpSpPr>
          <p:grpSpPr bwMode="auto">
            <a:xfrm flipH="1">
              <a:off x="4500562" y="3857628"/>
              <a:ext cx="1714512" cy="857256"/>
              <a:chOff x="5143504" y="1142984"/>
              <a:chExt cx="3643338" cy="1785950"/>
            </a:xfrm>
          </p:grpSpPr>
          <p:grpSp>
            <p:nvGrpSpPr>
              <p:cNvPr id="20552" name="Group 32"/>
              <p:cNvGrpSpPr>
                <a:grpSpLocks/>
              </p:cNvGrpSpPr>
              <p:nvPr/>
            </p:nvGrpSpPr>
            <p:grpSpPr bwMode="auto">
              <a:xfrm>
                <a:off x="5143504" y="1142983"/>
                <a:ext cx="2526107" cy="1785949"/>
                <a:chOff x="857224" y="2071678"/>
                <a:chExt cx="5000660" cy="3071834"/>
              </a:xfrm>
            </p:grpSpPr>
            <p:sp>
              <p:nvSpPr>
                <p:cNvPr id="102" name="Oval 101"/>
                <p:cNvSpPr/>
                <p:nvPr/>
              </p:nvSpPr>
              <p:spPr>
                <a:xfrm>
                  <a:off x="857224" y="2071674"/>
                  <a:ext cx="1502565"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03" name="Regular Pentagon 102"/>
                <p:cNvSpPr/>
                <p:nvPr/>
              </p:nvSpPr>
              <p:spPr>
                <a:xfrm>
                  <a:off x="2713729" y="3431247"/>
                  <a:ext cx="1929961"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104" name="Straight Connector 103"/>
                <p:cNvCxnSpPr>
                  <a:stCxn id="103" idx="1"/>
                  <a:endCxn id="102" idx="5"/>
                </p:cNvCxnSpPr>
                <p:nvPr/>
              </p:nvCxnSpPr>
              <p:spPr>
                <a:xfrm rot="10800000">
                  <a:off x="2139414" y="3289031"/>
                  <a:ext cx="574314"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103" idx="5"/>
                </p:cNvCxnSpPr>
                <p:nvPr/>
              </p:nvCxnSpPr>
              <p:spPr>
                <a:xfrm flipV="1">
                  <a:off x="4643690" y="4000105"/>
                  <a:ext cx="1215410"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0" name="Rectangle 99"/>
              <p:cNvSpPr/>
              <p:nvPr/>
            </p:nvSpPr>
            <p:spPr>
              <a:xfrm>
                <a:off x="7572396" y="1500172"/>
                <a:ext cx="570114" cy="7871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101" name="Chevron 100"/>
              <p:cNvSpPr/>
              <p:nvPr/>
            </p:nvSpPr>
            <p:spPr>
              <a:xfrm flipH="1">
                <a:off x="7572396" y="1500172"/>
                <a:ext cx="1214446" cy="787141"/>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dirty="0">
                    <a:solidFill>
                      <a:srgbClr val="000000"/>
                    </a:solidFill>
                    <a:latin typeface="Narkisim" pitchFamily="34" charset="-79"/>
                    <a:cs typeface="Narkisim" pitchFamily="34" charset="-79"/>
                  </a:rPr>
                  <a:t>T</a:t>
                </a:r>
                <a:endParaRPr lang="en-CA" sz="1200" dirty="0">
                  <a:solidFill>
                    <a:srgbClr val="000000"/>
                  </a:solidFill>
                  <a:latin typeface="Narkisim" pitchFamily="34" charset="-79"/>
                  <a:cs typeface="Narkisim" pitchFamily="34" charset="-79"/>
                </a:endParaRPr>
              </a:p>
            </p:txBody>
          </p:sp>
        </p:grpSp>
        <p:grpSp>
          <p:nvGrpSpPr>
            <p:cNvPr id="20545" name="Group 105"/>
            <p:cNvGrpSpPr>
              <a:grpSpLocks/>
            </p:cNvGrpSpPr>
            <p:nvPr/>
          </p:nvGrpSpPr>
          <p:grpSpPr bwMode="auto">
            <a:xfrm flipH="1">
              <a:off x="4429124" y="5643578"/>
              <a:ext cx="1785950" cy="857256"/>
              <a:chOff x="500034" y="1142984"/>
              <a:chExt cx="3714776" cy="1785950"/>
            </a:xfrm>
          </p:grpSpPr>
          <p:grpSp>
            <p:nvGrpSpPr>
              <p:cNvPr id="20546" name="Group 16"/>
              <p:cNvGrpSpPr>
                <a:grpSpLocks/>
              </p:cNvGrpSpPr>
              <p:nvPr/>
            </p:nvGrpSpPr>
            <p:grpSpPr bwMode="auto">
              <a:xfrm>
                <a:off x="500034" y="1142983"/>
                <a:ext cx="2526107" cy="1785949"/>
                <a:chOff x="857224" y="2071678"/>
                <a:chExt cx="5000660" cy="3071834"/>
              </a:xfrm>
            </p:grpSpPr>
            <p:sp>
              <p:nvSpPr>
                <p:cNvPr id="109" name="Oval 108"/>
                <p:cNvSpPr/>
                <p:nvPr/>
              </p:nvSpPr>
              <p:spPr>
                <a:xfrm>
                  <a:off x="857224" y="2071678"/>
                  <a:ext cx="1496892"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10" name="Regular Pentagon 109"/>
                <p:cNvSpPr/>
                <p:nvPr/>
              </p:nvSpPr>
              <p:spPr>
                <a:xfrm>
                  <a:off x="2713635" y="3431247"/>
                  <a:ext cx="1928312"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111" name="Straight Connector 110"/>
                <p:cNvCxnSpPr>
                  <a:stCxn id="110" idx="1"/>
                  <a:endCxn id="109" idx="5"/>
                </p:cNvCxnSpPr>
                <p:nvPr/>
              </p:nvCxnSpPr>
              <p:spPr>
                <a:xfrm rot="10800000">
                  <a:off x="2138409" y="3289034"/>
                  <a:ext cx="575226"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0" idx="5"/>
                </p:cNvCxnSpPr>
                <p:nvPr/>
              </p:nvCxnSpPr>
              <p:spPr>
                <a:xfrm flipV="1">
                  <a:off x="4641946" y="4000105"/>
                  <a:ext cx="1215818"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108" name="Pentagon 107"/>
              <p:cNvSpPr/>
              <p:nvPr/>
            </p:nvSpPr>
            <p:spPr>
              <a:xfrm>
                <a:off x="2999665" y="1500174"/>
                <a:ext cx="1215145" cy="787141"/>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A</a:t>
                </a:r>
                <a:endParaRPr lang="en-CA" sz="1200" b="1" dirty="0">
                  <a:solidFill>
                    <a:srgbClr val="000000"/>
                  </a:solidFill>
                  <a:latin typeface="Narkisim" pitchFamily="34" charset="-79"/>
                  <a:cs typeface="Narkisim" pitchFamily="34" charset="-79"/>
                </a:endParaRPr>
              </a:p>
            </p:txBody>
          </p:sp>
        </p:grpSp>
      </p:grpSp>
      <p:grpSp>
        <p:nvGrpSpPr>
          <p:cNvPr id="37" name="Group 165"/>
          <p:cNvGrpSpPr>
            <a:grpSpLocks/>
          </p:cNvGrpSpPr>
          <p:nvPr/>
        </p:nvGrpSpPr>
        <p:grpSpPr bwMode="auto">
          <a:xfrm>
            <a:off x="1780747" y="500063"/>
            <a:ext cx="2071688" cy="6000750"/>
            <a:chOff x="857224" y="500042"/>
            <a:chExt cx="2071702" cy="6000792"/>
          </a:xfrm>
        </p:grpSpPr>
        <p:grpSp>
          <p:nvGrpSpPr>
            <p:cNvPr id="20490" name="Group 4"/>
            <p:cNvGrpSpPr>
              <a:grpSpLocks/>
            </p:cNvGrpSpPr>
            <p:nvPr/>
          </p:nvGrpSpPr>
          <p:grpSpPr bwMode="auto">
            <a:xfrm>
              <a:off x="857224" y="500042"/>
              <a:ext cx="1785950" cy="857256"/>
              <a:chOff x="500034" y="1142984"/>
              <a:chExt cx="3714776" cy="1785950"/>
            </a:xfrm>
          </p:grpSpPr>
          <p:grpSp>
            <p:nvGrpSpPr>
              <p:cNvPr id="20534" name="Group 16"/>
              <p:cNvGrpSpPr>
                <a:grpSpLocks/>
              </p:cNvGrpSpPr>
              <p:nvPr/>
            </p:nvGrpSpPr>
            <p:grpSpPr bwMode="auto">
              <a:xfrm>
                <a:off x="500034" y="1142983"/>
                <a:ext cx="2526107" cy="1785949"/>
                <a:chOff x="857224" y="2071678"/>
                <a:chExt cx="5000660" cy="3071834"/>
              </a:xfrm>
            </p:grpSpPr>
            <p:sp>
              <p:nvSpPr>
                <p:cNvPr id="8" name="Oval 7"/>
                <p:cNvSpPr/>
                <p:nvPr/>
              </p:nvSpPr>
              <p:spPr>
                <a:xfrm>
                  <a:off x="857224" y="2071678"/>
                  <a:ext cx="1503431"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9" name="Regular Pentagon 8"/>
                <p:cNvSpPr/>
                <p:nvPr/>
              </p:nvSpPr>
              <p:spPr>
                <a:xfrm>
                  <a:off x="2713635" y="3431247"/>
                  <a:ext cx="1928316"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10" name="Straight Connector 9"/>
                <p:cNvCxnSpPr>
                  <a:stCxn id="9" idx="1"/>
                  <a:endCxn id="8" idx="5"/>
                </p:cNvCxnSpPr>
                <p:nvPr/>
              </p:nvCxnSpPr>
              <p:spPr>
                <a:xfrm rot="10800000">
                  <a:off x="2138409" y="3289034"/>
                  <a:ext cx="575226"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9" idx="5"/>
                </p:cNvCxnSpPr>
                <p:nvPr/>
              </p:nvCxnSpPr>
              <p:spPr>
                <a:xfrm flipV="1">
                  <a:off x="4641950" y="4000105"/>
                  <a:ext cx="1215818"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 name="Pentagon 6"/>
              <p:cNvSpPr/>
              <p:nvPr/>
            </p:nvSpPr>
            <p:spPr>
              <a:xfrm>
                <a:off x="2999666" y="1500174"/>
                <a:ext cx="1215144" cy="787141"/>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A</a:t>
                </a:r>
                <a:endParaRPr lang="en-CA" sz="1200" b="1" dirty="0">
                  <a:solidFill>
                    <a:srgbClr val="000000"/>
                  </a:solidFill>
                  <a:latin typeface="Narkisim" pitchFamily="34" charset="-79"/>
                  <a:cs typeface="Narkisim" pitchFamily="34" charset="-79"/>
                </a:endParaRPr>
              </a:p>
            </p:txBody>
          </p:sp>
        </p:grpSp>
        <p:grpSp>
          <p:nvGrpSpPr>
            <p:cNvPr id="20491" name="Group 11"/>
            <p:cNvGrpSpPr>
              <a:grpSpLocks/>
            </p:cNvGrpSpPr>
            <p:nvPr/>
          </p:nvGrpSpPr>
          <p:grpSpPr bwMode="auto">
            <a:xfrm>
              <a:off x="857224" y="1357298"/>
              <a:ext cx="1714512" cy="857256"/>
              <a:chOff x="857224" y="2071678"/>
              <a:chExt cx="6929486" cy="3071834"/>
            </a:xfrm>
          </p:grpSpPr>
          <p:sp>
            <p:nvSpPr>
              <p:cNvPr id="13" name="Oval 12"/>
              <p:cNvSpPr/>
              <p:nvPr/>
            </p:nvSpPr>
            <p:spPr>
              <a:xfrm>
                <a:off x="857224" y="2071678"/>
                <a:ext cx="1501389"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4" name="Regular Pentagon 13"/>
              <p:cNvSpPr/>
              <p:nvPr/>
            </p:nvSpPr>
            <p:spPr>
              <a:xfrm>
                <a:off x="2711505" y="3431247"/>
                <a:ext cx="1931271"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15" name="Flowchart: Delay 14"/>
              <p:cNvSpPr/>
              <p:nvPr/>
            </p:nvSpPr>
            <p:spPr>
              <a:xfrm>
                <a:off x="5855439" y="2640536"/>
                <a:ext cx="1931271" cy="1359569"/>
              </a:xfrm>
              <a:prstGeom prst="flowChartDelay">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C</a:t>
                </a:r>
                <a:endParaRPr lang="en-CA" sz="3600" b="1" dirty="0">
                  <a:solidFill>
                    <a:srgbClr val="000000"/>
                  </a:solidFill>
                  <a:latin typeface="Narkisim" pitchFamily="34" charset="-79"/>
                  <a:cs typeface="Narkisim" pitchFamily="34" charset="-79"/>
                </a:endParaRPr>
              </a:p>
            </p:txBody>
          </p:sp>
          <p:cxnSp>
            <p:nvCxnSpPr>
              <p:cNvPr id="16" name="Straight Connector 15"/>
              <p:cNvCxnSpPr>
                <a:stCxn id="14" idx="1"/>
                <a:endCxn id="13" idx="5"/>
              </p:cNvCxnSpPr>
              <p:nvPr/>
            </p:nvCxnSpPr>
            <p:spPr>
              <a:xfrm rot="10800000">
                <a:off x="2140462" y="3289034"/>
                <a:ext cx="571043"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4" idx="5"/>
              </p:cNvCxnSpPr>
              <p:nvPr/>
            </p:nvCxnSpPr>
            <p:spPr>
              <a:xfrm flipV="1">
                <a:off x="4642777" y="4000105"/>
                <a:ext cx="1212662"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492" name="Group 17"/>
            <p:cNvGrpSpPr>
              <a:grpSpLocks/>
            </p:cNvGrpSpPr>
            <p:nvPr/>
          </p:nvGrpSpPr>
          <p:grpSpPr bwMode="auto">
            <a:xfrm>
              <a:off x="857224" y="2143116"/>
              <a:ext cx="1714512" cy="857256"/>
              <a:chOff x="5143504" y="1142984"/>
              <a:chExt cx="3643338" cy="1785950"/>
            </a:xfrm>
          </p:grpSpPr>
          <p:grpSp>
            <p:nvGrpSpPr>
              <p:cNvPr id="20522" name="Group 32"/>
              <p:cNvGrpSpPr>
                <a:grpSpLocks/>
              </p:cNvGrpSpPr>
              <p:nvPr/>
            </p:nvGrpSpPr>
            <p:grpSpPr bwMode="auto">
              <a:xfrm>
                <a:off x="5143504" y="1142983"/>
                <a:ext cx="2526107" cy="1785949"/>
                <a:chOff x="857224" y="2071678"/>
                <a:chExt cx="5000660" cy="3071834"/>
              </a:xfrm>
            </p:grpSpPr>
            <p:sp>
              <p:nvSpPr>
                <p:cNvPr id="22" name="Oval 21"/>
                <p:cNvSpPr/>
                <p:nvPr/>
              </p:nvSpPr>
              <p:spPr>
                <a:xfrm>
                  <a:off x="857224" y="2071678"/>
                  <a:ext cx="1502569"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23" name="Regular Pentagon 22"/>
                <p:cNvSpPr/>
                <p:nvPr/>
              </p:nvSpPr>
              <p:spPr>
                <a:xfrm>
                  <a:off x="2713729" y="3431251"/>
                  <a:ext cx="1929966"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24" name="Straight Connector 23"/>
                <p:cNvCxnSpPr>
                  <a:stCxn id="23" idx="1"/>
                  <a:endCxn id="22" idx="5"/>
                </p:cNvCxnSpPr>
                <p:nvPr/>
              </p:nvCxnSpPr>
              <p:spPr>
                <a:xfrm rot="10800000">
                  <a:off x="2139414" y="3289034"/>
                  <a:ext cx="574314"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5"/>
                </p:cNvCxnSpPr>
                <p:nvPr/>
              </p:nvCxnSpPr>
              <p:spPr>
                <a:xfrm flipV="1">
                  <a:off x="4643694" y="4000109"/>
                  <a:ext cx="1215410"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7572396" y="1500174"/>
                <a:ext cx="570116" cy="7871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21" name="Chevron 20"/>
              <p:cNvSpPr/>
              <p:nvPr/>
            </p:nvSpPr>
            <p:spPr>
              <a:xfrm flipH="1">
                <a:off x="7572396" y="1500174"/>
                <a:ext cx="1214446" cy="787141"/>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dirty="0">
                    <a:solidFill>
                      <a:srgbClr val="000000"/>
                    </a:solidFill>
                    <a:latin typeface="Narkisim" pitchFamily="34" charset="-79"/>
                    <a:cs typeface="Narkisim" pitchFamily="34" charset="-79"/>
                  </a:rPr>
                  <a:t>T</a:t>
                </a:r>
                <a:endParaRPr lang="en-CA" sz="1200" dirty="0">
                  <a:solidFill>
                    <a:srgbClr val="000000"/>
                  </a:solidFill>
                  <a:latin typeface="Narkisim" pitchFamily="34" charset="-79"/>
                  <a:cs typeface="Narkisim" pitchFamily="34" charset="-79"/>
                </a:endParaRPr>
              </a:p>
            </p:txBody>
          </p:sp>
        </p:grpSp>
        <p:grpSp>
          <p:nvGrpSpPr>
            <p:cNvPr id="20493" name="Group 25"/>
            <p:cNvGrpSpPr>
              <a:grpSpLocks/>
            </p:cNvGrpSpPr>
            <p:nvPr/>
          </p:nvGrpSpPr>
          <p:grpSpPr bwMode="auto">
            <a:xfrm>
              <a:off x="857224" y="4714884"/>
              <a:ext cx="2071702" cy="857256"/>
              <a:chOff x="5143504" y="4357694"/>
              <a:chExt cx="4357718" cy="1785950"/>
            </a:xfrm>
          </p:grpSpPr>
          <p:sp>
            <p:nvSpPr>
              <p:cNvPr id="28" name="Rectangle 27"/>
              <p:cNvSpPr/>
              <p:nvPr/>
            </p:nvSpPr>
            <p:spPr>
              <a:xfrm>
                <a:off x="7571137" y="4642121"/>
                <a:ext cx="1215486" cy="859902"/>
              </a:xfrm>
              <a:prstGeom prst="rect">
                <a:avLst/>
              </a:prstGeom>
              <a:solidFill>
                <a:srgbClr val="E31B2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en-CA" sz="2400" b="1" dirty="0">
                    <a:solidFill>
                      <a:srgbClr val="000000"/>
                    </a:solidFill>
                    <a:latin typeface="Narkisim" pitchFamily="34" charset="-79"/>
                    <a:cs typeface="Narkisim" pitchFamily="34" charset="-79"/>
                  </a:rPr>
                  <a:t>G</a:t>
                </a:r>
                <a:endParaRPr lang="en-CA" sz="3200" b="1" dirty="0">
                  <a:solidFill>
                    <a:srgbClr val="000000"/>
                  </a:solidFill>
                  <a:latin typeface="Narkisim" pitchFamily="34" charset="-79"/>
                  <a:cs typeface="Narkisim" pitchFamily="34" charset="-79"/>
                </a:endParaRPr>
              </a:p>
            </p:txBody>
          </p:sp>
          <p:grpSp>
            <p:nvGrpSpPr>
              <p:cNvPr id="20516" name="Group 24"/>
              <p:cNvGrpSpPr>
                <a:grpSpLocks/>
              </p:cNvGrpSpPr>
              <p:nvPr/>
            </p:nvGrpSpPr>
            <p:grpSpPr bwMode="auto">
              <a:xfrm>
                <a:off x="5143504" y="4357693"/>
                <a:ext cx="2526107" cy="1785949"/>
                <a:chOff x="857224" y="2071678"/>
                <a:chExt cx="5000660" cy="3071834"/>
              </a:xfrm>
            </p:grpSpPr>
            <p:sp>
              <p:nvSpPr>
                <p:cNvPr id="30" name="Oval 29"/>
                <p:cNvSpPr/>
                <p:nvPr/>
              </p:nvSpPr>
              <p:spPr>
                <a:xfrm>
                  <a:off x="857224" y="2071674"/>
                  <a:ext cx="1500550"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31" name="Regular Pentagon 30"/>
                <p:cNvSpPr/>
                <p:nvPr/>
              </p:nvSpPr>
              <p:spPr>
                <a:xfrm>
                  <a:off x="2714733" y="3431247"/>
                  <a:ext cx="1923608"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32" name="Straight Connector 31"/>
                <p:cNvCxnSpPr>
                  <a:stCxn id="31" idx="1"/>
                  <a:endCxn id="30" idx="5"/>
                </p:cNvCxnSpPr>
                <p:nvPr/>
              </p:nvCxnSpPr>
              <p:spPr>
                <a:xfrm rot="10800000">
                  <a:off x="2139631" y="3289031"/>
                  <a:ext cx="575102"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1" idx="5"/>
                </p:cNvCxnSpPr>
                <p:nvPr/>
              </p:nvCxnSpPr>
              <p:spPr>
                <a:xfrm flipV="1">
                  <a:off x="4638341" y="4000105"/>
                  <a:ext cx="1216303"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useBgFill="1">
            <p:nvSpPr>
              <p:cNvPr id="29" name="Flowchart: Delay 28"/>
              <p:cNvSpPr/>
              <p:nvPr/>
            </p:nvSpPr>
            <p:spPr>
              <a:xfrm flipH="1">
                <a:off x="8359200" y="4642121"/>
                <a:ext cx="1142022" cy="863210"/>
              </a:xfrm>
              <a:prstGeom prst="flowChartDelay">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grpSp>
        <p:grpSp>
          <p:nvGrpSpPr>
            <p:cNvPr id="20494" name="Group 45"/>
            <p:cNvGrpSpPr>
              <a:grpSpLocks/>
            </p:cNvGrpSpPr>
            <p:nvPr/>
          </p:nvGrpSpPr>
          <p:grpSpPr bwMode="auto">
            <a:xfrm>
              <a:off x="857224" y="3000372"/>
              <a:ext cx="1714512" cy="857256"/>
              <a:chOff x="857224" y="2071678"/>
              <a:chExt cx="6929486" cy="3071834"/>
            </a:xfrm>
          </p:grpSpPr>
          <p:sp>
            <p:nvSpPr>
              <p:cNvPr id="47" name="Oval 46"/>
              <p:cNvSpPr/>
              <p:nvPr/>
            </p:nvSpPr>
            <p:spPr>
              <a:xfrm>
                <a:off x="857224" y="2071678"/>
                <a:ext cx="1501389"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48" name="Regular Pentagon 47"/>
              <p:cNvSpPr/>
              <p:nvPr/>
            </p:nvSpPr>
            <p:spPr>
              <a:xfrm>
                <a:off x="2711505" y="3431251"/>
                <a:ext cx="1931271"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49" name="Flowchart: Delay 48"/>
              <p:cNvSpPr/>
              <p:nvPr/>
            </p:nvSpPr>
            <p:spPr>
              <a:xfrm>
                <a:off x="5855439" y="2640536"/>
                <a:ext cx="1931271" cy="1359573"/>
              </a:xfrm>
              <a:prstGeom prst="flowChartDelay">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C</a:t>
                </a:r>
                <a:endParaRPr lang="en-CA" sz="3600" b="1" dirty="0">
                  <a:solidFill>
                    <a:srgbClr val="000000"/>
                  </a:solidFill>
                  <a:latin typeface="Narkisim" pitchFamily="34" charset="-79"/>
                  <a:cs typeface="Narkisim" pitchFamily="34" charset="-79"/>
                </a:endParaRPr>
              </a:p>
            </p:txBody>
          </p:sp>
          <p:cxnSp>
            <p:nvCxnSpPr>
              <p:cNvPr id="50" name="Straight Connector 49"/>
              <p:cNvCxnSpPr>
                <a:stCxn id="48" idx="1"/>
                <a:endCxn id="47" idx="5"/>
              </p:cNvCxnSpPr>
              <p:nvPr/>
            </p:nvCxnSpPr>
            <p:spPr>
              <a:xfrm rot="10800000">
                <a:off x="2140462" y="3289034"/>
                <a:ext cx="571043"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48" idx="5"/>
              </p:cNvCxnSpPr>
              <p:nvPr/>
            </p:nvCxnSpPr>
            <p:spPr>
              <a:xfrm flipV="1">
                <a:off x="4642777" y="4000109"/>
                <a:ext cx="1212662"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grpSp>
          <p:nvGrpSpPr>
            <p:cNvPr id="20495" name="Group 51"/>
            <p:cNvGrpSpPr>
              <a:grpSpLocks/>
            </p:cNvGrpSpPr>
            <p:nvPr/>
          </p:nvGrpSpPr>
          <p:grpSpPr bwMode="auto">
            <a:xfrm>
              <a:off x="857224" y="3857628"/>
              <a:ext cx="1785950" cy="857256"/>
              <a:chOff x="500034" y="1142984"/>
              <a:chExt cx="3714776" cy="1785950"/>
            </a:xfrm>
          </p:grpSpPr>
          <p:grpSp>
            <p:nvGrpSpPr>
              <p:cNvPr id="20504" name="Group 16"/>
              <p:cNvGrpSpPr>
                <a:grpSpLocks/>
              </p:cNvGrpSpPr>
              <p:nvPr/>
            </p:nvGrpSpPr>
            <p:grpSpPr bwMode="auto">
              <a:xfrm>
                <a:off x="500034" y="1142983"/>
                <a:ext cx="2526107" cy="1785949"/>
                <a:chOff x="857224" y="2071678"/>
                <a:chExt cx="5000660" cy="3071834"/>
              </a:xfrm>
            </p:grpSpPr>
            <p:sp>
              <p:nvSpPr>
                <p:cNvPr id="55" name="Oval 54"/>
                <p:cNvSpPr/>
                <p:nvPr/>
              </p:nvSpPr>
              <p:spPr>
                <a:xfrm>
                  <a:off x="857224" y="2071674"/>
                  <a:ext cx="1503431"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56" name="Regular Pentagon 55"/>
                <p:cNvSpPr/>
                <p:nvPr/>
              </p:nvSpPr>
              <p:spPr>
                <a:xfrm>
                  <a:off x="2713635" y="3431247"/>
                  <a:ext cx="1928316"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57" name="Straight Connector 56"/>
                <p:cNvCxnSpPr>
                  <a:stCxn id="56" idx="1"/>
                  <a:endCxn id="55" idx="5"/>
                </p:cNvCxnSpPr>
                <p:nvPr/>
              </p:nvCxnSpPr>
              <p:spPr>
                <a:xfrm rot="10800000">
                  <a:off x="2138409" y="3289031"/>
                  <a:ext cx="575226"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56" idx="5"/>
                </p:cNvCxnSpPr>
                <p:nvPr/>
              </p:nvCxnSpPr>
              <p:spPr>
                <a:xfrm flipV="1">
                  <a:off x="4641950" y="4000105"/>
                  <a:ext cx="1215818"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4" name="Pentagon 53"/>
              <p:cNvSpPr/>
              <p:nvPr/>
            </p:nvSpPr>
            <p:spPr>
              <a:xfrm>
                <a:off x="2999666" y="1500172"/>
                <a:ext cx="1215144" cy="787141"/>
              </a:xfrm>
              <a:prstGeom prst="homePlat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A</a:t>
                </a:r>
                <a:endParaRPr lang="en-CA" sz="1200" b="1" dirty="0">
                  <a:solidFill>
                    <a:srgbClr val="000000"/>
                  </a:solidFill>
                  <a:latin typeface="Narkisim" pitchFamily="34" charset="-79"/>
                  <a:cs typeface="Narkisim" pitchFamily="34" charset="-79"/>
                </a:endParaRPr>
              </a:p>
            </p:txBody>
          </p:sp>
        </p:grpSp>
        <p:grpSp>
          <p:nvGrpSpPr>
            <p:cNvPr id="20496" name="Group 58"/>
            <p:cNvGrpSpPr>
              <a:grpSpLocks/>
            </p:cNvGrpSpPr>
            <p:nvPr/>
          </p:nvGrpSpPr>
          <p:grpSpPr bwMode="auto">
            <a:xfrm>
              <a:off x="857224" y="5643578"/>
              <a:ext cx="1714512" cy="857256"/>
              <a:chOff x="5143504" y="1142984"/>
              <a:chExt cx="3643338" cy="1785950"/>
            </a:xfrm>
          </p:grpSpPr>
          <p:grpSp>
            <p:nvGrpSpPr>
              <p:cNvPr id="20497" name="Group 32"/>
              <p:cNvGrpSpPr>
                <a:grpSpLocks/>
              </p:cNvGrpSpPr>
              <p:nvPr/>
            </p:nvGrpSpPr>
            <p:grpSpPr bwMode="auto">
              <a:xfrm>
                <a:off x="5143504" y="1142983"/>
                <a:ext cx="2526107" cy="1785949"/>
                <a:chOff x="857224" y="2071678"/>
                <a:chExt cx="5000660" cy="3071834"/>
              </a:xfrm>
            </p:grpSpPr>
            <p:sp>
              <p:nvSpPr>
                <p:cNvPr id="63" name="Oval 62"/>
                <p:cNvSpPr/>
                <p:nvPr/>
              </p:nvSpPr>
              <p:spPr>
                <a:xfrm>
                  <a:off x="857224" y="2071678"/>
                  <a:ext cx="1502569" cy="1427832"/>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64" name="Regular Pentagon 63"/>
                <p:cNvSpPr/>
                <p:nvPr/>
              </p:nvSpPr>
              <p:spPr>
                <a:xfrm>
                  <a:off x="2713729" y="3431247"/>
                  <a:ext cx="1929966" cy="1712265"/>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65" name="Straight Connector 64"/>
                <p:cNvCxnSpPr>
                  <a:stCxn id="64" idx="1"/>
                  <a:endCxn id="63" idx="5"/>
                </p:cNvCxnSpPr>
                <p:nvPr/>
              </p:nvCxnSpPr>
              <p:spPr>
                <a:xfrm rot="10800000">
                  <a:off x="2139414" y="3289034"/>
                  <a:ext cx="574314"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64" idx="5"/>
                </p:cNvCxnSpPr>
                <p:nvPr/>
              </p:nvCxnSpPr>
              <p:spPr>
                <a:xfrm flipV="1">
                  <a:off x="4643694" y="4000105"/>
                  <a:ext cx="1215410" cy="8533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61" name="Rectangle 60"/>
              <p:cNvSpPr/>
              <p:nvPr/>
            </p:nvSpPr>
            <p:spPr>
              <a:xfrm>
                <a:off x="7572396" y="1500174"/>
                <a:ext cx="570116" cy="7871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dirty="0"/>
              </a:p>
            </p:txBody>
          </p:sp>
          <p:sp>
            <p:nvSpPr>
              <p:cNvPr id="62" name="Chevron 61"/>
              <p:cNvSpPr/>
              <p:nvPr/>
            </p:nvSpPr>
            <p:spPr>
              <a:xfrm flipH="1">
                <a:off x="7572396" y="1500174"/>
                <a:ext cx="1214446" cy="787141"/>
              </a:xfrm>
              <a:prstGeom prst="chevr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dirty="0">
                    <a:solidFill>
                      <a:srgbClr val="000000"/>
                    </a:solidFill>
                    <a:latin typeface="Narkisim" pitchFamily="34" charset="-79"/>
                    <a:cs typeface="Narkisim" pitchFamily="34" charset="-79"/>
                  </a:rPr>
                  <a:t>T</a:t>
                </a:r>
                <a:endParaRPr lang="en-CA" sz="1200" dirty="0">
                  <a:solidFill>
                    <a:srgbClr val="000000"/>
                  </a:solidFill>
                  <a:latin typeface="Narkisim" pitchFamily="34" charset="-79"/>
                  <a:cs typeface="Narkisim" pitchFamily="34" charset="-79"/>
                </a:endParaRPr>
              </a:p>
            </p:txBody>
          </p:sp>
        </p:grpSp>
      </p:grpSp>
      <p:grpSp>
        <p:nvGrpSpPr>
          <p:cNvPr id="82" name="Group 39"/>
          <p:cNvGrpSpPr>
            <a:grpSpLocks/>
          </p:cNvGrpSpPr>
          <p:nvPr/>
        </p:nvGrpSpPr>
        <p:grpSpPr bwMode="auto">
          <a:xfrm flipH="1">
            <a:off x="7310438" y="4714875"/>
            <a:ext cx="1714500" cy="857250"/>
            <a:chOff x="857224" y="2071678"/>
            <a:chExt cx="6929486" cy="3071834"/>
          </a:xfrm>
        </p:grpSpPr>
        <p:sp>
          <p:nvSpPr>
            <p:cNvPr id="41" name="Oval 40"/>
            <p:cNvSpPr/>
            <p:nvPr/>
          </p:nvSpPr>
          <p:spPr>
            <a:xfrm>
              <a:off x="857224" y="2071678"/>
              <a:ext cx="1501389" cy="1427836"/>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sp>
          <p:nvSpPr>
            <p:cNvPr id="42" name="Regular Pentagon 41"/>
            <p:cNvSpPr/>
            <p:nvPr/>
          </p:nvSpPr>
          <p:spPr>
            <a:xfrm>
              <a:off x="2711505" y="3431251"/>
              <a:ext cx="1931271" cy="1712261"/>
            </a:xfrm>
            <a:prstGeom prst="pentagon">
              <a:avLst/>
            </a:prstGeom>
            <a:gradFill flip="none" rotWithShape="1">
              <a:gsLst>
                <a:gs pos="0">
                  <a:srgbClr val="008000">
                    <a:shade val="30000"/>
                    <a:satMod val="115000"/>
                  </a:srgbClr>
                </a:gs>
                <a:gs pos="50000">
                  <a:srgbClr val="008000">
                    <a:shade val="67500"/>
                    <a:satMod val="115000"/>
                  </a:srgbClr>
                </a:gs>
                <a:gs pos="100000">
                  <a:srgbClr val="008000">
                    <a:shade val="100000"/>
                    <a:satMod val="115000"/>
                  </a:srgbClr>
                </a:gs>
              </a:gsLst>
              <a:lin ang="2700000" scaled="1"/>
              <a:tileRect/>
            </a:gra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CA" sz="3600" b="1" dirty="0">
                <a:solidFill>
                  <a:srgbClr val="000000"/>
                </a:solidFill>
                <a:latin typeface="Narkisim" pitchFamily="34" charset="-79"/>
                <a:cs typeface="Narkisim" pitchFamily="34" charset="-79"/>
              </a:endParaRPr>
            </a:p>
          </p:txBody>
        </p:sp>
        <p:cxnSp>
          <p:nvCxnSpPr>
            <p:cNvPr id="44" name="Straight Connector 43"/>
            <p:cNvCxnSpPr>
              <a:stCxn id="42" idx="1"/>
              <a:endCxn id="41" idx="5"/>
            </p:cNvCxnSpPr>
            <p:nvPr/>
          </p:nvCxnSpPr>
          <p:spPr>
            <a:xfrm rot="10800000">
              <a:off x="2140462" y="3289034"/>
              <a:ext cx="571043" cy="796401"/>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2" idx="5"/>
            </p:cNvCxnSpPr>
            <p:nvPr/>
          </p:nvCxnSpPr>
          <p:spPr>
            <a:xfrm flipV="1">
              <a:off x="4642777" y="4000109"/>
              <a:ext cx="1212662" cy="85327"/>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sp>
          <p:nvSpPr>
            <p:cNvPr id="43" name="Flowchart: Delay 42"/>
            <p:cNvSpPr/>
            <p:nvPr/>
          </p:nvSpPr>
          <p:spPr>
            <a:xfrm>
              <a:off x="5855439" y="2640536"/>
              <a:ext cx="1931271" cy="1359573"/>
            </a:xfrm>
            <a:prstGeom prst="flowChartDelay">
              <a:avLst/>
            </a:prstGeom>
            <a:solidFill>
              <a:srgbClr val="7030A0"/>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r>
                <a:rPr lang="en-CA" sz="2400" b="1" dirty="0">
                  <a:solidFill>
                    <a:srgbClr val="000000"/>
                  </a:solidFill>
                  <a:latin typeface="Narkisim" pitchFamily="34" charset="-79"/>
                  <a:cs typeface="Narkisim" pitchFamily="34" charset="-79"/>
                </a:rPr>
                <a:t>C</a:t>
              </a:r>
              <a:endParaRPr lang="en-CA" sz="3600" b="1" dirty="0">
                <a:solidFill>
                  <a:srgbClr val="000000"/>
                </a:solidFill>
                <a:latin typeface="Narkisim" pitchFamily="34" charset="-79"/>
                <a:cs typeface="Narkisim" pitchFamily="34" charset="-79"/>
              </a:endParaRPr>
            </a:p>
          </p:txBody>
        </p:sp>
      </p:grpSp>
    </p:spTree>
    <p:extLst>
      <p:ext uri="{BB962C8B-B14F-4D97-AF65-F5344CB8AC3E}">
        <p14:creationId xmlns:p14="http://schemas.microsoft.com/office/powerpoint/2010/main" val="740161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2"/>
                                        </p:tgtEl>
                                        <p:attrNameLst>
                                          <p:attrName>style.visibility</p:attrName>
                                        </p:attrNameLst>
                                      </p:cBhvr>
                                      <p:to>
                                        <p:strVal val="visible"/>
                                      </p:to>
                                    </p:set>
                                    <p:animEffect transition="in" filter="fade">
                                      <p:cBhvr>
                                        <p:cTn id="10" dur="2000"/>
                                        <p:tgtEl>
                                          <p:spTgt spid="8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4.44444E-6 -4.49584E-6 L 0.35608 -4.49584E-6 " pathEditMode="relative" rAng="0" ptsTypes="AA">
                                      <p:cBhvr>
                                        <p:cTn id="14" dur="2000" fill="hold"/>
                                        <p:tgtEl>
                                          <p:spTgt spid="37"/>
                                        </p:tgtEl>
                                        <p:attrNameLst>
                                          <p:attrName>ppt_x</p:attrName>
                                          <p:attrName>ppt_y</p:attrName>
                                        </p:attrNameLst>
                                      </p:cBhvr>
                                      <p:rCtr x="178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DNA Structure</a:t>
            </a:r>
          </a:p>
        </p:txBody>
      </p:sp>
      <p:sp>
        <p:nvSpPr>
          <p:cNvPr id="3" name="Content Placeholder 2"/>
          <p:cNvSpPr>
            <a:spLocks noGrp="1"/>
          </p:cNvSpPr>
          <p:nvPr>
            <p:ph idx="1"/>
          </p:nvPr>
        </p:nvSpPr>
        <p:spPr>
          <a:xfrm>
            <a:off x="1881189" y="1571625"/>
            <a:ext cx="8429625" cy="4929188"/>
          </a:xfrm>
        </p:spPr>
        <p:txBody>
          <a:bodyPr/>
          <a:lstStyle/>
          <a:p>
            <a:pPr marL="274320" indent="-274320">
              <a:buClr>
                <a:schemeClr val="accent3"/>
              </a:buClr>
              <a:buFont typeface="Wingdings 2"/>
              <a:buChar char=""/>
              <a:defRPr/>
            </a:pPr>
            <a:r>
              <a:rPr lang="en-CA" dirty="0"/>
              <a:t>To crack the genetic code found in DNA we need to look at the sequence of bases.</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The bases are arranged in triplets called codons.</a:t>
            </a:r>
          </a:p>
          <a:p>
            <a:pPr marL="274320" indent="-274320">
              <a:buClr>
                <a:schemeClr val="accent3"/>
              </a:buClr>
              <a:buFont typeface="Wingdings 2"/>
              <a:buChar char=""/>
              <a:defRPr/>
            </a:pPr>
            <a:endParaRPr lang="en-CA" dirty="0"/>
          </a:p>
          <a:p>
            <a:pPr marL="274320" indent="-274320" algn="ctr">
              <a:buClr>
                <a:schemeClr val="accent3"/>
              </a:buClr>
              <a:buNone/>
              <a:defRPr/>
            </a:pPr>
            <a:r>
              <a:rPr lang="en-CA" dirty="0"/>
              <a:t>A G </a:t>
            </a:r>
            <a:r>
              <a:rPr lang="en-CA" dirty="0" err="1"/>
              <a:t>G</a:t>
            </a:r>
            <a:r>
              <a:rPr lang="en-CA" dirty="0"/>
              <a:t> - C T C - A </a:t>
            </a:r>
            <a:r>
              <a:rPr lang="en-CA" dirty="0" err="1"/>
              <a:t>A</a:t>
            </a:r>
            <a:r>
              <a:rPr lang="en-CA" dirty="0"/>
              <a:t> G - T C </a:t>
            </a:r>
            <a:r>
              <a:rPr lang="en-CA" dirty="0" err="1"/>
              <a:t>C</a:t>
            </a:r>
            <a:r>
              <a:rPr lang="en-CA" dirty="0"/>
              <a:t> - T A G</a:t>
            </a:r>
          </a:p>
          <a:p>
            <a:pPr marL="274320" indent="-274320" algn="ctr">
              <a:buClr>
                <a:schemeClr val="accent3"/>
              </a:buClr>
              <a:buNone/>
              <a:defRPr/>
            </a:pPr>
            <a:r>
              <a:rPr lang="en-CA" dirty="0"/>
              <a:t>T C </a:t>
            </a:r>
            <a:r>
              <a:rPr lang="en-CA" dirty="0" err="1"/>
              <a:t>C</a:t>
            </a:r>
            <a:r>
              <a:rPr lang="en-CA" dirty="0"/>
              <a:t> - G A G - T </a:t>
            </a:r>
            <a:r>
              <a:rPr lang="en-CA" dirty="0" err="1"/>
              <a:t>T</a:t>
            </a:r>
            <a:r>
              <a:rPr lang="en-CA" dirty="0"/>
              <a:t> C - A G </a:t>
            </a:r>
            <a:r>
              <a:rPr lang="en-CA" dirty="0" err="1"/>
              <a:t>G</a:t>
            </a:r>
            <a:r>
              <a:rPr lang="en-CA" dirty="0"/>
              <a:t> - A T C</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endParaRPr lang="en-CA" dirty="0"/>
          </a:p>
        </p:txBody>
      </p:sp>
    </p:spTree>
    <p:extLst>
      <p:ext uri="{BB962C8B-B14F-4D97-AF65-F5344CB8AC3E}">
        <p14:creationId xmlns:p14="http://schemas.microsoft.com/office/powerpoint/2010/main" val="23699988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iterate type="lt">
                                    <p:tmPct val="10000"/>
                                  </p:iterate>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2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20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1188" y="214313"/>
            <a:ext cx="8229600" cy="1143000"/>
          </a:xfrm>
        </p:spPr>
        <p:txBody>
          <a:bodyPr>
            <a:normAutofit/>
          </a:bodyPr>
          <a:lstStyle/>
          <a:p>
            <a:pPr>
              <a:defRPr/>
            </a:pPr>
            <a:r>
              <a:rPr lang="en-CA" dirty="0"/>
              <a:t>DNA Structure</a:t>
            </a:r>
          </a:p>
        </p:txBody>
      </p:sp>
      <p:sp>
        <p:nvSpPr>
          <p:cNvPr id="3" name="Content Placeholder 2"/>
          <p:cNvSpPr>
            <a:spLocks noGrp="1"/>
          </p:cNvSpPr>
          <p:nvPr>
            <p:ph idx="1"/>
          </p:nvPr>
        </p:nvSpPr>
        <p:spPr>
          <a:xfrm>
            <a:off x="1881189" y="1571625"/>
            <a:ext cx="8429625" cy="4929188"/>
          </a:xfrm>
        </p:spPr>
        <p:txBody>
          <a:bodyPr>
            <a:normAutofit/>
          </a:bodyPr>
          <a:lstStyle/>
          <a:p>
            <a:pPr marL="274320" indent="-274320">
              <a:buClr>
                <a:schemeClr val="accent3"/>
              </a:buClr>
              <a:buFont typeface="Wingdings 2"/>
              <a:buChar char=""/>
              <a:defRPr/>
            </a:pPr>
            <a:r>
              <a:rPr lang="en-CA" dirty="0"/>
              <a:t>A gene is a section of DNA that codes for a </a:t>
            </a:r>
            <a:r>
              <a:rPr lang="en-CA" dirty="0">
                <a:solidFill>
                  <a:srgbClr val="FF0000"/>
                </a:solidFill>
              </a:rPr>
              <a:t>protein.</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Each unique gene has a unique sequence of bases.</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This unique sequence of bases will code for the production of a unique protein.</a:t>
            </a:r>
          </a:p>
          <a:p>
            <a:pPr marL="274320" indent="-274320">
              <a:buClr>
                <a:schemeClr val="accent3"/>
              </a:buClr>
              <a:buFont typeface="Wingdings 2"/>
              <a:buChar char=""/>
              <a:defRPr/>
            </a:pPr>
            <a:endParaRPr lang="en-CA" dirty="0"/>
          </a:p>
          <a:p>
            <a:pPr marL="274320" indent="-274320">
              <a:buClr>
                <a:schemeClr val="accent3"/>
              </a:buClr>
              <a:buFont typeface="Wingdings 2"/>
              <a:buChar char=""/>
              <a:defRPr/>
            </a:pPr>
            <a:r>
              <a:rPr lang="en-CA" dirty="0"/>
              <a:t>It is these proteins and combination of proteins that give us a unique </a:t>
            </a:r>
            <a:r>
              <a:rPr lang="en-CA" dirty="0">
                <a:solidFill>
                  <a:srgbClr val="FF0000"/>
                </a:solidFill>
              </a:rPr>
              <a:t>phenotype</a:t>
            </a:r>
            <a:r>
              <a:rPr lang="en-CA" dirty="0"/>
              <a:t>.</a:t>
            </a:r>
          </a:p>
        </p:txBody>
      </p:sp>
    </p:spTree>
    <p:extLst>
      <p:ext uri="{BB962C8B-B14F-4D97-AF65-F5344CB8AC3E}">
        <p14:creationId xmlns:p14="http://schemas.microsoft.com/office/powerpoint/2010/main" val="14015942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a:xfrm>
            <a:off x="2209800" y="2819400"/>
            <a:ext cx="7772400" cy="1143000"/>
          </a:xfrm>
        </p:spPr>
        <p:txBody>
          <a:bodyPr anchor="ctr">
            <a:normAutofit fontScale="90000"/>
          </a:bodyPr>
          <a:lstStyle/>
          <a:p>
            <a:pPr>
              <a:defRPr/>
            </a:pPr>
            <a:r>
              <a:rPr lang="en-US" altLang="en-US" sz="5400" b="1">
                <a:solidFill>
                  <a:srgbClr val="003399"/>
                </a:solidFill>
                <a:effectLst>
                  <a:outerShdw blurRad="38100" dist="38100" dir="2700000" algn="tl">
                    <a:srgbClr val="000000"/>
                  </a:outerShdw>
                </a:effectLst>
              </a:rPr>
              <a:t>RNA AND</a:t>
            </a:r>
            <a:br>
              <a:rPr lang="en-US" altLang="en-US" sz="5400" b="1">
                <a:solidFill>
                  <a:srgbClr val="003399"/>
                </a:solidFill>
                <a:effectLst>
                  <a:outerShdw blurRad="38100" dist="38100" dir="2700000" algn="tl">
                    <a:srgbClr val="000000"/>
                  </a:outerShdw>
                </a:effectLst>
              </a:rPr>
            </a:br>
            <a:r>
              <a:rPr lang="en-US" altLang="en-US" sz="5400" b="1">
                <a:solidFill>
                  <a:srgbClr val="003399"/>
                </a:solidFill>
                <a:effectLst>
                  <a:outerShdw blurRad="38100" dist="38100" dir="2700000" algn="tl">
                    <a:srgbClr val="000000"/>
                  </a:outerShdw>
                </a:effectLst>
              </a:rPr>
              <a:t> PROTEIN SYNTHESIS</a:t>
            </a:r>
            <a:endParaRPr lang="en-US" altLang="en-US" sz="4400"/>
          </a:p>
        </p:txBody>
      </p:sp>
    </p:spTree>
    <p:extLst>
      <p:ext uri="{BB962C8B-B14F-4D97-AF65-F5344CB8AC3E}">
        <p14:creationId xmlns:p14="http://schemas.microsoft.com/office/powerpoint/2010/main" val="41885022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a:defRPr/>
            </a:pPr>
            <a:r>
              <a:rPr lang="en-US" altLang="en-US" b="1" dirty="0">
                <a:solidFill>
                  <a:srgbClr val="C00000"/>
                </a:solidFill>
                <a:effectLst>
                  <a:outerShdw blurRad="38100" dist="38100" dir="2700000" algn="tl">
                    <a:srgbClr val="000000"/>
                  </a:outerShdw>
                </a:effectLst>
              </a:rPr>
              <a:t>How your cell makes very important proteins</a:t>
            </a:r>
          </a:p>
        </p:txBody>
      </p:sp>
      <p:sp>
        <p:nvSpPr>
          <p:cNvPr id="4099" name="Rectangle 3"/>
          <p:cNvSpPr>
            <a:spLocks noGrp="1" noChangeArrowheads="1"/>
          </p:cNvSpPr>
          <p:nvPr>
            <p:ph type="body" idx="1"/>
          </p:nvPr>
        </p:nvSpPr>
        <p:spPr/>
        <p:txBody>
          <a:bodyPr/>
          <a:lstStyle/>
          <a:p>
            <a:pPr>
              <a:defRPr/>
            </a:pPr>
            <a:r>
              <a:rPr lang="en-US" altLang="en-US" dirty="0"/>
              <a:t>The production (synthesis) of </a:t>
            </a:r>
            <a:r>
              <a:rPr lang="en-US" altLang="en-US" b="1" dirty="0">
                <a:solidFill>
                  <a:srgbClr val="C00000"/>
                </a:solidFill>
                <a:effectLst>
                  <a:outerShdw blurRad="38100" dist="38100" dir="2700000" algn="tl">
                    <a:srgbClr val="000000"/>
                  </a:outerShdw>
                </a:effectLst>
              </a:rPr>
              <a:t>proteins</a:t>
            </a:r>
            <a:r>
              <a:rPr lang="en-US" altLang="en-US" dirty="0">
                <a:solidFill>
                  <a:srgbClr val="C00000"/>
                </a:solidFill>
              </a:rPr>
              <a:t>.</a:t>
            </a:r>
          </a:p>
          <a:p>
            <a:pPr>
              <a:defRPr/>
            </a:pPr>
            <a:r>
              <a:rPr lang="en-US" altLang="en-US" b="1" dirty="0">
                <a:effectLst>
                  <a:outerShdw blurRad="38100" dist="38100" dir="2700000" algn="tl">
                    <a:srgbClr val="000000"/>
                  </a:outerShdw>
                </a:effectLst>
              </a:rPr>
              <a:t>3 phases</a:t>
            </a:r>
            <a:r>
              <a:rPr lang="en-US" altLang="en-US" dirty="0"/>
              <a:t>:</a:t>
            </a:r>
          </a:p>
          <a:p>
            <a:pPr>
              <a:buFontTx/>
              <a:buNone/>
              <a:defRPr/>
            </a:pPr>
            <a:endParaRPr lang="en-US" altLang="en-US" sz="800" dirty="0"/>
          </a:p>
          <a:p>
            <a:pPr>
              <a:buFontTx/>
              <a:buNone/>
              <a:defRPr/>
            </a:pPr>
            <a:r>
              <a:rPr lang="en-US" altLang="en-US" dirty="0"/>
              <a:t>	</a:t>
            </a:r>
            <a:r>
              <a:rPr lang="en-US" altLang="en-US" b="1" dirty="0">
                <a:solidFill>
                  <a:srgbClr val="500093"/>
                </a:solidFill>
                <a:effectLst>
                  <a:outerShdw blurRad="38100" dist="38100" dir="2700000" algn="tl">
                    <a:srgbClr val="000000"/>
                  </a:outerShdw>
                </a:effectLst>
              </a:rPr>
              <a:t>1.	Transcription</a:t>
            </a:r>
          </a:p>
          <a:p>
            <a:pPr>
              <a:buFontTx/>
              <a:buNone/>
              <a:defRPr/>
            </a:pPr>
            <a:endParaRPr lang="en-US" altLang="en-US" sz="900" dirty="0"/>
          </a:p>
          <a:p>
            <a:pPr>
              <a:buFontTx/>
              <a:buNone/>
              <a:defRPr/>
            </a:pPr>
            <a:r>
              <a:rPr lang="en-US" altLang="en-US" dirty="0"/>
              <a:t>	</a:t>
            </a:r>
            <a:r>
              <a:rPr lang="en-US" altLang="en-US" b="1" dirty="0">
                <a:solidFill>
                  <a:srgbClr val="009688"/>
                </a:solidFill>
                <a:effectLst>
                  <a:outerShdw blurRad="38100" dist="38100" dir="2700000" algn="tl">
                    <a:srgbClr val="000000"/>
                  </a:outerShdw>
                </a:effectLst>
              </a:rPr>
              <a:t>2.	RNA processing</a:t>
            </a:r>
          </a:p>
          <a:p>
            <a:pPr>
              <a:buFontTx/>
              <a:buNone/>
              <a:defRPr/>
            </a:pPr>
            <a:endParaRPr lang="en-US" altLang="en-US" sz="800" dirty="0"/>
          </a:p>
          <a:p>
            <a:pPr>
              <a:buFontTx/>
              <a:buNone/>
              <a:defRPr/>
            </a:pPr>
            <a:r>
              <a:rPr lang="en-US" altLang="en-US" dirty="0"/>
              <a:t>	</a:t>
            </a:r>
            <a:r>
              <a:rPr lang="en-US" altLang="en-US" b="1" dirty="0">
                <a:solidFill>
                  <a:srgbClr val="B50069"/>
                </a:solidFill>
                <a:effectLst>
                  <a:outerShdw blurRad="38100" dist="38100" dir="2700000" algn="tl">
                    <a:srgbClr val="000000"/>
                  </a:outerShdw>
                </a:effectLst>
              </a:rPr>
              <a:t>3.	Translation</a:t>
            </a:r>
            <a:endParaRPr lang="en-US" altLang="en-US" dirty="0">
              <a:solidFill>
                <a:schemeClr val="tx2"/>
              </a:solidFill>
            </a:endParaRPr>
          </a:p>
          <a:p>
            <a:pPr>
              <a:buFontTx/>
              <a:buNone/>
              <a:defRPr/>
            </a:pPr>
            <a:endParaRPr lang="en-US" altLang="en-US" sz="800" dirty="0">
              <a:solidFill>
                <a:schemeClr val="tx2"/>
              </a:solidFill>
            </a:endParaRPr>
          </a:p>
          <a:p>
            <a:pPr>
              <a:defRPr/>
            </a:pPr>
            <a:r>
              <a:rPr lang="en-US" altLang="en-US" b="1" dirty="0">
                <a:solidFill>
                  <a:schemeClr val="accent1"/>
                </a:solidFill>
                <a:effectLst>
                  <a:outerShdw blurRad="38100" dist="38100" dir="2700000" algn="tl">
                    <a:srgbClr val="000000"/>
                  </a:outerShdw>
                </a:effectLst>
              </a:rPr>
              <a:t>DNA </a:t>
            </a:r>
            <a:r>
              <a:rPr lang="en-US" altLang="en-US" b="1" dirty="0">
                <a:solidFill>
                  <a:schemeClr val="tx2"/>
                </a:solidFill>
                <a:effectLst>
                  <a:outerShdw blurRad="38100" dist="38100" dir="2700000" algn="tl">
                    <a:srgbClr val="FFFFFF"/>
                  </a:outerShdw>
                </a:effectLst>
                <a:sym typeface="Symbol" panose="05050102010706020507" pitchFamily="18" charset="2"/>
              </a:rPr>
              <a:t> </a:t>
            </a:r>
            <a:r>
              <a:rPr lang="en-US" altLang="en-US" b="1" dirty="0">
                <a:solidFill>
                  <a:srgbClr val="9234DB"/>
                </a:solidFill>
                <a:effectLst>
                  <a:outerShdw blurRad="38100" dist="38100" dir="2700000" algn="tl">
                    <a:srgbClr val="000000"/>
                  </a:outerShdw>
                </a:effectLst>
              </a:rPr>
              <a:t>RNA </a:t>
            </a:r>
            <a:r>
              <a:rPr lang="en-US" altLang="en-US" b="1" dirty="0">
                <a:effectLst>
                  <a:outerShdw blurRad="38100" dist="38100" dir="2700000" algn="tl">
                    <a:srgbClr val="FFFFFF"/>
                  </a:outerShdw>
                </a:effectLst>
                <a:sym typeface="Symbol" panose="05050102010706020507" pitchFamily="18" charset="2"/>
              </a:rPr>
              <a:t> </a:t>
            </a:r>
            <a:r>
              <a:rPr lang="en-US" altLang="en-US" b="1" dirty="0">
                <a:solidFill>
                  <a:srgbClr val="006B61"/>
                </a:solidFill>
                <a:effectLst>
                  <a:outerShdw blurRad="38100" dist="38100" dir="2700000" algn="tl">
                    <a:srgbClr val="000000"/>
                  </a:outerShdw>
                </a:effectLst>
              </a:rPr>
              <a:t>Protein</a:t>
            </a:r>
          </a:p>
        </p:txBody>
      </p:sp>
    </p:spTree>
    <p:extLst>
      <p:ext uri="{BB962C8B-B14F-4D97-AF65-F5344CB8AC3E}">
        <p14:creationId xmlns:p14="http://schemas.microsoft.com/office/powerpoint/2010/main" val="1076585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8">
                                            <p:txEl>
                                              <p:pRg st="0" end="0"/>
                                            </p:txEl>
                                          </p:spTgt>
                                        </p:tgtEl>
                                        <p:attrNameLst>
                                          <p:attrName>style.visibility</p:attrName>
                                        </p:attrNameLst>
                                      </p:cBhvr>
                                      <p:to>
                                        <p:strVal val="visible"/>
                                      </p:to>
                                    </p:set>
                                    <p:animEffect transition="in" filter="wipe(left)">
                                      <p:cBhvr>
                                        <p:cTn id="7" dur="500"/>
                                        <p:tgtEl>
                                          <p:spTgt spid="40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9">
                                            <p:txEl>
                                              <p:pRg st="0" end="0"/>
                                            </p:txEl>
                                          </p:spTgt>
                                        </p:tgtEl>
                                        <p:attrNameLst>
                                          <p:attrName>style.visibility</p:attrName>
                                        </p:attrNameLst>
                                      </p:cBhvr>
                                      <p:to>
                                        <p:strVal val="visible"/>
                                      </p:to>
                                    </p:set>
                                    <p:animEffect transition="in" filter="wipe(left)">
                                      <p:cBhvr>
                                        <p:cTn id="12" dur="500"/>
                                        <p:tgtEl>
                                          <p:spTgt spid="409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9">
                                            <p:txEl>
                                              <p:pRg st="1" end="1"/>
                                            </p:txEl>
                                          </p:spTgt>
                                        </p:tgtEl>
                                        <p:attrNameLst>
                                          <p:attrName>style.visibility</p:attrName>
                                        </p:attrNameLst>
                                      </p:cBhvr>
                                      <p:to>
                                        <p:strVal val="visible"/>
                                      </p:to>
                                    </p:set>
                                    <p:animEffect transition="in" filter="wipe(left)">
                                      <p:cBhvr>
                                        <p:cTn id="17" dur="500"/>
                                        <p:tgtEl>
                                          <p:spTgt spid="409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9">
                                            <p:txEl>
                                              <p:pRg st="3" end="3"/>
                                            </p:txEl>
                                          </p:spTgt>
                                        </p:tgtEl>
                                        <p:attrNameLst>
                                          <p:attrName>style.visibility</p:attrName>
                                        </p:attrNameLst>
                                      </p:cBhvr>
                                      <p:to>
                                        <p:strVal val="visible"/>
                                      </p:to>
                                    </p:set>
                                    <p:animEffect transition="in" filter="wipe(left)">
                                      <p:cBhvr>
                                        <p:cTn id="22" dur="500"/>
                                        <p:tgtEl>
                                          <p:spTgt spid="409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99">
                                            <p:txEl>
                                              <p:pRg st="5" end="5"/>
                                            </p:txEl>
                                          </p:spTgt>
                                        </p:tgtEl>
                                        <p:attrNameLst>
                                          <p:attrName>style.visibility</p:attrName>
                                        </p:attrNameLst>
                                      </p:cBhvr>
                                      <p:to>
                                        <p:strVal val="visible"/>
                                      </p:to>
                                    </p:set>
                                    <p:animEffect transition="in" filter="wipe(left)">
                                      <p:cBhvr>
                                        <p:cTn id="27" dur="500"/>
                                        <p:tgtEl>
                                          <p:spTgt spid="4099">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99">
                                            <p:txEl>
                                              <p:pRg st="7" end="7"/>
                                            </p:txEl>
                                          </p:spTgt>
                                        </p:tgtEl>
                                        <p:attrNameLst>
                                          <p:attrName>style.visibility</p:attrName>
                                        </p:attrNameLst>
                                      </p:cBhvr>
                                      <p:to>
                                        <p:strVal val="visible"/>
                                      </p:to>
                                    </p:set>
                                    <p:animEffect transition="in" filter="wipe(left)">
                                      <p:cBhvr>
                                        <p:cTn id="32" dur="500"/>
                                        <p:tgtEl>
                                          <p:spTgt spid="4099">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99">
                                            <p:txEl>
                                              <p:pRg st="9" end="9"/>
                                            </p:txEl>
                                          </p:spTgt>
                                        </p:tgtEl>
                                        <p:attrNameLst>
                                          <p:attrName>style.visibility</p:attrName>
                                        </p:attrNameLst>
                                      </p:cBhvr>
                                      <p:to>
                                        <p:strVal val="visible"/>
                                      </p:to>
                                    </p:set>
                                    <p:animEffect transition="in" filter="wipe(left)">
                                      <p:cBhvr>
                                        <p:cTn id="37" dur="500"/>
                                        <p:tgtEl>
                                          <p:spTgt spid="409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build="p" autoUpdateAnimBg="0"/>
      <p:bldP spid="409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ltLang="en-US" b="1">
                <a:solidFill>
                  <a:schemeClr val="accent1"/>
                </a:solidFill>
                <a:effectLst>
                  <a:outerShdw blurRad="38100" dist="38100" dir="2700000" algn="tl">
                    <a:srgbClr val="000000"/>
                  </a:outerShdw>
                </a:effectLst>
              </a:rPr>
              <a:t>DNA </a:t>
            </a:r>
            <a:r>
              <a:rPr lang="en-US" altLang="en-US" b="1">
                <a:effectLst>
                  <a:outerShdw blurRad="38100" dist="38100" dir="2700000" algn="tl">
                    <a:srgbClr val="FFFFFF"/>
                  </a:outerShdw>
                </a:effectLst>
                <a:sym typeface="Symbol" panose="05050102010706020507" pitchFamily="18" charset="2"/>
              </a:rPr>
              <a:t> </a:t>
            </a:r>
            <a:r>
              <a:rPr lang="en-US" altLang="en-US" b="1">
                <a:solidFill>
                  <a:srgbClr val="9234DB"/>
                </a:solidFill>
                <a:effectLst>
                  <a:outerShdw blurRad="38100" dist="38100" dir="2700000" algn="tl">
                    <a:srgbClr val="000000"/>
                  </a:outerShdw>
                </a:effectLst>
              </a:rPr>
              <a:t>RNA </a:t>
            </a:r>
            <a:r>
              <a:rPr lang="en-US" altLang="en-US" b="1">
                <a:solidFill>
                  <a:schemeClr val="tx1"/>
                </a:solidFill>
                <a:effectLst>
                  <a:outerShdw blurRad="38100" dist="38100" dir="2700000" algn="tl">
                    <a:srgbClr val="FFFFFF"/>
                  </a:outerShdw>
                </a:effectLst>
                <a:sym typeface="Symbol" panose="05050102010706020507" pitchFamily="18" charset="2"/>
              </a:rPr>
              <a:t></a:t>
            </a:r>
            <a:r>
              <a:rPr lang="en-US" altLang="en-US" b="1">
                <a:solidFill>
                  <a:srgbClr val="9234DB"/>
                </a:solidFill>
                <a:effectLst>
                  <a:outerShdw blurRad="38100" dist="38100" dir="2700000" algn="tl">
                    <a:srgbClr val="000000"/>
                  </a:outerShdw>
                </a:effectLst>
                <a:sym typeface="Symbol" panose="05050102010706020507" pitchFamily="18" charset="2"/>
              </a:rPr>
              <a:t> </a:t>
            </a:r>
            <a:r>
              <a:rPr lang="en-US" altLang="en-US" b="1">
                <a:solidFill>
                  <a:srgbClr val="006B61"/>
                </a:solidFill>
                <a:effectLst>
                  <a:outerShdw blurRad="38100" dist="38100" dir="2700000" algn="tl">
                    <a:srgbClr val="000000"/>
                  </a:outerShdw>
                </a:effectLst>
              </a:rPr>
              <a:t>Protein</a:t>
            </a:r>
          </a:p>
        </p:txBody>
      </p:sp>
      <p:sp>
        <p:nvSpPr>
          <p:cNvPr id="6147" name="Rectangle 3"/>
          <p:cNvSpPr>
            <a:spLocks noGrp="1" noChangeArrowheads="1"/>
          </p:cNvSpPr>
          <p:nvPr>
            <p:ph type="body" idx="1"/>
          </p:nvPr>
        </p:nvSpPr>
        <p:spPr>
          <a:xfrm>
            <a:off x="2819400" y="1981200"/>
            <a:ext cx="7772400" cy="4114800"/>
          </a:xfrm>
          <a:noFill/>
        </p:spPr>
        <p:txBody>
          <a:bodyPr/>
          <a:lstStyle/>
          <a:p>
            <a:pPr>
              <a:buFontTx/>
              <a:buNone/>
            </a:pPr>
            <a:r>
              <a:rPr lang="en-US" altLang="en-US"/>
              <a:t>  </a:t>
            </a:r>
          </a:p>
        </p:txBody>
      </p:sp>
      <p:grpSp>
        <p:nvGrpSpPr>
          <p:cNvPr id="6183" name="Group 39"/>
          <p:cNvGrpSpPr>
            <a:grpSpLocks/>
          </p:cNvGrpSpPr>
          <p:nvPr/>
        </p:nvGrpSpPr>
        <p:grpSpPr bwMode="auto">
          <a:xfrm>
            <a:off x="4216400" y="1701800"/>
            <a:ext cx="5435600" cy="4978400"/>
            <a:chOff x="1696" y="1072"/>
            <a:chExt cx="3424" cy="3136"/>
          </a:xfrm>
        </p:grpSpPr>
        <p:sp>
          <p:nvSpPr>
            <p:cNvPr id="6150" name="AutoShape 6"/>
            <p:cNvSpPr>
              <a:spLocks noChangeArrowheads="1"/>
            </p:cNvSpPr>
            <p:nvPr/>
          </p:nvSpPr>
          <p:spPr bwMode="auto">
            <a:xfrm>
              <a:off x="1696" y="1072"/>
              <a:ext cx="3424" cy="3136"/>
            </a:xfrm>
            <a:prstGeom prst="roundRect">
              <a:avLst>
                <a:gd name="adj" fmla="val 12495"/>
              </a:avLst>
            </a:prstGeom>
            <a:solidFill>
              <a:schemeClr val="folHlink"/>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1" name="Oval 7"/>
            <p:cNvSpPr>
              <a:spLocks noChangeArrowheads="1"/>
            </p:cNvSpPr>
            <p:nvPr/>
          </p:nvSpPr>
          <p:spPr bwMode="auto">
            <a:xfrm>
              <a:off x="1928" y="1304"/>
              <a:ext cx="2768" cy="1856"/>
            </a:xfrm>
            <a:prstGeom prst="ellipse">
              <a:avLst/>
            </a:prstGeom>
            <a:solidFill>
              <a:srgbClr val="66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2" name="Rectangle 8"/>
            <p:cNvSpPr>
              <a:spLocks noChangeArrowheads="1"/>
            </p:cNvSpPr>
            <p:nvPr/>
          </p:nvSpPr>
          <p:spPr bwMode="auto">
            <a:xfrm>
              <a:off x="4215" y="1138"/>
              <a:ext cx="850"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tx1"/>
                  </a:solidFill>
                </a:rPr>
                <a:t>Nuclear</a:t>
              </a:r>
            </a:p>
            <a:p>
              <a:r>
                <a:rPr lang="en-US" altLang="en-US" sz="1800" b="1">
                  <a:solidFill>
                    <a:schemeClr val="tx1"/>
                  </a:solidFill>
                </a:rPr>
                <a:t>membrane</a:t>
              </a:r>
            </a:p>
          </p:txBody>
        </p:sp>
        <p:sp>
          <p:nvSpPr>
            <p:cNvPr id="6153" name="Line 9"/>
            <p:cNvSpPr>
              <a:spLocks noChangeShapeType="1"/>
            </p:cNvSpPr>
            <p:nvPr/>
          </p:nvSpPr>
          <p:spPr bwMode="auto">
            <a:xfrm flipV="1">
              <a:off x="4520" y="1480"/>
              <a:ext cx="224" cy="256"/>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4" name="Rectangle 10"/>
            <p:cNvSpPr>
              <a:spLocks noChangeArrowheads="1"/>
            </p:cNvSpPr>
            <p:nvPr/>
          </p:nvSpPr>
          <p:spPr bwMode="auto">
            <a:xfrm>
              <a:off x="2164" y="1924"/>
              <a:ext cx="1000"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5" name="Rectangle 11"/>
            <p:cNvSpPr>
              <a:spLocks noChangeArrowheads="1"/>
            </p:cNvSpPr>
            <p:nvPr/>
          </p:nvSpPr>
          <p:spPr bwMode="auto">
            <a:xfrm>
              <a:off x="2151" y="1906"/>
              <a:ext cx="9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Transcription</a:t>
              </a:r>
            </a:p>
          </p:txBody>
        </p:sp>
        <p:sp>
          <p:nvSpPr>
            <p:cNvPr id="6156" name="Rectangle 12"/>
            <p:cNvSpPr>
              <a:spLocks noChangeArrowheads="1"/>
            </p:cNvSpPr>
            <p:nvPr/>
          </p:nvSpPr>
          <p:spPr bwMode="auto">
            <a:xfrm>
              <a:off x="2164" y="2452"/>
              <a:ext cx="1096" cy="184"/>
            </a:xfrm>
            <a:prstGeom prst="rect">
              <a:avLst/>
            </a:prstGeom>
            <a:solidFill>
              <a:srgbClr val="9234D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7" name="Rectangle 13"/>
            <p:cNvSpPr>
              <a:spLocks noChangeArrowheads="1"/>
            </p:cNvSpPr>
            <p:nvPr/>
          </p:nvSpPr>
          <p:spPr bwMode="auto">
            <a:xfrm>
              <a:off x="2151" y="2448"/>
              <a:ext cx="9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1600" b="1">
                  <a:effectLst>
                    <a:outerShdw blurRad="38100" dist="38100" dir="2700000" algn="tl">
                      <a:srgbClr val="FFFFFF"/>
                    </a:outerShdw>
                  </a:effectLst>
                </a:rPr>
                <a:t>RNA Processing</a:t>
              </a:r>
            </a:p>
          </p:txBody>
        </p:sp>
        <p:sp>
          <p:nvSpPr>
            <p:cNvPr id="6158" name="Rectangle 14"/>
            <p:cNvSpPr>
              <a:spLocks noChangeArrowheads="1"/>
            </p:cNvSpPr>
            <p:nvPr/>
          </p:nvSpPr>
          <p:spPr bwMode="auto">
            <a:xfrm>
              <a:off x="2212" y="3460"/>
              <a:ext cx="856" cy="184"/>
            </a:xfrm>
            <a:prstGeom prst="rect">
              <a:avLst/>
            </a:prstGeom>
            <a:solidFill>
              <a:srgbClr val="F39FD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59" name="Rectangle 15"/>
            <p:cNvSpPr>
              <a:spLocks noChangeArrowheads="1"/>
            </p:cNvSpPr>
            <p:nvPr/>
          </p:nvSpPr>
          <p:spPr bwMode="auto">
            <a:xfrm>
              <a:off x="2199" y="3442"/>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Translation</a:t>
              </a:r>
            </a:p>
          </p:txBody>
        </p:sp>
        <p:sp>
          <p:nvSpPr>
            <p:cNvPr id="6160" name="Freeform 16"/>
            <p:cNvSpPr>
              <a:spLocks/>
            </p:cNvSpPr>
            <p:nvPr/>
          </p:nvSpPr>
          <p:spPr bwMode="auto">
            <a:xfrm>
              <a:off x="3072" y="1596"/>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61" name="Freeform 17"/>
            <p:cNvSpPr>
              <a:spLocks/>
            </p:cNvSpPr>
            <p:nvPr/>
          </p:nvSpPr>
          <p:spPr bwMode="auto">
            <a:xfrm>
              <a:off x="3072" y="1644"/>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62" name="Rectangle 18"/>
            <p:cNvSpPr>
              <a:spLocks noChangeArrowheads="1"/>
            </p:cNvSpPr>
            <p:nvPr/>
          </p:nvSpPr>
          <p:spPr bwMode="auto">
            <a:xfrm>
              <a:off x="3543" y="1364"/>
              <a:ext cx="4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DNA</a:t>
              </a:r>
            </a:p>
          </p:txBody>
        </p:sp>
        <p:sp>
          <p:nvSpPr>
            <p:cNvPr id="6163" name="Line 19"/>
            <p:cNvSpPr>
              <a:spLocks noChangeShapeType="1"/>
            </p:cNvSpPr>
            <p:nvPr/>
          </p:nvSpPr>
          <p:spPr bwMode="auto">
            <a:xfrm>
              <a:off x="3600" y="18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64" name="Freeform 20"/>
            <p:cNvSpPr>
              <a:spLocks/>
            </p:cNvSpPr>
            <p:nvPr/>
          </p:nvSpPr>
          <p:spPr bwMode="auto">
            <a:xfrm>
              <a:off x="2964" y="2208"/>
              <a:ext cx="1501" cy="157"/>
            </a:xfrm>
            <a:custGeom>
              <a:avLst/>
              <a:gdLst>
                <a:gd name="T0" fmla="*/ 12 w 1501"/>
                <a:gd name="T1" fmla="*/ 96 h 157"/>
                <a:gd name="T2" fmla="*/ 0 w 1501"/>
                <a:gd name="T3" fmla="*/ 60 h 157"/>
                <a:gd name="T4" fmla="*/ 36 w 1501"/>
                <a:gd name="T5" fmla="*/ 48 h 157"/>
                <a:gd name="T6" fmla="*/ 72 w 1501"/>
                <a:gd name="T7" fmla="*/ 36 h 157"/>
                <a:gd name="T8" fmla="*/ 108 w 1501"/>
                <a:gd name="T9" fmla="*/ 36 h 157"/>
                <a:gd name="T10" fmla="*/ 144 w 1501"/>
                <a:gd name="T11" fmla="*/ 36 h 157"/>
                <a:gd name="T12" fmla="*/ 180 w 1501"/>
                <a:gd name="T13" fmla="*/ 36 h 157"/>
                <a:gd name="T14" fmla="*/ 216 w 1501"/>
                <a:gd name="T15" fmla="*/ 48 h 157"/>
                <a:gd name="T16" fmla="*/ 252 w 1501"/>
                <a:gd name="T17" fmla="*/ 60 h 157"/>
                <a:gd name="T18" fmla="*/ 288 w 1501"/>
                <a:gd name="T19" fmla="*/ 60 h 157"/>
                <a:gd name="T20" fmla="*/ 324 w 1501"/>
                <a:gd name="T21" fmla="*/ 72 h 157"/>
                <a:gd name="T22" fmla="*/ 360 w 1501"/>
                <a:gd name="T23" fmla="*/ 84 h 157"/>
                <a:gd name="T24" fmla="*/ 396 w 1501"/>
                <a:gd name="T25" fmla="*/ 108 h 157"/>
                <a:gd name="T26" fmla="*/ 432 w 1501"/>
                <a:gd name="T27" fmla="*/ 120 h 157"/>
                <a:gd name="T28" fmla="*/ 468 w 1501"/>
                <a:gd name="T29" fmla="*/ 144 h 157"/>
                <a:gd name="T30" fmla="*/ 504 w 1501"/>
                <a:gd name="T31" fmla="*/ 144 h 157"/>
                <a:gd name="T32" fmla="*/ 540 w 1501"/>
                <a:gd name="T33" fmla="*/ 156 h 157"/>
                <a:gd name="T34" fmla="*/ 576 w 1501"/>
                <a:gd name="T35" fmla="*/ 156 h 157"/>
                <a:gd name="T36" fmla="*/ 612 w 1501"/>
                <a:gd name="T37" fmla="*/ 156 h 157"/>
                <a:gd name="T38" fmla="*/ 648 w 1501"/>
                <a:gd name="T39" fmla="*/ 132 h 157"/>
                <a:gd name="T40" fmla="*/ 684 w 1501"/>
                <a:gd name="T41" fmla="*/ 120 h 157"/>
                <a:gd name="T42" fmla="*/ 720 w 1501"/>
                <a:gd name="T43" fmla="*/ 96 h 157"/>
                <a:gd name="T44" fmla="*/ 744 w 1501"/>
                <a:gd name="T45" fmla="*/ 60 h 157"/>
                <a:gd name="T46" fmla="*/ 780 w 1501"/>
                <a:gd name="T47" fmla="*/ 36 h 157"/>
                <a:gd name="T48" fmla="*/ 816 w 1501"/>
                <a:gd name="T49" fmla="*/ 12 h 157"/>
                <a:gd name="T50" fmla="*/ 852 w 1501"/>
                <a:gd name="T51" fmla="*/ 0 h 157"/>
                <a:gd name="T52" fmla="*/ 888 w 1501"/>
                <a:gd name="T53" fmla="*/ 0 h 157"/>
                <a:gd name="T54" fmla="*/ 924 w 1501"/>
                <a:gd name="T55" fmla="*/ 0 h 157"/>
                <a:gd name="T56" fmla="*/ 960 w 1501"/>
                <a:gd name="T57" fmla="*/ 0 h 157"/>
                <a:gd name="T58" fmla="*/ 996 w 1501"/>
                <a:gd name="T59" fmla="*/ 0 h 157"/>
                <a:gd name="T60" fmla="*/ 1032 w 1501"/>
                <a:gd name="T61" fmla="*/ 12 h 157"/>
                <a:gd name="T62" fmla="*/ 1068 w 1501"/>
                <a:gd name="T63" fmla="*/ 24 h 157"/>
                <a:gd name="T64" fmla="*/ 1104 w 1501"/>
                <a:gd name="T65" fmla="*/ 48 h 157"/>
                <a:gd name="T66" fmla="*/ 1140 w 1501"/>
                <a:gd name="T67" fmla="*/ 60 h 157"/>
                <a:gd name="T68" fmla="*/ 1176 w 1501"/>
                <a:gd name="T69" fmla="*/ 72 h 157"/>
                <a:gd name="T70" fmla="*/ 1212 w 1501"/>
                <a:gd name="T71" fmla="*/ 96 h 157"/>
                <a:gd name="T72" fmla="*/ 1248 w 1501"/>
                <a:gd name="T73" fmla="*/ 108 h 157"/>
                <a:gd name="T74" fmla="*/ 1284 w 1501"/>
                <a:gd name="T75" fmla="*/ 120 h 157"/>
                <a:gd name="T76" fmla="*/ 1320 w 1501"/>
                <a:gd name="T77" fmla="*/ 132 h 157"/>
                <a:gd name="T78" fmla="*/ 1356 w 1501"/>
                <a:gd name="T79" fmla="*/ 132 h 157"/>
                <a:gd name="T80" fmla="*/ 1392 w 1501"/>
                <a:gd name="T81" fmla="*/ 120 h 157"/>
                <a:gd name="T82" fmla="*/ 1428 w 1501"/>
                <a:gd name="T83" fmla="*/ 96 h 157"/>
                <a:gd name="T84" fmla="*/ 1464 w 1501"/>
                <a:gd name="T85" fmla="*/ 60 h 157"/>
                <a:gd name="T86" fmla="*/ 1500 w 1501"/>
                <a:gd name="T87"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1" h="157">
                  <a:moveTo>
                    <a:pt x="12" y="96"/>
                  </a:moveTo>
                  <a:lnTo>
                    <a:pt x="0" y="60"/>
                  </a:lnTo>
                  <a:lnTo>
                    <a:pt x="36" y="48"/>
                  </a:lnTo>
                  <a:lnTo>
                    <a:pt x="72" y="36"/>
                  </a:lnTo>
                  <a:lnTo>
                    <a:pt x="108" y="36"/>
                  </a:lnTo>
                  <a:lnTo>
                    <a:pt x="144" y="36"/>
                  </a:lnTo>
                  <a:lnTo>
                    <a:pt x="180" y="36"/>
                  </a:lnTo>
                  <a:lnTo>
                    <a:pt x="216" y="48"/>
                  </a:lnTo>
                  <a:lnTo>
                    <a:pt x="252" y="60"/>
                  </a:lnTo>
                  <a:lnTo>
                    <a:pt x="288" y="60"/>
                  </a:lnTo>
                  <a:lnTo>
                    <a:pt x="324" y="72"/>
                  </a:lnTo>
                  <a:lnTo>
                    <a:pt x="360" y="84"/>
                  </a:lnTo>
                  <a:lnTo>
                    <a:pt x="396" y="108"/>
                  </a:lnTo>
                  <a:lnTo>
                    <a:pt x="432" y="120"/>
                  </a:lnTo>
                  <a:lnTo>
                    <a:pt x="468" y="144"/>
                  </a:lnTo>
                  <a:lnTo>
                    <a:pt x="504" y="144"/>
                  </a:lnTo>
                  <a:lnTo>
                    <a:pt x="540" y="156"/>
                  </a:lnTo>
                  <a:lnTo>
                    <a:pt x="576" y="156"/>
                  </a:lnTo>
                  <a:lnTo>
                    <a:pt x="612" y="156"/>
                  </a:lnTo>
                  <a:lnTo>
                    <a:pt x="648" y="132"/>
                  </a:lnTo>
                  <a:lnTo>
                    <a:pt x="684" y="120"/>
                  </a:lnTo>
                  <a:lnTo>
                    <a:pt x="720" y="96"/>
                  </a:lnTo>
                  <a:lnTo>
                    <a:pt x="744" y="60"/>
                  </a:lnTo>
                  <a:lnTo>
                    <a:pt x="780" y="36"/>
                  </a:lnTo>
                  <a:lnTo>
                    <a:pt x="816" y="12"/>
                  </a:lnTo>
                  <a:lnTo>
                    <a:pt x="852" y="0"/>
                  </a:lnTo>
                  <a:lnTo>
                    <a:pt x="888" y="0"/>
                  </a:lnTo>
                  <a:lnTo>
                    <a:pt x="924" y="0"/>
                  </a:lnTo>
                  <a:lnTo>
                    <a:pt x="960" y="0"/>
                  </a:lnTo>
                  <a:lnTo>
                    <a:pt x="996" y="0"/>
                  </a:lnTo>
                  <a:lnTo>
                    <a:pt x="1032" y="12"/>
                  </a:lnTo>
                  <a:lnTo>
                    <a:pt x="1068" y="24"/>
                  </a:lnTo>
                  <a:lnTo>
                    <a:pt x="1104" y="48"/>
                  </a:lnTo>
                  <a:lnTo>
                    <a:pt x="1140" y="60"/>
                  </a:lnTo>
                  <a:lnTo>
                    <a:pt x="1176" y="72"/>
                  </a:lnTo>
                  <a:lnTo>
                    <a:pt x="1212" y="96"/>
                  </a:lnTo>
                  <a:lnTo>
                    <a:pt x="1248" y="108"/>
                  </a:lnTo>
                  <a:lnTo>
                    <a:pt x="1284" y="120"/>
                  </a:lnTo>
                  <a:lnTo>
                    <a:pt x="1320" y="132"/>
                  </a:lnTo>
                  <a:lnTo>
                    <a:pt x="1356" y="132"/>
                  </a:lnTo>
                  <a:lnTo>
                    <a:pt x="1392" y="120"/>
                  </a:lnTo>
                  <a:lnTo>
                    <a:pt x="1428" y="96"/>
                  </a:lnTo>
                  <a:lnTo>
                    <a:pt x="1464" y="60"/>
                  </a:lnTo>
                  <a:lnTo>
                    <a:pt x="1500" y="48"/>
                  </a:lnTo>
                </a:path>
              </a:pathLst>
            </a:custGeom>
            <a:noFill/>
            <a:ln w="25400" cap="rnd" cmpd="sng">
              <a:solidFill>
                <a:srgbClr val="B5006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65" name="Rectangle 21"/>
            <p:cNvSpPr>
              <a:spLocks noChangeArrowheads="1"/>
            </p:cNvSpPr>
            <p:nvPr/>
          </p:nvSpPr>
          <p:spPr bwMode="auto">
            <a:xfrm>
              <a:off x="3687" y="1988"/>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Pre-mRNA</a:t>
              </a:r>
            </a:p>
          </p:txBody>
        </p:sp>
        <p:sp>
          <p:nvSpPr>
            <p:cNvPr id="6166" name="Freeform 22"/>
            <p:cNvSpPr>
              <a:spLocks/>
            </p:cNvSpPr>
            <p:nvPr/>
          </p:nvSpPr>
          <p:spPr bwMode="auto">
            <a:xfrm>
              <a:off x="3120" y="2856"/>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67" name="Line 23"/>
            <p:cNvSpPr>
              <a:spLocks noChangeShapeType="1"/>
            </p:cNvSpPr>
            <p:nvPr/>
          </p:nvSpPr>
          <p:spPr bwMode="auto">
            <a:xfrm>
              <a:off x="3600" y="2456"/>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68" name="Rectangle 24"/>
            <p:cNvSpPr>
              <a:spLocks noChangeArrowheads="1"/>
            </p:cNvSpPr>
            <p:nvPr/>
          </p:nvSpPr>
          <p:spPr bwMode="auto">
            <a:xfrm>
              <a:off x="3687" y="2660"/>
              <a:ext cx="6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mRNA</a:t>
              </a:r>
            </a:p>
          </p:txBody>
        </p:sp>
        <p:sp>
          <p:nvSpPr>
            <p:cNvPr id="6169" name="Line 25"/>
            <p:cNvSpPr>
              <a:spLocks noChangeShapeType="1"/>
            </p:cNvSpPr>
            <p:nvPr/>
          </p:nvSpPr>
          <p:spPr bwMode="auto">
            <a:xfrm>
              <a:off x="3600" y="30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0" name="Freeform 26"/>
            <p:cNvSpPr>
              <a:spLocks/>
            </p:cNvSpPr>
            <p:nvPr/>
          </p:nvSpPr>
          <p:spPr bwMode="auto">
            <a:xfrm>
              <a:off x="3708" y="3408"/>
              <a:ext cx="301" cy="217"/>
            </a:xfrm>
            <a:custGeom>
              <a:avLst/>
              <a:gdLst>
                <a:gd name="T0" fmla="*/ 36 w 301"/>
                <a:gd name="T1" fmla="*/ 192 h 217"/>
                <a:gd name="T2" fmla="*/ 72 w 301"/>
                <a:gd name="T3" fmla="*/ 216 h 217"/>
                <a:gd name="T4" fmla="*/ 108 w 301"/>
                <a:gd name="T5" fmla="*/ 216 h 217"/>
                <a:gd name="T6" fmla="*/ 144 w 301"/>
                <a:gd name="T7" fmla="*/ 216 h 217"/>
                <a:gd name="T8" fmla="*/ 180 w 301"/>
                <a:gd name="T9" fmla="*/ 216 h 217"/>
                <a:gd name="T10" fmla="*/ 216 w 301"/>
                <a:gd name="T11" fmla="*/ 216 h 217"/>
                <a:gd name="T12" fmla="*/ 252 w 301"/>
                <a:gd name="T13" fmla="*/ 216 h 217"/>
                <a:gd name="T14" fmla="*/ 288 w 301"/>
                <a:gd name="T15" fmla="*/ 216 h 217"/>
                <a:gd name="T16" fmla="*/ 300 w 301"/>
                <a:gd name="T17" fmla="*/ 180 h 217"/>
                <a:gd name="T18" fmla="*/ 300 w 301"/>
                <a:gd name="T19" fmla="*/ 144 h 217"/>
                <a:gd name="T20" fmla="*/ 300 w 301"/>
                <a:gd name="T21" fmla="*/ 108 h 217"/>
                <a:gd name="T22" fmla="*/ 276 w 301"/>
                <a:gd name="T23" fmla="*/ 72 h 217"/>
                <a:gd name="T24" fmla="*/ 240 w 301"/>
                <a:gd name="T25" fmla="*/ 48 h 217"/>
                <a:gd name="T26" fmla="*/ 204 w 301"/>
                <a:gd name="T27" fmla="*/ 24 h 217"/>
                <a:gd name="T28" fmla="*/ 168 w 301"/>
                <a:gd name="T29" fmla="*/ 12 h 217"/>
                <a:gd name="T30" fmla="*/ 132 w 301"/>
                <a:gd name="T31" fmla="*/ 0 h 217"/>
                <a:gd name="T32" fmla="*/ 96 w 301"/>
                <a:gd name="T33" fmla="*/ 12 h 217"/>
                <a:gd name="T34" fmla="*/ 60 w 301"/>
                <a:gd name="T35" fmla="*/ 24 h 217"/>
                <a:gd name="T36" fmla="*/ 24 w 301"/>
                <a:gd name="T37" fmla="*/ 60 h 217"/>
                <a:gd name="T38" fmla="*/ 0 w 301"/>
                <a:gd name="T39" fmla="*/ 96 h 217"/>
                <a:gd name="T40" fmla="*/ 0 w 301"/>
                <a:gd name="T41" fmla="*/ 132 h 217"/>
                <a:gd name="T42" fmla="*/ 0 w 301"/>
                <a:gd name="T43" fmla="*/ 168 h 217"/>
                <a:gd name="T44" fmla="*/ 12 w 301"/>
                <a:gd name="T45" fmla="*/ 204 h 217"/>
                <a:gd name="T46" fmla="*/ 48 w 301"/>
                <a:gd name="T47" fmla="*/ 216 h 217"/>
                <a:gd name="T48" fmla="*/ 84 w 301"/>
                <a:gd name="T49" fmla="*/ 216 h 217"/>
                <a:gd name="T50" fmla="*/ 36 w 301"/>
                <a:gd name="T51"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1" h="217">
                  <a:moveTo>
                    <a:pt x="36" y="192"/>
                  </a:moveTo>
                  <a:lnTo>
                    <a:pt x="72" y="216"/>
                  </a:lnTo>
                  <a:lnTo>
                    <a:pt x="108" y="216"/>
                  </a:lnTo>
                  <a:lnTo>
                    <a:pt x="144" y="216"/>
                  </a:lnTo>
                  <a:lnTo>
                    <a:pt x="180" y="216"/>
                  </a:lnTo>
                  <a:lnTo>
                    <a:pt x="216" y="216"/>
                  </a:lnTo>
                  <a:lnTo>
                    <a:pt x="252" y="216"/>
                  </a:lnTo>
                  <a:lnTo>
                    <a:pt x="288" y="216"/>
                  </a:lnTo>
                  <a:lnTo>
                    <a:pt x="300" y="180"/>
                  </a:lnTo>
                  <a:lnTo>
                    <a:pt x="300" y="144"/>
                  </a:lnTo>
                  <a:lnTo>
                    <a:pt x="300" y="108"/>
                  </a:lnTo>
                  <a:lnTo>
                    <a:pt x="276" y="72"/>
                  </a:lnTo>
                  <a:lnTo>
                    <a:pt x="240" y="48"/>
                  </a:lnTo>
                  <a:lnTo>
                    <a:pt x="204" y="24"/>
                  </a:lnTo>
                  <a:lnTo>
                    <a:pt x="168" y="12"/>
                  </a:lnTo>
                  <a:lnTo>
                    <a:pt x="132" y="0"/>
                  </a:lnTo>
                  <a:lnTo>
                    <a:pt x="96" y="12"/>
                  </a:lnTo>
                  <a:lnTo>
                    <a:pt x="60" y="24"/>
                  </a:lnTo>
                  <a:lnTo>
                    <a:pt x="24" y="60"/>
                  </a:lnTo>
                  <a:lnTo>
                    <a:pt x="0" y="96"/>
                  </a:lnTo>
                  <a:lnTo>
                    <a:pt x="0" y="132"/>
                  </a:lnTo>
                  <a:lnTo>
                    <a:pt x="0" y="168"/>
                  </a:lnTo>
                  <a:lnTo>
                    <a:pt x="12" y="204"/>
                  </a:lnTo>
                  <a:lnTo>
                    <a:pt x="48" y="216"/>
                  </a:lnTo>
                  <a:lnTo>
                    <a:pt x="84" y="216"/>
                  </a:lnTo>
                  <a:lnTo>
                    <a:pt x="36" y="192"/>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71" name="Freeform 27"/>
            <p:cNvSpPr>
              <a:spLocks/>
            </p:cNvSpPr>
            <p:nvPr/>
          </p:nvSpPr>
          <p:spPr bwMode="auto">
            <a:xfrm>
              <a:off x="3696" y="3600"/>
              <a:ext cx="313" cy="121"/>
            </a:xfrm>
            <a:custGeom>
              <a:avLst/>
              <a:gdLst>
                <a:gd name="T0" fmla="*/ 48 w 313"/>
                <a:gd name="T1" fmla="*/ 0 h 121"/>
                <a:gd name="T2" fmla="*/ 84 w 313"/>
                <a:gd name="T3" fmla="*/ 12 h 121"/>
                <a:gd name="T4" fmla="*/ 120 w 313"/>
                <a:gd name="T5" fmla="*/ 12 h 121"/>
                <a:gd name="T6" fmla="*/ 156 w 313"/>
                <a:gd name="T7" fmla="*/ 12 h 121"/>
                <a:gd name="T8" fmla="*/ 192 w 313"/>
                <a:gd name="T9" fmla="*/ 12 h 121"/>
                <a:gd name="T10" fmla="*/ 228 w 313"/>
                <a:gd name="T11" fmla="*/ 12 h 121"/>
                <a:gd name="T12" fmla="*/ 264 w 313"/>
                <a:gd name="T13" fmla="*/ 12 h 121"/>
                <a:gd name="T14" fmla="*/ 300 w 313"/>
                <a:gd name="T15" fmla="*/ 36 h 121"/>
                <a:gd name="T16" fmla="*/ 312 w 313"/>
                <a:gd name="T17" fmla="*/ 72 h 121"/>
                <a:gd name="T18" fmla="*/ 276 w 313"/>
                <a:gd name="T19" fmla="*/ 96 h 121"/>
                <a:gd name="T20" fmla="*/ 240 w 313"/>
                <a:gd name="T21" fmla="*/ 108 h 121"/>
                <a:gd name="T22" fmla="*/ 204 w 313"/>
                <a:gd name="T23" fmla="*/ 120 h 121"/>
                <a:gd name="T24" fmla="*/ 168 w 313"/>
                <a:gd name="T25" fmla="*/ 120 h 121"/>
                <a:gd name="T26" fmla="*/ 132 w 313"/>
                <a:gd name="T27" fmla="*/ 120 h 121"/>
                <a:gd name="T28" fmla="*/ 96 w 313"/>
                <a:gd name="T29" fmla="*/ 120 h 121"/>
                <a:gd name="T30" fmla="*/ 60 w 313"/>
                <a:gd name="T31" fmla="*/ 120 h 121"/>
                <a:gd name="T32" fmla="*/ 24 w 313"/>
                <a:gd name="T33" fmla="*/ 120 h 121"/>
                <a:gd name="T34" fmla="*/ 0 w 313"/>
                <a:gd name="T35" fmla="*/ 84 h 121"/>
                <a:gd name="T36" fmla="*/ 12 w 313"/>
                <a:gd name="T37" fmla="*/ 48 h 121"/>
                <a:gd name="T38" fmla="*/ 48 w 313"/>
                <a:gd name="T39" fmla="*/ 24 h 121"/>
                <a:gd name="T40" fmla="*/ 48 w 313"/>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121">
                  <a:moveTo>
                    <a:pt x="48" y="0"/>
                  </a:moveTo>
                  <a:lnTo>
                    <a:pt x="84" y="12"/>
                  </a:lnTo>
                  <a:lnTo>
                    <a:pt x="120" y="12"/>
                  </a:lnTo>
                  <a:lnTo>
                    <a:pt x="156" y="12"/>
                  </a:lnTo>
                  <a:lnTo>
                    <a:pt x="192" y="12"/>
                  </a:lnTo>
                  <a:lnTo>
                    <a:pt x="228" y="12"/>
                  </a:lnTo>
                  <a:lnTo>
                    <a:pt x="264" y="12"/>
                  </a:lnTo>
                  <a:lnTo>
                    <a:pt x="300" y="36"/>
                  </a:lnTo>
                  <a:lnTo>
                    <a:pt x="312" y="72"/>
                  </a:lnTo>
                  <a:lnTo>
                    <a:pt x="276" y="96"/>
                  </a:lnTo>
                  <a:lnTo>
                    <a:pt x="240" y="108"/>
                  </a:lnTo>
                  <a:lnTo>
                    <a:pt x="204" y="120"/>
                  </a:lnTo>
                  <a:lnTo>
                    <a:pt x="168" y="120"/>
                  </a:lnTo>
                  <a:lnTo>
                    <a:pt x="132" y="120"/>
                  </a:lnTo>
                  <a:lnTo>
                    <a:pt x="96" y="120"/>
                  </a:lnTo>
                  <a:lnTo>
                    <a:pt x="60" y="120"/>
                  </a:lnTo>
                  <a:lnTo>
                    <a:pt x="24" y="120"/>
                  </a:lnTo>
                  <a:lnTo>
                    <a:pt x="0" y="84"/>
                  </a:lnTo>
                  <a:lnTo>
                    <a:pt x="12" y="48"/>
                  </a:lnTo>
                  <a:lnTo>
                    <a:pt x="48" y="24"/>
                  </a:lnTo>
                  <a:lnTo>
                    <a:pt x="48" y="0"/>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72" name="Freeform 28"/>
            <p:cNvSpPr>
              <a:spLocks/>
            </p:cNvSpPr>
            <p:nvPr/>
          </p:nvSpPr>
          <p:spPr bwMode="auto">
            <a:xfrm>
              <a:off x="3264" y="3528"/>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6173" name="Oval 29"/>
            <p:cNvSpPr>
              <a:spLocks noChangeArrowheads="1"/>
            </p:cNvSpPr>
            <p:nvPr/>
          </p:nvSpPr>
          <p:spPr bwMode="auto">
            <a:xfrm>
              <a:off x="3224"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4" name="Oval 30"/>
            <p:cNvSpPr>
              <a:spLocks noChangeArrowheads="1"/>
            </p:cNvSpPr>
            <p:nvPr/>
          </p:nvSpPr>
          <p:spPr bwMode="auto">
            <a:xfrm>
              <a:off x="3368"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5" name="Oval 31"/>
            <p:cNvSpPr>
              <a:spLocks noChangeArrowheads="1"/>
            </p:cNvSpPr>
            <p:nvPr/>
          </p:nvSpPr>
          <p:spPr bwMode="auto">
            <a:xfrm>
              <a:off x="3512" y="3752"/>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6" name="Oval 32"/>
            <p:cNvSpPr>
              <a:spLocks noChangeArrowheads="1"/>
            </p:cNvSpPr>
            <p:nvPr/>
          </p:nvSpPr>
          <p:spPr bwMode="auto">
            <a:xfrm>
              <a:off x="3608" y="3656"/>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7" name="Oval 33"/>
            <p:cNvSpPr>
              <a:spLocks noChangeArrowheads="1"/>
            </p:cNvSpPr>
            <p:nvPr/>
          </p:nvSpPr>
          <p:spPr bwMode="auto">
            <a:xfrm>
              <a:off x="3704" y="356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78" name="Rectangle 34"/>
            <p:cNvSpPr>
              <a:spLocks noChangeArrowheads="1"/>
            </p:cNvSpPr>
            <p:nvPr/>
          </p:nvSpPr>
          <p:spPr bwMode="auto">
            <a:xfrm>
              <a:off x="4119" y="3092"/>
              <a:ext cx="8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Ribosome</a:t>
              </a:r>
            </a:p>
          </p:txBody>
        </p:sp>
        <p:sp>
          <p:nvSpPr>
            <p:cNvPr id="6179" name="Rectangle 35"/>
            <p:cNvSpPr>
              <a:spLocks noChangeArrowheads="1"/>
            </p:cNvSpPr>
            <p:nvPr/>
          </p:nvSpPr>
          <p:spPr bwMode="auto">
            <a:xfrm>
              <a:off x="3879" y="3716"/>
              <a:ext cx="6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Protein</a:t>
              </a:r>
            </a:p>
          </p:txBody>
        </p:sp>
        <p:sp>
          <p:nvSpPr>
            <p:cNvPr id="6180" name="Line 36"/>
            <p:cNvSpPr>
              <a:spLocks noChangeShapeType="1"/>
            </p:cNvSpPr>
            <p:nvPr/>
          </p:nvSpPr>
          <p:spPr bwMode="auto">
            <a:xfrm>
              <a:off x="3656" y="3840"/>
              <a:ext cx="224"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6181" name="Line 37"/>
            <p:cNvSpPr>
              <a:spLocks noChangeShapeType="1"/>
            </p:cNvSpPr>
            <p:nvPr/>
          </p:nvSpPr>
          <p:spPr bwMode="auto">
            <a:xfrm flipV="1">
              <a:off x="3944" y="3256"/>
              <a:ext cx="176" cy="16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6182" name="Rectangle 38"/>
          <p:cNvSpPr>
            <a:spLocks noChangeArrowheads="1"/>
          </p:cNvSpPr>
          <p:nvPr/>
        </p:nvSpPr>
        <p:spPr bwMode="auto">
          <a:xfrm>
            <a:off x="1662114" y="3505200"/>
            <a:ext cx="28336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en-US" sz="3600" b="1">
                <a:solidFill>
                  <a:srgbClr val="00279F"/>
                </a:solidFill>
                <a:effectLst>
                  <a:outerShdw blurRad="38100" dist="38100" dir="2700000" algn="tl">
                    <a:srgbClr val="000000"/>
                  </a:outerShdw>
                </a:effectLst>
              </a:rPr>
              <a:t>Eukaryotic Cell</a:t>
            </a:r>
          </a:p>
        </p:txBody>
      </p:sp>
    </p:spTree>
    <p:extLst>
      <p:ext uri="{BB962C8B-B14F-4D97-AF65-F5344CB8AC3E}">
        <p14:creationId xmlns:p14="http://schemas.microsoft.com/office/powerpoint/2010/main" val="36423704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animEffect transition="in" filter="wipe(left)">
                                      <p:cBhvr>
                                        <p:cTn id="7" dur="500"/>
                                        <p:tgtEl>
                                          <p:spTgt spid="61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82">
                                            <p:txEl>
                                              <p:pRg st="0" end="0"/>
                                            </p:txEl>
                                          </p:spTgt>
                                        </p:tgtEl>
                                        <p:attrNameLst>
                                          <p:attrName>style.visibility</p:attrName>
                                        </p:attrNameLst>
                                      </p:cBhvr>
                                      <p:to>
                                        <p:strVal val="visible"/>
                                      </p:to>
                                    </p:set>
                                    <p:animEffect transition="in" filter="wipe(left)">
                                      <p:cBhvr>
                                        <p:cTn id="12" dur="500"/>
                                        <p:tgtEl>
                                          <p:spTgt spid="618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83"/>
                                        </p:tgtEl>
                                        <p:attrNameLst>
                                          <p:attrName>style.visibility</p:attrName>
                                        </p:attrNameLst>
                                      </p:cBhvr>
                                      <p:to>
                                        <p:strVal val="visible"/>
                                      </p:to>
                                    </p:set>
                                    <p:animEffect transition="in" filter="wipe(left)">
                                      <p:cBhvr>
                                        <p:cTn id="17" dur="500"/>
                                        <p:tgtEl>
                                          <p:spTgt spid="6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autoUpdateAnimBg="0"/>
      <p:bldP spid="6182"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2171"/>
          <a:stretch/>
        </p:blipFill>
        <p:spPr>
          <a:xfrm>
            <a:off x="154749" y="1103661"/>
            <a:ext cx="3193366" cy="5343525"/>
          </a:xfrm>
          <a:prstGeom prst="rect">
            <a:avLst/>
          </a:prstGeom>
        </p:spPr>
      </p:pic>
      <p:sp>
        <p:nvSpPr>
          <p:cNvPr id="3" name="TextBox 2"/>
          <p:cNvSpPr txBox="1"/>
          <p:nvPr/>
        </p:nvSpPr>
        <p:spPr>
          <a:xfrm>
            <a:off x="1160589" y="603357"/>
            <a:ext cx="1181686"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Cloning</a:t>
            </a:r>
          </a:p>
        </p:txBody>
      </p:sp>
      <p:pic>
        <p:nvPicPr>
          <p:cNvPr id="4" name="Picture 3"/>
          <p:cNvPicPr>
            <a:picLocks noChangeAspect="1"/>
          </p:cNvPicPr>
          <p:nvPr/>
        </p:nvPicPr>
        <p:blipFill rotWithShape="1">
          <a:blip r:embed="rId3"/>
          <a:srcRect b="3146"/>
          <a:stretch/>
        </p:blipFill>
        <p:spPr>
          <a:xfrm>
            <a:off x="3374819" y="1103661"/>
            <a:ext cx="3501687" cy="5691040"/>
          </a:xfrm>
          <a:prstGeom prst="rect">
            <a:avLst/>
          </a:prstGeom>
        </p:spPr>
      </p:pic>
      <p:sp>
        <p:nvSpPr>
          <p:cNvPr id="5" name="TextBox 4"/>
          <p:cNvSpPr txBox="1"/>
          <p:nvPr/>
        </p:nvSpPr>
        <p:spPr>
          <a:xfrm>
            <a:off x="3874439" y="603357"/>
            <a:ext cx="228721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DNA Finger Printing</a:t>
            </a:r>
          </a:p>
        </p:txBody>
      </p:sp>
      <p:pic>
        <p:nvPicPr>
          <p:cNvPr id="6" name="Picture 5"/>
          <p:cNvPicPr>
            <a:picLocks noChangeAspect="1"/>
          </p:cNvPicPr>
          <p:nvPr/>
        </p:nvPicPr>
        <p:blipFill>
          <a:blip r:embed="rId4"/>
          <a:stretch>
            <a:fillRect/>
          </a:stretch>
        </p:blipFill>
        <p:spPr>
          <a:xfrm>
            <a:off x="6955197" y="1103660"/>
            <a:ext cx="2677412" cy="5691040"/>
          </a:xfrm>
          <a:prstGeom prst="rect">
            <a:avLst/>
          </a:prstGeom>
        </p:spPr>
      </p:pic>
      <p:pic>
        <p:nvPicPr>
          <p:cNvPr id="7" name="Picture 6"/>
          <p:cNvPicPr>
            <a:picLocks noChangeAspect="1"/>
          </p:cNvPicPr>
          <p:nvPr/>
        </p:nvPicPr>
        <p:blipFill>
          <a:blip r:embed="rId5"/>
          <a:stretch>
            <a:fillRect/>
          </a:stretch>
        </p:blipFill>
        <p:spPr>
          <a:xfrm>
            <a:off x="9726240" y="1103660"/>
            <a:ext cx="2255084" cy="5691040"/>
          </a:xfrm>
          <a:prstGeom prst="rect">
            <a:avLst/>
          </a:prstGeom>
        </p:spPr>
      </p:pic>
      <p:sp>
        <p:nvSpPr>
          <p:cNvPr id="9" name="Rectangle 8"/>
          <p:cNvSpPr/>
          <p:nvPr/>
        </p:nvSpPr>
        <p:spPr>
          <a:xfrm>
            <a:off x="6901442" y="180330"/>
            <a:ext cx="2824798" cy="923330"/>
          </a:xfrm>
          <a:prstGeom prst="rect">
            <a:avLst/>
          </a:prstGeom>
        </p:spPr>
        <p:txBody>
          <a:bodyPr wrap="square">
            <a:spAutoFit/>
          </a:bodyPr>
          <a:lstStyle/>
          <a:p>
            <a:r>
              <a:rPr lang="en-US" altLang="en-US" b="1" dirty="0">
                <a:latin typeface="Times New Roman" panose="02020603050405020304" pitchFamily="18" charset="0"/>
                <a:cs typeface="Times New Roman" panose="02020603050405020304" pitchFamily="18" charset="0"/>
              </a:rPr>
              <a:t>Genetically modified bacteria to synthesize products</a:t>
            </a:r>
          </a:p>
        </p:txBody>
      </p:sp>
      <p:sp>
        <p:nvSpPr>
          <p:cNvPr id="10" name="Rectangle 9"/>
          <p:cNvSpPr/>
          <p:nvPr/>
        </p:nvSpPr>
        <p:spPr>
          <a:xfrm>
            <a:off x="9762959" y="326358"/>
            <a:ext cx="2218365" cy="646331"/>
          </a:xfrm>
          <a:prstGeom prst="rect">
            <a:avLst/>
          </a:prstGeom>
        </p:spPr>
        <p:txBody>
          <a:bodyPr wrap="square">
            <a:spAutoFit/>
          </a:bodyPr>
          <a:lstStyle/>
          <a:p>
            <a:r>
              <a:rPr lang="en-US" altLang="en-US" b="1" dirty="0">
                <a:latin typeface="Times New Roman" panose="02020603050405020304" pitchFamily="18" charset="0"/>
                <a:cs typeface="Times New Roman" panose="02020603050405020304" pitchFamily="18" charset="0"/>
              </a:rPr>
              <a:t>Genetically modified foods</a:t>
            </a:r>
          </a:p>
        </p:txBody>
      </p:sp>
    </p:spTree>
    <p:extLst>
      <p:ext uri="{BB962C8B-B14F-4D97-AF65-F5344CB8AC3E}">
        <p14:creationId xmlns:p14="http://schemas.microsoft.com/office/powerpoint/2010/main" val="3165986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1752600" y="533400"/>
            <a:ext cx="8458200" cy="1143000"/>
          </a:xfrm>
        </p:spPr>
        <p:txBody>
          <a:bodyPr>
            <a:normAutofit fontScale="90000"/>
          </a:bodyPr>
          <a:lstStyle/>
          <a:p>
            <a:pPr>
              <a:defRPr/>
            </a:pPr>
            <a:r>
              <a:rPr lang="en-US" altLang="en-US" b="1">
                <a:solidFill>
                  <a:srgbClr val="FFFF00"/>
                </a:solidFill>
                <a:effectLst>
                  <a:outerShdw blurRad="38100" dist="38100" dir="2700000" algn="tl">
                    <a:srgbClr val="000000"/>
                  </a:outerShdw>
                </a:effectLst>
              </a:rPr>
              <a:t>Before making proteins, Your cell must first make RNA</a:t>
            </a:r>
            <a:r>
              <a:rPr lang="en-US" altLang="en-US" b="1">
                <a:solidFill>
                  <a:schemeClr val="hlink"/>
                </a:solidFill>
                <a:effectLst>
                  <a:outerShdw blurRad="38100" dist="38100" dir="2700000" algn="tl">
                    <a:srgbClr val="000000"/>
                  </a:outerShdw>
                </a:effectLst>
              </a:rPr>
              <a:t> </a:t>
            </a:r>
          </a:p>
        </p:txBody>
      </p:sp>
      <p:sp>
        <p:nvSpPr>
          <p:cNvPr id="54275" name="Rectangle 1027"/>
          <p:cNvSpPr>
            <a:spLocks noGrp="1" noChangeArrowheads="1"/>
          </p:cNvSpPr>
          <p:nvPr>
            <p:ph type="body" idx="1"/>
          </p:nvPr>
        </p:nvSpPr>
        <p:spPr>
          <a:xfrm>
            <a:off x="1905000" y="1981200"/>
            <a:ext cx="8077200" cy="4114800"/>
          </a:xfrm>
        </p:spPr>
        <p:txBody>
          <a:bodyPr/>
          <a:lstStyle/>
          <a:p>
            <a:pPr>
              <a:defRPr/>
            </a:pPr>
            <a:r>
              <a:rPr lang="en-US" altLang="en-US" b="1">
                <a:solidFill>
                  <a:schemeClr val="hlink"/>
                </a:solidFill>
                <a:effectLst>
                  <a:outerShdw blurRad="38100" dist="38100" dir="2700000" algn="tl">
                    <a:srgbClr val="000000"/>
                  </a:outerShdw>
                </a:effectLst>
              </a:rPr>
              <a:t>Question:</a:t>
            </a:r>
            <a:endParaRPr lang="en-US" altLang="en-US"/>
          </a:p>
          <a:p>
            <a:pPr>
              <a:defRPr/>
            </a:pPr>
            <a:r>
              <a:rPr lang="en-US" altLang="en-US"/>
              <a:t>How does </a:t>
            </a:r>
            <a:r>
              <a:rPr lang="en-US" altLang="en-US" b="1">
                <a:solidFill>
                  <a:srgbClr val="9234DB"/>
                </a:solidFill>
                <a:effectLst>
                  <a:outerShdw blurRad="38100" dist="38100" dir="2700000" algn="tl">
                    <a:srgbClr val="000000"/>
                  </a:outerShdw>
                </a:effectLst>
              </a:rPr>
              <a:t>RNA</a:t>
            </a:r>
            <a:r>
              <a:rPr lang="en-US" altLang="en-US"/>
              <a:t> </a:t>
            </a:r>
            <a:r>
              <a:rPr lang="en-US" altLang="en-US" b="1">
                <a:solidFill>
                  <a:srgbClr val="9234DB"/>
                </a:solidFill>
                <a:effectLst>
                  <a:outerShdw blurRad="38100" dist="38100" dir="2700000" algn="tl">
                    <a:srgbClr val="000000"/>
                  </a:outerShdw>
                </a:effectLst>
              </a:rPr>
              <a:t>(ribonucleic acid) </a:t>
            </a:r>
            <a:r>
              <a:rPr lang="en-US" altLang="en-US"/>
              <a:t>differ from </a:t>
            </a:r>
            <a:r>
              <a:rPr lang="en-US" altLang="en-US" b="1">
                <a:solidFill>
                  <a:schemeClr val="accent1"/>
                </a:solidFill>
                <a:effectLst>
                  <a:outerShdw blurRad="38100" dist="38100" dir="2700000" algn="tl">
                    <a:srgbClr val="000000"/>
                  </a:outerShdw>
                </a:effectLst>
              </a:rPr>
              <a:t>DNA (deoxyribonucleic acid)</a:t>
            </a:r>
            <a:r>
              <a:rPr lang="en-US" altLang="en-US"/>
              <a:t>?</a:t>
            </a:r>
          </a:p>
        </p:txBody>
      </p:sp>
    </p:spTree>
    <p:extLst>
      <p:ext uri="{BB962C8B-B14F-4D97-AF65-F5344CB8AC3E}">
        <p14:creationId xmlns:p14="http://schemas.microsoft.com/office/powerpoint/2010/main" val="2624219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4">
                                            <p:txEl>
                                              <p:pRg st="0" end="0"/>
                                            </p:txEl>
                                          </p:spTgt>
                                        </p:tgtEl>
                                        <p:attrNameLst>
                                          <p:attrName>style.visibility</p:attrName>
                                        </p:attrNameLst>
                                      </p:cBhvr>
                                      <p:to>
                                        <p:strVal val="visible"/>
                                      </p:to>
                                    </p:set>
                                    <p:animEffect transition="in" filter="wipe(left)">
                                      <p:cBhvr>
                                        <p:cTn id="7" dur="500"/>
                                        <p:tgtEl>
                                          <p:spTgt spid="5427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5">
                                            <p:txEl>
                                              <p:pRg st="0" end="0"/>
                                            </p:txEl>
                                          </p:spTgt>
                                        </p:tgtEl>
                                        <p:attrNameLst>
                                          <p:attrName>style.visibility</p:attrName>
                                        </p:attrNameLst>
                                      </p:cBhvr>
                                      <p:to>
                                        <p:strVal val="visible"/>
                                      </p:to>
                                    </p:set>
                                    <p:animEffect transition="in" filter="wipe(left)">
                                      <p:cBhvr>
                                        <p:cTn id="12" dur="500"/>
                                        <p:tgtEl>
                                          <p:spTgt spid="5427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275">
                                            <p:txEl>
                                              <p:pRg st="1" end="1"/>
                                            </p:txEl>
                                          </p:spTgt>
                                        </p:tgtEl>
                                        <p:attrNameLst>
                                          <p:attrName>style.visibility</p:attrName>
                                        </p:attrNameLst>
                                      </p:cBhvr>
                                      <p:to>
                                        <p:strVal val="visible"/>
                                      </p:to>
                                    </p:set>
                                    <p:animEffect transition="in" filter="wipe(left)">
                                      <p:cBhvr>
                                        <p:cTn id="17" dur="500"/>
                                        <p:tgtEl>
                                          <p:spTgt spid="5427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build="p" autoUpdateAnimBg="0"/>
      <p:bldP spid="54275"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defRPr/>
            </a:pPr>
            <a:r>
              <a:rPr lang="en-US" altLang="en-US" b="1">
                <a:solidFill>
                  <a:srgbClr val="9234DB"/>
                </a:solidFill>
                <a:effectLst>
                  <a:outerShdw blurRad="38100" dist="38100" dir="2700000" algn="tl">
                    <a:srgbClr val="000000"/>
                  </a:outerShdw>
                </a:effectLst>
              </a:rPr>
              <a:t>RNA</a:t>
            </a:r>
            <a:r>
              <a:rPr lang="en-US" altLang="en-US"/>
              <a:t> differs from </a:t>
            </a:r>
            <a:r>
              <a:rPr lang="en-US" altLang="en-US" b="1">
                <a:solidFill>
                  <a:schemeClr val="accent1"/>
                </a:solidFill>
                <a:effectLst>
                  <a:outerShdw blurRad="38100" dist="38100" dir="2700000" algn="tl">
                    <a:srgbClr val="000000"/>
                  </a:outerShdw>
                </a:effectLst>
              </a:rPr>
              <a:t>DNA</a:t>
            </a:r>
          </a:p>
        </p:txBody>
      </p:sp>
      <p:sp>
        <p:nvSpPr>
          <p:cNvPr id="9219" name="Rectangle 3"/>
          <p:cNvSpPr>
            <a:spLocks noGrp="1" noChangeArrowheads="1"/>
          </p:cNvSpPr>
          <p:nvPr>
            <p:ph type="body" idx="1"/>
          </p:nvPr>
        </p:nvSpPr>
        <p:spPr/>
        <p:txBody>
          <a:bodyPr/>
          <a:lstStyle/>
          <a:p>
            <a:pPr>
              <a:buFontTx/>
              <a:buNone/>
              <a:defRPr/>
            </a:pPr>
            <a:r>
              <a:rPr lang="en-US" altLang="en-US"/>
              <a:t>	1.	</a:t>
            </a:r>
            <a:r>
              <a:rPr lang="en-US" altLang="en-US" b="1">
                <a:solidFill>
                  <a:srgbClr val="9234DB"/>
                </a:solidFill>
                <a:effectLst>
                  <a:outerShdw blurRad="38100" dist="38100" dir="2700000" algn="tl">
                    <a:srgbClr val="000000"/>
                  </a:outerShdw>
                </a:effectLst>
              </a:rPr>
              <a:t>RNA</a:t>
            </a:r>
            <a:r>
              <a:rPr lang="en-US" altLang="en-US"/>
              <a:t> has a </a:t>
            </a:r>
            <a:r>
              <a:rPr lang="en-US" altLang="en-US" b="1">
                <a:solidFill>
                  <a:srgbClr val="B50069"/>
                </a:solidFill>
                <a:effectLst>
                  <a:outerShdw blurRad="38100" dist="38100" dir="2700000" algn="tl">
                    <a:srgbClr val="000000"/>
                  </a:outerShdw>
                </a:effectLst>
              </a:rPr>
              <a:t>sugar ribose</a:t>
            </a:r>
            <a:endParaRPr lang="en-US" altLang="en-US"/>
          </a:p>
          <a:p>
            <a:pPr>
              <a:buFontTx/>
              <a:buNone/>
              <a:defRPr/>
            </a:pPr>
            <a:r>
              <a:rPr lang="en-US" altLang="en-US"/>
              <a:t>		</a:t>
            </a:r>
            <a:r>
              <a:rPr lang="en-US" altLang="en-US" b="1">
                <a:solidFill>
                  <a:schemeClr val="accent1"/>
                </a:solidFill>
                <a:effectLst>
                  <a:outerShdw blurRad="38100" dist="38100" dir="2700000" algn="tl">
                    <a:srgbClr val="000000"/>
                  </a:outerShdw>
                </a:effectLst>
              </a:rPr>
              <a:t>DNA</a:t>
            </a:r>
            <a:r>
              <a:rPr lang="en-US" altLang="en-US"/>
              <a:t> has a </a:t>
            </a:r>
            <a:r>
              <a:rPr lang="en-US" altLang="en-US" b="1">
                <a:solidFill>
                  <a:srgbClr val="B50069"/>
                </a:solidFill>
                <a:effectLst>
                  <a:outerShdw blurRad="38100" dist="38100" dir="2700000" algn="tl">
                    <a:srgbClr val="000000"/>
                  </a:outerShdw>
                </a:effectLst>
              </a:rPr>
              <a:t>sugar deoxyribose</a:t>
            </a:r>
            <a:endParaRPr lang="en-US" altLang="en-US"/>
          </a:p>
          <a:p>
            <a:pPr>
              <a:buFontTx/>
              <a:buNone/>
              <a:defRPr/>
            </a:pPr>
            <a:endParaRPr lang="en-US" altLang="en-US" sz="1600"/>
          </a:p>
          <a:p>
            <a:pPr>
              <a:buFontTx/>
              <a:buNone/>
              <a:defRPr/>
            </a:pPr>
            <a:r>
              <a:rPr lang="en-US" altLang="en-US"/>
              <a:t>	2.	</a:t>
            </a:r>
            <a:r>
              <a:rPr lang="en-US" altLang="en-US" b="1">
                <a:solidFill>
                  <a:srgbClr val="9234DB"/>
                </a:solidFill>
                <a:effectLst>
                  <a:outerShdw blurRad="38100" dist="38100" dir="2700000" algn="tl">
                    <a:srgbClr val="000000"/>
                  </a:outerShdw>
                </a:effectLst>
              </a:rPr>
              <a:t>RNA</a:t>
            </a:r>
            <a:r>
              <a:rPr lang="en-US" altLang="en-US"/>
              <a:t> contains </a:t>
            </a:r>
            <a:r>
              <a:rPr lang="en-US" altLang="en-US" b="1">
                <a:solidFill>
                  <a:srgbClr val="B50069"/>
                </a:solidFill>
                <a:effectLst>
                  <a:outerShdw blurRad="38100" dist="38100" dir="2700000" algn="tl">
                    <a:srgbClr val="000000"/>
                  </a:outerShdw>
                </a:effectLst>
              </a:rPr>
              <a:t>uracil (U)</a:t>
            </a:r>
            <a:endParaRPr lang="en-US" altLang="en-US"/>
          </a:p>
          <a:p>
            <a:pPr>
              <a:buFontTx/>
              <a:buNone/>
              <a:defRPr/>
            </a:pPr>
            <a:r>
              <a:rPr lang="en-US" altLang="en-US"/>
              <a:t>		</a:t>
            </a:r>
            <a:r>
              <a:rPr lang="en-US" altLang="en-US" b="1">
                <a:solidFill>
                  <a:schemeClr val="accent1"/>
                </a:solidFill>
                <a:effectLst>
                  <a:outerShdw blurRad="38100" dist="38100" dir="2700000" algn="tl">
                    <a:srgbClr val="000000"/>
                  </a:outerShdw>
                </a:effectLst>
              </a:rPr>
              <a:t>DNA</a:t>
            </a:r>
            <a:r>
              <a:rPr lang="en-US" altLang="en-US"/>
              <a:t> has </a:t>
            </a:r>
            <a:r>
              <a:rPr lang="en-US" altLang="en-US" b="1">
                <a:solidFill>
                  <a:srgbClr val="B50069"/>
                </a:solidFill>
                <a:effectLst>
                  <a:outerShdw blurRad="38100" dist="38100" dir="2700000" algn="tl">
                    <a:srgbClr val="000000"/>
                  </a:outerShdw>
                </a:effectLst>
              </a:rPr>
              <a:t>thymine (T)</a:t>
            </a:r>
          </a:p>
          <a:p>
            <a:pPr>
              <a:buFontTx/>
              <a:buNone/>
              <a:defRPr/>
            </a:pPr>
            <a:endParaRPr lang="en-US" altLang="en-US" sz="1800"/>
          </a:p>
          <a:p>
            <a:pPr>
              <a:buFontTx/>
              <a:buNone/>
              <a:defRPr/>
            </a:pPr>
            <a:r>
              <a:rPr lang="en-US" altLang="en-US"/>
              <a:t>	3.	</a:t>
            </a:r>
            <a:r>
              <a:rPr lang="en-US" altLang="en-US" b="1">
                <a:solidFill>
                  <a:srgbClr val="9234DB"/>
                </a:solidFill>
                <a:effectLst>
                  <a:outerShdw blurRad="38100" dist="38100" dir="2700000" algn="tl">
                    <a:srgbClr val="000000"/>
                  </a:outerShdw>
                </a:effectLst>
              </a:rPr>
              <a:t>RNA</a:t>
            </a:r>
            <a:r>
              <a:rPr lang="en-US" altLang="en-US"/>
              <a:t> molecule is </a:t>
            </a:r>
            <a:r>
              <a:rPr lang="en-US" altLang="en-US" b="1">
                <a:solidFill>
                  <a:srgbClr val="B50069"/>
                </a:solidFill>
                <a:effectLst>
                  <a:outerShdw blurRad="38100" dist="38100" dir="2700000" algn="tl">
                    <a:srgbClr val="000000"/>
                  </a:outerShdw>
                </a:effectLst>
              </a:rPr>
              <a:t>single-stranded</a:t>
            </a:r>
            <a:endParaRPr lang="en-US" altLang="en-US"/>
          </a:p>
          <a:p>
            <a:pPr>
              <a:buFontTx/>
              <a:buNone/>
              <a:defRPr/>
            </a:pPr>
            <a:r>
              <a:rPr lang="en-US" altLang="en-US"/>
              <a:t>		</a:t>
            </a:r>
            <a:r>
              <a:rPr lang="en-US" altLang="en-US" b="1">
                <a:solidFill>
                  <a:schemeClr val="accent1"/>
                </a:solidFill>
                <a:effectLst>
                  <a:outerShdw blurRad="38100" dist="38100" dir="2700000" algn="tl">
                    <a:srgbClr val="000000"/>
                  </a:outerShdw>
                </a:effectLst>
              </a:rPr>
              <a:t>DNA</a:t>
            </a:r>
            <a:r>
              <a:rPr lang="en-US" altLang="en-US"/>
              <a:t> is </a:t>
            </a:r>
            <a:r>
              <a:rPr lang="en-US" altLang="en-US" b="1">
                <a:solidFill>
                  <a:srgbClr val="B50069"/>
                </a:solidFill>
                <a:effectLst>
                  <a:outerShdw blurRad="38100" dist="38100" dir="2700000" algn="tl">
                    <a:srgbClr val="000000"/>
                  </a:outerShdw>
                </a:effectLst>
              </a:rPr>
              <a:t>double-stranded</a:t>
            </a:r>
            <a:endParaRPr lang="en-US" altLang="en-US"/>
          </a:p>
        </p:txBody>
      </p:sp>
    </p:spTree>
    <p:extLst>
      <p:ext uri="{BB962C8B-B14F-4D97-AF65-F5344CB8AC3E}">
        <p14:creationId xmlns:p14="http://schemas.microsoft.com/office/powerpoint/2010/main" val="5552755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animEffect transition="in" filter="wipe(left)">
                                      <p:cBhvr>
                                        <p:cTn id="7" dur="500"/>
                                        <p:tgtEl>
                                          <p:spTgt spid="921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9">
                                            <p:txEl>
                                              <p:pRg st="0" end="0"/>
                                            </p:txEl>
                                          </p:spTgt>
                                        </p:tgtEl>
                                        <p:attrNameLst>
                                          <p:attrName>style.visibility</p:attrName>
                                        </p:attrNameLst>
                                      </p:cBhvr>
                                      <p:to>
                                        <p:strVal val="visible"/>
                                      </p:to>
                                    </p:set>
                                    <p:animEffect transition="in" filter="wipe(left)">
                                      <p:cBhvr>
                                        <p:cTn id="12" dur="500"/>
                                        <p:tgtEl>
                                          <p:spTgt spid="921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19">
                                            <p:txEl>
                                              <p:pRg st="1" end="1"/>
                                            </p:txEl>
                                          </p:spTgt>
                                        </p:tgtEl>
                                        <p:attrNameLst>
                                          <p:attrName>style.visibility</p:attrName>
                                        </p:attrNameLst>
                                      </p:cBhvr>
                                      <p:to>
                                        <p:strVal val="visible"/>
                                      </p:to>
                                    </p:set>
                                    <p:animEffect transition="in" filter="wipe(left)">
                                      <p:cBhvr>
                                        <p:cTn id="17" dur="500"/>
                                        <p:tgtEl>
                                          <p:spTgt spid="9219">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wipe(left)">
                                      <p:cBhvr>
                                        <p:cTn id="22" dur="500"/>
                                        <p:tgtEl>
                                          <p:spTgt spid="92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wipe(left)">
                                      <p:cBhvr>
                                        <p:cTn id="27" dur="500"/>
                                        <p:tgtEl>
                                          <p:spTgt spid="92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19">
                                            <p:txEl>
                                              <p:pRg st="6" end="6"/>
                                            </p:txEl>
                                          </p:spTgt>
                                        </p:tgtEl>
                                        <p:attrNameLst>
                                          <p:attrName>style.visibility</p:attrName>
                                        </p:attrNameLst>
                                      </p:cBhvr>
                                      <p:to>
                                        <p:strVal val="visible"/>
                                      </p:to>
                                    </p:set>
                                    <p:animEffect transition="in" filter="wipe(left)">
                                      <p:cBhvr>
                                        <p:cTn id="32" dur="500"/>
                                        <p:tgtEl>
                                          <p:spTgt spid="9219">
                                            <p:txEl>
                                              <p:pRg st="6" end="6"/>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219">
                                            <p:txEl>
                                              <p:pRg st="7" end="7"/>
                                            </p:txEl>
                                          </p:spTgt>
                                        </p:tgtEl>
                                        <p:attrNameLst>
                                          <p:attrName>style.visibility</p:attrName>
                                        </p:attrNameLst>
                                      </p:cBhvr>
                                      <p:to>
                                        <p:strVal val="visible"/>
                                      </p:to>
                                    </p:set>
                                    <p:animEffect transition="in" filter="wipe(left)">
                                      <p:cBhvr>
                                        <p:cTn id="37" dur="500"/>
                                        <p:tgtEl>
                                          <p:spTgt spid="92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autoUpdateAnimBg="0"/>
      <p:bldP spid="9219"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p:txBody>
          <a:bodyPr/>
          <a:lstStyle/>
          <a:p>
            <a:endParaRPr lang="en-US" altLang="en-US"/>
          </a:p>
        </p:txBody>
      </p:sp>
      <p:pic>
        <p:nvPicPr>
          <p:cNvPr id="9219" name="Picture 1032" descr="r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1" y="1"/>
            <a:ext cx="3440113" cy="666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85004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066800" y="152400"/>
            <a:ext cx="7772400" cy="1143000"/>
          </a:xfrm>
        </p:spPr>
        <p:txBody>
          <a:bodyPr/>
          <a:lstStyle/>
          <a:p>
            <a:pPr>
              <a:defRPr/>
            </a:pPr>
            <a:r>
              <a:rPr lang="en-US" altLang="en-US" b="1">
                <a:solidFill>
                  <a:srgbClr val="500093"/>
                </a:solidFill>
                <a:effectLst>
                  <a:outerShdw blurRad="38100" dist="38100" dir="2700000" algn="tl">
                    <a:srgbClr val="000000"/>
                  </a:outerShdw>
                </a:effectLst>
              </a:rPr>
              <a:t>1.  Transcription</a:t>
            </a:r>
          </a:p>
        </p:txBody>
      </p:sp>
      <p:sp>
        <p:nvSpPr>
          <p:cNvPr id="10243" name="Rectangle 3"/>
          <p:cNvSpPr>
            <a:spLocks noGrp="1" noChangeArrowheads="1"/>
          </p:cNvSpPr>
          <p:nvPr>
            <p:ph type="body" idx="1"/>
          </p:nvPr>
        </p:nvSpPr>
        <p:spPr>
          <a:xfrm>
            <a:off x="1905000" y="228600"/>
            <a:ext cx="7772400" cy="4114800"/>
          </a:xfrm>
        </p:spPr>
        <p:txBody>
          <a:bodyPr/>
          <a:lstStyle/>
          <a:p>
            <a:pPr>
              <a:buFontTx/>
              <a:buNone/>
              <a:defRPr/>
            </a:pPr>
            <a:r>
              <a:rPr lang="en-US" altLang="en-US"/>
              <a:t> </a:t>
            </a:r>
          </a:p>
          <a:p>
            <a:pPr>
              <a:lnSpc>
                <a:spcPct val="20000"/>
              </a:lnSpc>
              <a:buFontTx/>
              <a:buNone/>
              <a:defRPr/>
            </a:pPr>
            <a:endParaRPr lang="en-US" altLang="en-US"/>
          </a:p>
          <a:p>
            <a:pPr>
              <a:defRPr/>
            </a:pPr>
            <a:r>
              <a:rPr lang="en-US" altLang="en-US"/>
              <a:t>Then moves along one of the </a:t>
            </a:r>
            <a:r>
              <a:rPr lang="en-US" altLang="en-US" b="1">
                <a:solidFill>
                  <a:srgbClr val="6600FF"/>
                </a:solidFill>
                <a:effectLst>
                  <a:outerShdw blurRad="38100" dist="38100" dir="2700000" algn="tl">
                    <a:srgbClr val="000000"/>
                  </a:outerShdw>
                </a:effectLst>
              </a:rPr>
              <a:t>DNA strands</a:t>
            </a:r>
            <a:r>
              <a:rPr lang="en-US" altLang="en-US"/>
              <a:t> and links </a:t>
            </a:r>
            <a:r>
              <a:rPr lang="en-US" altLang="en-US" b="1">
                <a:solidFill>
                  <a:srgbClr val="9234DB"/>
                </a:solidFill>
                <a:effectLst>
                  <a:outerShdw blurRad="38100" dist="38100" dir="2700000" algn="tl">
                    <a:srgbClr val="000000"/>
                  </a:outerShdw>
                </a:effectLst>
              </a:rPr>
              <a:t>RNA</a:t>
            </a:r>
            <a:r>
              <a:rPr lang="en-US" altLang="en-US"/>
              <a:t> nucleotides together.</a:t>
            </a:r>
          </a:p>
        </p:txBody>
      </p:sp>
      <p:sp>
        <p:nvSpPr>
          <p:cNvPr id="10244" name="Rectangle 4"/>
          <p:cNvSpPr>
            <a:spLocks noChangeArrowheads="1"/>
          </p:cNvSpPr>
          <p:nvPr/>
        </p:nvSpPr>
        <p:spPr bwMode="auto">
          <a:xfrm>
            <a:off x="28194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grpSp>
        <p:nvGrpSpPr>
          <p:cNvPr id="10278" name="Group 38"/>
          <p:cNvGrpSpPr>
            <a:grpSpLocks/>
          </p:cNvGrpSpPr>
          <p:nvPr/>
        </p:nvGrpSpPr>
        <p:grpSpPr bwMode="auto">
          <a:xfrm>
            <a:off x="4495800" y="1879600"/>
            <a:ext cx="5435600" cy="4978400"/>
            <a:chOff x="1696" y="1072"/>
            <a:chExt cx="3424" cy="3136"/>
          </a:xfrm>
        </p:grpSpPr>
        <p:sp>
          <p:nvSpPr>
            <p:cNvPr id="10245" name="AutoShape 5"/>
            <p:cNvSpPr>
              <a:spLocks noChangeArrowheads="1"/>
            </p:cNvSpPr>
            <p:nvPr/>
          </p:nvSpPr>
          <p:spPr bwMode="auto">
            <a:xfrm>
              <a:off x="1696" y="1072"/>
              <a:ext cx="3424" cy="3136"/>
            </a:xfrm>
            <a:prstGeom prst="roundRect">
              <a:avLst>
                <a:gd name="adj" fmla="val 12495"/>
              </a:avLst>
            </a:prstGeom>
            <a:solidFill>
              <a:schemeClr val="folHlink"/>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46" name="Oval 6"/>
            <p:cNvSpPr>
              <a:spLocks noChangeArrowheads="1"/>
            </p:cNvSpPr>
            <p:nvPr/>
          </p:nvSpPr>
          <p:spPr bwMode="auto">
            <a:xfrm>
              <a:off x="1928" y="1304"/>
              <a:ext cx="2768" cy="1856"/>
            </a:xfrm>
            <a:prstGeom prst="ellipse">
              <a:avLst/>
            </a:prstGeom>
            <a:solidFill>
              <a:srgbClr val="66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49" name="Rectangle 7"/>
            <p:cNvSpPr>
              <a:spLocks noChangeArrowheads="1"/>
            </p:cNvSpPr>
            <p:nvPr/>
          </p:nvSpPr>
          <p:spPr bwMode="auto">
            <a:xfrm>
              <a:off x="4215" y="1138"/>
              <a:ext cx="850"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tx1"/>
                  </a:solidFill>
                </a:rPr>
                <a:t>Nuclear</a:t>
              </a:r>
            </a:p>
            <a:p>
              <a:r>
                <a:rPr lang="en-US" altLang="en-US" sz="1800" b="1">
                  <a:solidFill>
                    <a:schemeClr val="tx1"/>
                  </a:solidFill>
                </a:rPr>
                <a:t>membrane</a:t>
              </a:r>
            </a:p>
          </p:txBody>
        </p:sp>
        <p:sp>
          <p:nvSpPr>
            <p:cNvPr id="10248" name="Line 8"/>
            <p:cNvSpPr>
              <a:spLocks noChangeShapeType="1"/>
            </p:cNvSpPr>
            <p:nvPr/>
          </p:nvSpPr>
          <p:spPr bwMode="auto">
            <a:xfrm flipV="1">
              <a:off x="4520" y="1480"/>
              <a:ext cx="224" cy="256"/>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 name="Rectangle 9"/>
            <p:cNvSpPr>
              <a:spLocks noChangeArrowheads="1"/>
            </p:cNvSpPr>
            <p:nvPr/>
          </p:nvSpPr>
          <p:spPr bwMode="auto">
            <a:xfrm>
              <a:off x="2164" y="1924"/>
              <a:ext cx="1000"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50" name="Rectangle 10"/>
            <p:cNvSpPr>
              <a:spLocks noChangeArrowheads="1"/>
            </p:cNvSpPr>
            <p:nvPr/>
          </p:nvSpPr>
          <p:spPr bwMode="auto">
            <a:xfrm>
              <a:off x="2151" y="1906"/>
              <a:ext cx="9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Transcription</a:t>
              </a:r>
            </a:p>
          </p:txBody>
        </p:sp>
        <p:sp>
          <p:nvSpPr>
            <p:cNvPr id="10251" name="Rectangle 11"/>
            <p:cNvSpPr>
              <a:spLocks noChangeArrowheads="1"/>
            </p:cNvSpPr>
            <p:nvPr/>
          </p:nvSpPr>
          <p:spPr bwMode="auto">
            <a:xfrm>
              <a:off x="2164" y="2452"/>
              <a:ext cx="1096" cy="184"/>
            </a:xfrm>
            <a:prstGeom prst="rect">
              <a:avLst/>
            </a:prstGeom>
            <a:solidFill>
              <a:srgbClr val="9234D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52" name="Rectangle 12"/>
            <p:cNvSpPr>
              <a:spLocks noChangeArrowheads="1"/>
            </p:cNvSpPr>
            <p:nvPr/>
          </p:nvSpPr>
          <p:spPr bwMode="auto">
            <a:xfrm>
              <a:off x="2151" y="2448"/>
              <a:ext cx="9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1600" b="1">
                  <a:effectLst>
                    <a:outerShdw blurRad="38100" dist="38100" dir="2700000" algn="tl">
                      <a:srgbClr val="FFFFFF"/>
                    </a:outerShdw>
                  </a:effectLst>
                </a:rPr>
                <a:t>RNA Processing</a:t>
              </a:r>
            </a:p>
          </p:txBody>
        </p:sp>
        <p:sp>
          <p:nvSpPr>
            <p:cNvPr id="10253" name="Rectangle 13"/>
            <p:cNvSpPr>
              <a:spLocks noChangeArrowheads="1"/>
            </p:cNvSpPr>
            <p:nvPr/>
          </p:nvSpPr>
          <p:spPr bwMode="auto">
            <a:xfrm>
              <a:off x="2212" y="3460"/>
              <a:ext cx="856" cy="184"/>
            </a:xfrm>
            <a:prstGeom prst="rect">
              <a:avLst/>
            </a:prstGeom>
            <a:solidFill>
              <a:srgbClr val="F39FD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54" name="Rectangle 14"/>
            <p:cNvSpPr>
              <a:spLocks noChangeArrowheads="1"/>
            </p:cNvSpPr>
            <p:nvPr/>
          </p:nvSpPr>
          <p:spPr bwMode="auto">
            <a:xfrm>
              <a:off x="2199" y="3442"/>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Translation</a:t>
              </a:r>
            </a:p>
          </p:txBody>
        </p:sp>
        <p:sp>
          <p:nvSpPr>
            <p:cNvPr id="10255" name="Freeform 15"/>
            <p:cNvSpPr>
              <a:spLocks/>
            </p:cNvSpPr>
            <p:nvPr/>
          </p:nvSpPr>
          <p:spPr bwMode="auto">
            <a:xfrm>
              <a:off x="3072" y="1596"/>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56" name="Freeform 16"/>
            <p:cNvSpPr>
              <a:spLocks/>
            </p:cNvSpPr>
            <p:nvPr/>
          </p:nvSpPr>
          <p:spPr bwMode="auto">
            <a:xfrm>
              <a:off x="3072" y="1644"/>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59" name="Rectangle 17"/>
            <p:cNvSpPr>
              <a:spLocks noChangeArrowheads="1"/>
            </p:cNvSpPr>
            <p:nvPr/>
          </p:nvSpPr>
          <p:spPr bwMode="auto">
            <a:xfrm>
              <a:off x="3543" y="1364"/>
              <a:ext cx="4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DNA</a:t>
              </a:r>
            </a:p>
          </p:txBody>
        </p:sp>
        <p:sp>
          <p:nvSpPr>
            <p:cNvPr id="10258" name="Line 18"/>
            <p:cNvSpPr>
              <a:spLocks noChangeShapeType="1"/>
            </p:cNvSpPr>
            <p:nvPr/>
          </p:nvSpPr>
          <p:spPr bwMode="auto">
            <a:xfrm>
              <a:off x="3600" y="18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 name="Freeform 19"/>
            <p:cNvSpPr>
              <a:spLocks/>
            </p:cNvSpPr>
            <p:nvPr/>
          </p:nvSpPr>
          <p:spPr bwMode="auto">
            <a:xfrm>
              <a:off x="2964" y="2208"/>
              <a:ext cx="1501" cy="157"/>
            </a:xfrm>
            <a:custGeom>
              <a:avLst/>
              <a:gdLst>
                <a:gd name="T0" fmla="*/ 12 w 1501"/>
                <a:gd name="T1" fmla="*/ 96 h 157"/>
                <a:gd name="T2" fmla="*/ 0 w 1501"/>
                <a:gd name="T3" fmla="*/ 60 h 157"/>
                <a:gd name="T4" fmla="*/ 36 w 1501"/>
                <a:gd name="T5" fmla="*/ 48 h 157"/>
                <a:gd name="T6" fmla="*/ 72 w 1501"/>
                <a:gd name="T7" fmla="*/ 36 h 157"/>
                <a:gd name="T8" fmla="*/ 108 w 1501"/>
                <a:gd name="T9" fmla="*/ 36 h 157"/>
                <a:gd name="T10" fmla="*/ 144 w 1501"/>
                <a:gd name="T11" fmla="*/ 36 h 157"/>
                <a:gd name="T12" fmla="*/ 180 w 1501"/>
                <a:gd name="T13" fmla="*/ 36 h 157"/>
                <a:gd name="T14" fmla="*/ 216 w 1501"/>
                <a:gd name="T15" fmla="*/ 48 h 157"/>
                <a:gd name="T16" fmla="*/ 252 w 1501"/>
                <a:gd name="T17" fmla="*/ 60 h 157"/>
                <a:gd name="T18" fmla="*/ 288 w 1501"/>
                <a:gd name="T19" fmla="*/ 60 h 157"/>
                <a:gd name="T20" fmla="*/ 324 w 1501"/>
                <a:gd name="T21" fmla="*/ 72 h 157"/>
                <a:gd name="T22" fmla="*/ 360 w 1501"/>
                <a:gd name="T23" fmla="*/ 84 h 157"/>
                <a:gd name="T24" fmla="*/ 396 w 1501"/>
                <a:gd name="T25" fmla="*/ 108 h 157"/>
                <a:gd name="T26" fmla="*/ 432 w 1501"/>
                <a:gd name="T27" fmla="*/ 120 h 157"/>
                <a:gd name="T28" fmla="*/ 468 w 1501"/>
                <a:gd name="T29" fmla="*/ 144 h 157"/>
                <a:gd name="T30" fmla="*/ 504 w 1501"/>
                <a:gd name="T31" fmla="*/ 144 h 157"/>
                <a:gd name="T32" fmla="*/ 540 w 1501"/>
                <a:gd name="T33" fmla="*/ 156 h 157"/>
                <a:gd name="T34" fmla="*/ 576 w 1501"/>
                <a:gd name="T35" fmla="*/ 156 h 157"/>
                <a:gd name="T36" fmla="*/ 612 w 1501"/>
                <a:gd name="T37" fmla="*/ 156 h 157"/>
                <a:gd name="T38" fmla="*/ 648 w 1501"/>
                <a:gd name="T39" fmla="*/ 132 h 157"/>
                <a:gd name="T40" fmla="*/ 684 w 1501"/>
                <a:gd name="T41" fmla="*/ 120 h 157"/>
                <a:gd name="T42" fmla="*/ 720 w 1501"/>
                <a:gd name="T43" fmla="*/ 96 h 157"/>
                <a:gd name="T44" fmla="*/ 744 w 1501"/>
                <a:gd name="T45" fmla="*/ 60 h 157"/>
                <a:gd name="T46" fmla="*/ 780 w 1501"/>
                <a:gd name="T47" fmla="*/ 36 h 157"/>
                <a:gd name="T48" fmla="*/ 816 w 1501"/>
                <a:gd name="T49" fmla="*/ 12 h 157"/>
                <a:gd name="T50" fmla="*/ 852 w 1501"/>
                <a:gd name="T51" fmla="*/ 0 h 157"/>
                <a:gd name="T52" fmla="*/ 888 w 1501"/>
                <a:gd name="T53" fmla="*/ 0 h 157"/>
                <a:gd name="T54" fmla="*/ 924 w 1501"/>
                <a:gd name="T55" fmla="*/ 0 h 157"/>
                <a:gd name="T56" fmla="*/ 960 w 1501"/>
                <a:gd name="T57" fmla="*/ 0 h 157"/>
                <a:gd name="T58" fmla="*/ 996 w 1501"/>
                <a:gd name="T59" fmla="*/ 0 h 157"/>
                <a:gd name="T60" fmla="*/ 1032 w 1501"/>
                <a:gd name="T61" fmla="*/ 12 h 157"/>
                <a:gd name="T62" fmla="*/ 1068 w 1501"/>
                <a:gd name="T63" fmla="*/ 24 h 157"/>
                <a:gd name="T64" fmla="*/ 1104 w 1501"/>
                <a:gd name="T65" fmla="*/ 48 h 157"/>
                <a:gd name="T66" fmla="*/ 1140 w 1501"/>
                <a:gd name="T67" fmla="*/ 60 h 157"/>
                <a:gd name="T68" fmla="*/ 1176 w 1501"/>
                <a:gd name="T69" fmla="*/ 72 h 157"/>
                <a:gd name="T70" fmla="*/ 1212 w 1501"/>
                <a:gd name="T71" fmla="*/ 96 h 157"/>
                <a:gd name="T72" fmla="*/ 1248 w 1501"/>
                <a:gd name="T73" fmla="*/ 108 h 157"/>
                <a:gd name="T74" fmla="*/ 1284 w 1501"/>
                <a:gd name="T75" fmla="*/ 120 h 157"/>
                <a:gd name="T76" fmla="*/ 1320 w 1501"/>
                <a:gd name="T77" fmla="*/ 132 h 157"/>
                <a:gd name="T78" fmla="*/ 1356 w 1501"/>
                <a:gd name="T79" fmla="*/ 132 h 157"/>
                <a:gd name="T80" fmla="*/ 1392 w 1501"/>
                <a:gd name="T81" fmla="*/ 120 h 157"/>
                <a:gd name="T82" fmla="*/ 1428 w 1501"/>
                <a:gd name="T83" fmla="*/ 96 h 157"/>
                <a:gd name="T84" fmla="*/ 1464 w 1501"/>
                <a:gd name="T85" fmla="*/ 60 h 157"/>
                <a:gd name="T86" fmla="*/ 1500 w 1501"/>
                <a:gd name="T87"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1" h="157">
                  <a:moveTo>
                    <a:pt x="12" y="96"/>
                  </a:moveTo>
                  <a:lnTo>
                    <a:pt x="0" y="60"/>
                  </a:lnTo>
                  <a:lnTo>
                    <a:pt x="36" y="48"/>
                  </a:lnTo>
                  <a:lnTo>
                    <a:pt x="72" y="36"/>
                  </a:lnTo>
                  <a:lnTo>
                    <a:pt x="108" y="36"/>
                  </a:lnTo>
                  <a:lnTo>
                    <a:pt x="144" y="36"/>
                  </a:lnTo>
                  <a:lnTo>
                    <a:pt x="180" y="36"/>
                  </a:lnTo>
                  <a:lnTo>
                    <a:pt x="216" y="48"/>
                  </a:lnTo>
                  <a:lnTo>
                    <a:pt x="252" y="60"/>
                  </a:lnTo>
                  <a:lnTo>
                    <a:pt x="288" y="60"/>
                  </a:lnTo>
                  <a:lnTo>
                    <a:pt x="324" y="72"/>
                  </a:lnTo>
                  <a:lnTo>
                    <a:pt x="360" y="84"/>
                  </a:lnTo>
                  <a:lnTo>
                    <a:pt x="396" y="108"/>
                  </a:lnTo>
                  <a:lnTo>
                    <a:pt x="432" y="120"/>
                  </a:lnTo>
                  <a:lnTo>
                    <a:pt x="468" y="144"/>
                  </a:lnTo>
                  <a:lnTo>
                    <a:pt x="504" y="144"/>
                  </a:lnTo>
                  <a:lnTo>
                    <a:pt x="540" y="156"/>
                  </a:lnTo>
                  <a:lnTo>
                    <a:pt x="576" y="156"/>
                  </a:lnTo>
                  <a:lnTo>
                    <a:pt x="612" y="156"/>
                  </a:lnTo>
                  <a:lnTo>
                    <a:pt x="648" y="132"/>
                  </a:lnTo>
                  <a:lnTo>
                    <a:pt x="684" y="120"/>
                  </a:lnTo>
                  <a:lnTo>
                    <a:pt x="720" y="96"/>
                  </a:lnTo>
                  <a:lnTo>
                    <a:pt x="744" y="60"/>
                  </a:lnTo>
                  <a:lnTo>
                    <a:pt x="780" y="36"/>
                  </a:lnTo>
                  <a:lnTo>
                    <a:pt x="816" y="12"/>
                  </a:lnTo>
                  <a:lnTo>
                    <a:pt x="852" y="0"/>
                  </a:lnTo>
                  <a:lnTo>
                    <a:pt x="888" y="0"/>
                  </a:lnTo>
                  <a:lnTo>
                    <a:pt x="924" y="0"/>
                  </a:lnTo>
                  <a:lnTo>
                    <a:pt x="960" y="0"/>
                  </a:lnTo>
                  <a:lnTo>
                    <a:pt x="996" y="0"/>
                  </a:lnTo>
                  <a:lnTo>
                    <a:pt x="1032" y="12"/>
                  </a:lnTo>
                  <a:lnTo>
                    <a:pt x="1068" y="24"/>
                  </a:lnTo>
                  <a:lnTo>
                    <a:pt x="1104" y="48"/>
                  </a:lnTo>
                  <a:lnTo>
                    <a:pt x="1140" y="60"/>
                  </a:lnTo>
                  <a:lnTo>
                    <a:pt x="1176" y="72"/>
                  </a:lnTo>
                  <a:lnTo>
                    <a:pt x="1212" y="96"/>
                  </a:lnTo>
                  <a:lnTo>
                    <a:pt x="1248" y="108"/>
                  </a:lnTo>
                  <a:lnTo>
                    <a:pt x="1284" y="120"/>
                  </a:lnTo>
                  <a:lnTo>
                    <a:pt x="1320" y="132"/>
                  </a:lnTo>
                  <a:lnTo>
                    <a:pt x="1356" y="132"/>
                  </a:lnTo>
                  <a:lnTo>
                    <a:pt x="1392" y="120"/>
                  </a:lnTo>
                  <a:lnTo>
                    <a:pt x="1428" y="96"/>
                  </a:lnTo>
                  <a:lnTo>
                    <a:pt x="1464" y="60"/>
                  </a:lnTo>
                  <a:lnTo>
                    <a:pt x="1500" y="48"/>
                  </a:lnTo>
                </a:path>
              </a:pathLst>
            </a:custGeom>
            <a:noFill/>
            <a:ln w="25400" cap="rnd" cmpd="sng">
              <a:solidFill>
                <a:srgbClr val="B5006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62" name="Rectangle 20"/>
            <p:cNvSpPr>
              <a:spLocks noChangeArrowheads="1"/>
            </p:cNvSpPr>
            <p:nvPr/>
          </p:nvSpPr>
          <p:spPr bwMode="auto">
            <a:xfrm>
              <a:off x="3687" y="1988"/>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Pre-mRNA</a:t>
              </a:r>
            </a:p>
          </p:txBody>
        </p:sp>
        <p:sp>
          <p:nvSpPr>
            <p:cNvPr id="10261" name="Freeform 21"/>
            <p:cNvSpPr>
              <a:spLocks/>
            </p:cNvSpPr>
            <p:nvPr/>
          </p:nvSpPr>
          <p:spPr bwMode="auto">
            <a:xfrm>
              <a:off x="3120" y="2856"/>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4" name="Line 22"/>
            <p:cNvSpPr>
              <a:spLocks noChangeShapeType="1"/>
            </p:cNvSpPr>
            <p:nvPr/>
          </p:nvSpPr>
          <p:spPr bwMode="auto">
            <a:xfrm>
              <a:off x="3600" y="2456"/>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65" name="Rectangle 23"/>
            <p:cNvSpPr>
              <a:spLocks noChangeArrowheads="1"/>
            </p:cNvSpPr>
            <p:nvPr/>
          </p:nvSpPr>
          <p:spPr bwMode="auto">
            <a:xfrm>
              <a:off x="3687" y="2660"/>
              <a:ext cx="6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mRNA</a:t>
              </a:r>
            </a:p>
          </p:txBody>
        </p:sp>
        <p:sp>
          <p:nvSpPr>
            <p:cNvPr id="10264" name="Line 24"/>
            <p:cNvSpPr>
              <a:spLocks noChangeShapeType="1"/>
            </p:cNvSpPr>
            <p:nvPr/>
          </p:nvSpPr>
          <p:spPr bwMode="auto">
            <a:xfrm>
              <a:off x="3600" y="30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5" name="Freeform 25"/>
            <p:cNvSpPr>
              <a:spLocks/>
            </p:cNvSpPr>
            <p:nvPr/>
          </p:nvSpPr>
          <p:spPr bwMode="auto">
            <a:xfrm>
              <a:off x="3708" y="3408"/>
              <a:ext cx="301" cy="217"/>
            </a:xfrm>
            <a:custGeom>
              <a:avLst/>
              <a:gdLst>
                <a:gd name="T0" fmla="*/ 36 w 301"/>
                <a:gd name="T1" fmla="*/ 192 h 217"/>
                <a:gd name="T2" fmla="*/ 72 w 301"/>
                <a:gd name="T3" fmla="*/ 216 h 217"/>
                <a:gd name="T4" fmla="*/ 108 w 301"/>
                <a:gd name="T5" fmla="*/ 216 h 217"/>
                <a:gd name="T6" fmla="*/ 144 w 301"/>
                <a:gd name="T7" fmla="*/ 216 h 217"/>
                <a:gd name="T8" fmla="*/ 180 w 301"/>
                <a:gd name="T9" fmla="*/ 216 h 217"/>
                <a:gd name="T10" fmla="*/ 216 w 301"/>
                <a:gd name="T11" fmla="*/ 216 h 217"/>
                <a:gd name="T12" fmla="*/ 252 w 301"/>
                <a:gd name="T13" fmla="*/ 216 h 217"/>
                <a:gd name="T14" fmla="*/ 288 w 301"/>
                <a:gd name="T15" fmla="*/ 216 h 217"/>
                <a:gd name="T16" fmla="*/ 300 w 301"/>
                <a:gd name="T17" fmla="*/ 180 h 217"/>
                <a:gd name="T18" fmla="*/ 300 w 301"/>
                <a:gd name="T19" fmla="*/ 144 h 217"/>
                <a:gd name="T20" fmla="*/ 300 w 301"/>
                <a:gd name="T21" fmla="*/ 108 h 217"/>
                <a:gd name="T22" fmla="*/ 276 w 301"/>
                <a:gd name="T23" fmla="*/ 72 h 217"/>
                <a:gd name="T24" fmla="*/ 240 w 301"/>
                <a:gd name="T25" fmla="*/ 48 h 217"/>
                <a:gd name="T26" fmla="*/ 204 w 301"/>
                <a:gd name="T27" fmla="*/ 24 h 217"/>
                <a:gd name="T28" fmla="*/ 168 w 301"/>
                <a:gd name="T29" fmla="*/ 12 h 217"/>
                <a:gd name="T30" fmla="*/ 132 w 301"/>
                <a:gd name="T31" fmla="*/ 0 h 217"/>
                <a:gd name="T32" fmla="*/ 96 w 301"/>
                <a:gd name="T33" fmla="*/ 12 h 217"/>
                <a:gd name="T34" fmla="*/ 60 w 301"/>
                <a:gd name="T35" fmla="*/ 24 h 217"/>
                <a:gd name="T36" fmla="*/ 24 w 301"/>
                <a:gd name="T37" fmla="*/ 60 h 217"/>
                <a:gd name="T38" fmla="*/ 0 w 301"/>
                <a:gd name="T39" fmla="*/ 96 h 217"/>
                <a:gd name="T40" fmla="*/ 0 w 301"/>
                <a:gd name="T41" fmla="*/ 132 h 217"/>
                <a:gd name="T42" fmla="*/ 0 w 301"/>
                <a:gd name="T43" fmla="*/ 168 h 217"/>
                <a:gd name="T44" fmla="*/ 12 w 301"/>
                <a:gd name="T45" fmla="*/ 204 h 217"/>
                <a:gd name="T46" fmla="*/ 48 w 301"/>
                <a:gd name="T47" fmla="*/ 216 h 217"/>
                <a:gd name="T48" fmla="*/ 84 w 301"/>
                <a:gd name="T49" fmla="*/ 216 h 217"/>
                <a:gd name="T50" fmla="*/ 36 w 301"/>
                <a:gd name="T51"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1" h="217">
                  <a:moveTo>
                    <a:pt x="36" y="192"/>
                  </a:moveTo>
                  <a:lnTo>
                    <a:pt x="72" y="216"/>
                  </a:lnTo>
                  <a:lnTo>
                    <a:pt x="108" y="216"/>
                  </a:lnTo>
                  <a:lnTo>
                    <a:pt x="144" y="216"/>
                  </a:lnTo>
                  <a:lnTo>
                    <a:pt x="180" y="216"/>
                  </a:lnTo>
                  <a:lnTo>
                    <a:pt x="216" y="216"/>
                  </a:lnTo>
                  <a:lnTo>
                    <a:pt x="252" y="216"/>
                  </a:lnTo>
                  <a:lnTo>
                    <a:pt x="288" y="216"/>
                  </a:lnTo>
                  <a:lnTo>
                    <a:pt x="300" y="180"/>
                  </a:lnTo>
                  <a:lnTo>
                    <a:pt x="300" y="144"/>
                  </a:lnTo>
                  <a:lnTo>
                    <a:pt x="300" y="108"/>
                  </a:lnTo>
                  <a:lnTo>
                    <a:pt x="276" y="72"/>
                  </a:lnTo>
                  <a:lnTo>
                    <a:pt x="240" y="48"/>
                  </a:lnTo>
                  <a:lnTo>
                    <a:pt x="204" y="24"/>
                  </a:lnTo>
                  <a:lnTo>
                    <a:pt x="168" y="12"/>
                  </a:lnTo>
                  <a:lnTo>
                    <a:pt x="132" y="0"/>
                  </a:lnTo>
                  <a:lnTo>
                    <a:pt x="96" y="12"/>
                  </a:lnTo>
                  <a:lnTo>
                    <a:pt x="60" y="24"/>
                  </a:lnTo>
                  <a:lnTo>
                    <a:pt x="24" y="60"/>
                  </a:lnTo>
                  <a:lnTo>
                    <a:pt x="0" y="96"/>
                  </a:lnTo>
                  <a:lnTo>
                    <a:pt x="0" y="132"/>
                  </a:lnTo>
                  <a:lnTo>
                    <a:pt x="0" y="168"/>
                  </a:lnTo>
                  <a:lnTo>
                    <a:pt x="12" y="204"/>
                  </a:lnTo>
                  <a:lnTo>
                    <a:pt x="48" y="216"/>
                  </a:lnTo>
                  <a:lnTo>
                    <a:pt x="84" y="216"/>
                  </a:lnTo>
                  <a:lnTo>
                    <a:pt x="36" y="192"/>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66" name="Freeform 26"/>
            <p:cNvSpPr>
              <a:spLocks/>
            </p:cNvSpPr>
            <p:nvPr/>
          </p:nvSpPr>
          <p:spPr bwMode="auto">
            <a:xfrm>
              <a:off x="3696" y="3600"/>
              <a:ext cx="313" cy="121"/>
            </a:xfrm>
            <a:custGeom>
              <a:avLst/>
              <a:gdLst>
                <a:gd name="T0" fmla="*/ 48 w 313"/>
                <a:gd name="T1" fmla="*/ 0 h 121"/>
                <a:gd name="T2" fmla="*/ 84 w 313"/>
                <a:gd name="T3" fmla="*/ 12 h 121"/>
                <a:gd name="T4" fmla="*/ 120 w 313"/>
                <a:gd name="T5" fmla="*/ 12 h 121"/>
                <a:gd name="T6" fmla="*/ 156 w 313"/>
                <a:gd name="T7" fmla="*/ 12 h 121"/>
                <a:gd name="T8" fmla="*/ 192 w 313"/>
                <a:gd name="T9" fmla="*/ 12 h 121"/>
                <a:gd name="T10" fmla="*/ 228 w 313"/>
                <a:gd name="T11" fmla="*/ 12 h 121"/>
                <a:gd name="T12" fmla="*/ 264 w 313"/>
                <a:gd name="T13" fmla="*/ 12 h 121"/>
                <a:gd name="T14" fmla="*/ 300 w 313"/>
                <a:gd name="T15" fmla="*/ 36 h 121"/>
                <a:gd name="T16" fmla="*/ 312 w 313"/>
                <a:gd name="T17" fmla="*/ 72 h 121"/>
                <a:gd name="T18" fmla="*/ 276 w 313"/>
                <a:gd name="T19" fmla="*/ 96 h 121"/>
                <a:gd name="T20" fmla="*/ 240 w 313"/>
                <a:gd name="T21" fmla="*/ 108 h 121"/>
                <a:gd name="T22" fmla="*/ 204 w 313"/>
                <a:gd name="T23" fmla="*/ 120 h 121"/>
                <a:gd name="T24" fmla="*/ 168 w 313"/>
                <a:gd name="T25" fmla="*/ 120 h 121"/>
                <a:gd name="T26" fmla="*/ 132 w 313"/>
                <a:gd name="T27" fmla="*/ 120 h 121"/>
                <a:gd name="T28" fmla="*/ 96 w 313"/>
                <a:gd name="T29" fmla="*/ 120 h 121"/>
                <a:gd name="T30" fmla="*/ 60 w 313"/>
                <a:gd name="T31" fmla="*/ 120 h 121"/>
                <a:gd name="T32" fmla="*/ 24 w 313"/>
                <a:gd name="T33" fmla="*/ 120 h 121"/>
                <a:gd name="T34" fmla="*/ 0 w 313"/>
                <a:gd name="T35" fmla="*/ 84 h 121"/>
                <a:gd name="T36" fmla="*/ 12 w 313"/>
                <a:gd name="T37" fmla="*/ 48 h 121"/>
                <a:gd name="T38" fmla="*/ 48 w 313"/>
                <a:gd name="T39" fmla="*/ 24 h 121"/>
                <a:gd name="T40" fmla="*/ 48 w 313"/>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121">
                  <a:moveTo>
                    <a:pt x="48" y="0"/>
                  </a:moveTo>
                  <a:lnTo>
                    <a:pt x="84" y="12"/>
                  </a:lnTo>
                  <a:lnTo>
                    <a:pt x="120" y="12"/>
                  </a:lnTo>
                  <a:lnTo>
                    <a:pt x="156" y="12"/>
                  </a:lnTo>
                  <a:lnTo>
                    <a:pt x="192" y="12"/>
                  </a:lnTo>
                  <a:lnTo>
                    <a:pt x="228" y="12"/>
                  </a:lnTo>
                  <a:lnTo>
                    <a:pt x="264" y="12"/>
                  </a:lnTo>
                  <a:lnTo>
                    <a:pt x="300" y="36"/>
                  </a:lnTo>
                  <a:lnTo>
                    <a:pt x="312" y="72"/>
                  </a:lnTo>
                  <a:lnTo>
                    <a:pt x="276" y="96"/>
                  </a:lnTo>
                  <a:lnTo>
                    <a:pt x="240" y="108"/>
                  </a:lnTo>
                  <a:lnTo>
                    <a:pt x="204" y="120"/>
                  </a:lnTo>
                  <a:lnTo>
                    <a:pt x="168" y="120"/>
                  </a:lnTo>
                  <a:lnTo>
                    <a:pt x="132" y="120"/>
                  </a:lnTo>
                  <a:lnTo>
                    <a:pt x="96" y="120"/>
                  </a:lnTo>
                  <a:lnTo>
                    <a:pt x="60" y="120"/>
                  </a:lnTo>
                  <a:lnTo>
                    <a:pt x="24" y="120"/>
                  </a:lnTo>
                  <a:lnTo>
                    <a:pt x="0" y="84"/>
                  </a:lnTo>
                  <a:lnTo>
                    <a:pt x="12" y="48"/>
                  </a:lnTo>
                  <a:lnTo>
                    <a:pt x="48" y="24"/>
                  </a:lnTo>
                  <a:lnTo>
                    <a:pt x="48" y="0"/>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67" name="Freeform 27"/>
            <p:cNvSpPr>
              <a:spLocks/>
            </p:cNvSpPr>
            <p:nvPr/>
          </p:nvSpPr>
          <p:spPr bwMode="auto">
            <a:xfrm>
              <a:off x="3264" y="3528"/>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0268" name="Oval 28"/>
            <p:cNvSpPr>
              <a:spLocks noChangeArrowheads="1"/>
            </p:cNvSpPr>
            <p:nvPr/>
          </p:nvSpPr>
          <p:spPr bwMode="auto">
            <a:xfrm>
              <a:off x="3224"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69" name="Oval 29"/>
            <p:cNvSpPr>
              <a:spLocks noChangeArrowheads="1"/>
            </p:cNvSpPr>
            <p:nvPr/>
          </p:nvSpPr>
          <p:spPr bwMode="auto">
            <a:xfrm>
              <a:off x="3368"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70" name="Oval 30"/>
            <p:cNvSpPr>
              <a:spLocks noChangeArrowheads="1"/>
            </p:cNvSpPr>
            <p:nvPr/>
          </p:nvSpPr>
          <p:spPr bwMode="auto">
            <a:xfrm>
              <a:off x="3512" y="3752"/>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71" name="Oval 31"/>
            <p:cNvSpPr>
              <a:spLocks noChangeArrowheads="1"/>
            </p:cNvSpPr>
            <p:nvPr/>
          </p:nvSpPr>
          <p:spPr bwMode="auto">
            <a:xfrm>
              <a:off x="3608" y="3656"/>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72" name="Oval 32"/>
            <p:cNvSpPr>
              <a:spLocks noChangeArrowheads="1"/>
            </p:cNvSpPr>
            <p:nvPr/>
          </p:nvSpPr>
          <p:spPr bwMode="auto">
            <a:xfrm>
              <a:off x="3704" y="356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0275" name="Rectangle 33"/>
            <p:cNvSpPr>
              <a:spLocks noChangeArrowheads="1"/>
            </p:cNvSpPr>
            <p:nvPr/>
          </p:nvSpPr>
          <p:spPr bwMode="auto">
            <a:xfrm>
              <a:off x="4119" y="3092"/>
              <a:ext cx="8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Ribosome</a:t>
              </a:r>
            </a:p>
          </p:txBody>
        </p:sp>
        <p:sp>
          <p:nvSpPr>
            <p:cNvPr id="10276" name="Rectangle 34"/>
            <p:cNvSpPr>
              <a:spLocks noChangeArrowheads="1"/>
            </p:cNvSpPr>
            <p:nvPr/>
          </p:nvSpPr>
          <p:spPr bwMode="auto">
            <a:xfrm>
              <a:off x="3879" y="3716"/>
              <a:ext cx="6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Protein</a:t>
              </a:r>
            </a:p>
          </p:txBody>
        </p:sp>
        <p:sp>
          <p:nvSpPr>
            <p:cNvPr id="6" name="Line 35"/>
            <p:cNvSpPr>
              <a:spLocks noChangeShapeType="1"/>
            </p:cNvSpPr>
            <p:nvPr/>
          </p:nvSpPr>
          <p:spPr bwMode="auto">
            <a:xfrm>
              <a:off x="3656" y="3840"/>
              <a:ext cx="224"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7" name="Line 36"/>
            <p:cNvSpPr>
              <a:spLocks noChangeShapeType="1"/>
            </p:cNvSpPr>
            <p:nvPr/>
          </p:nvSpPr>
          <p:spPr bwMode="auto">
            <a:xfrm flipV="1">
              <a:off x="3944" y="3256"/>
              <a:ext cx="176" cy="16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10277" name="Rectangle 37"/>
          <p:cNvSpPr>
            <a:spLocks noChangeArrowheads="1"/>
          </p:cNvSpPr>
          <p:nvPr/>
        </p:nvSpPr>
        <p:spPr bwMode="auto">
          <a:xfrm>
            <a:off x="1662114" y="3505200"/>
            <a:ext cx="26050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en-US" sz="3600" b="1">
                <a:solidFill>
                  <a:srgbClr val="00279F"/>
                </a:solidFill>
                <a:effectLst>
                  <a:outerShdw blurRad="38100" dist="38100" dir="2700000" algn="tl">
                    <a:srgbClr val="000000"/>
                  </a:outerShdw>
                </a:effectLst>
              </a:rPr>
              <a:t>Eukaryotic Cell</a:t>
            </a:r>
          </a:p>
        </p:txBody>
      </p:sp>
    </p:spTree>
    <p:extLst>
      <p:ext uri="{BB962C8B-B14F-4D97-AF65-F5344CB8AC3E}">
        <p14:creationId xmlns:p14="http://schemas.microsoft.com/office/powerpoint/2010/main" val="750580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2">
                                            <p:txEl>
                                              <p:pRg st="0" end="0"/>
                                            </p:txEl>
                                          </p:spTgt>
                                        </p:tgtEl>
                                        <p:attrNameLst>
                                          <p:attrName>style.visibility</p:attrName>
                                        </p:attrNameLst>
                                      </p:cBhvr>
                                      <p:to>
                                        <p:strVal val="visible"/>
                                      </p:to>
                                    </p:set>
                                    <p:animEffect transition="in" filter="wipe(left)">
                                      <p:cBhvr>
                                        <p:cTn id="7" dur="500"/>
                                        <p:tgtEl>
                                          <p:spTgt spid="1024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77">
                                            <p:txEl>
                                              <p:pRg st="0" end="0"/>
                                            </p:txEl>
                                          </p:spTgt>
                                        </p:tgtEl>
                                        <p:attrNameLst>
                                          <p:attrName>style.visibility</p:attrName>
                                        </p:attrNameLst>
                                      </p:cBhvr>
                                      <p:to>
                                        <p:strVal val="visible"/>
                                      </p:to>
                                    </p:set>
                                    <p:animEffect transition="in" filter="wipe(left)">
                                      <p:cBhvr>
                                        <p:cTn id="12" dur="500"/>
                                        <p:tgtEl>
                                          <p:spTgt spid="1027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278"/>
                                        </p:tgtEl>
                                        <p:attrNameLst>
                                          <p:attrName>style.visibility</p:attrName>
                                        </p:attrNameLst>
                                      </p:cBhvr>
                                      <p:to>
                                        <p:strVal val="visible"/>
                                      </p:to>
                                    </p:set>
                                    <p:animEffect transition="in" filter="wipe(left)">
                                      <p:cBhvr>
                                        <p:cTn id="17" dur="500"/>
                                        <p:tgtEl>
                                          <p:spTgt spid="10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build="p" autoUpdateAnimBg="0"/>
      <p:bldP spid="10277" grpId="0" build="p"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09800" y="381000"/>
            <a:ext cx="7772400" cy="1143000"/>
          </a:xfrm>
        </p:spPr>
        <p:txBody>
          <a:bodyPr>
            <a:normAutofit fontScale="90000"/>
          </a:bodyPr>
          <a:lstStyle/>
          <a:p>
            <a:pPr>
              <a:defRPr/>
            </a:pPr>
            <a:r>
              <a:rPr lang="en-US" altLang="en-US" b="1">
                <a:solidFill>
                  <a:srgbClr val="500093"/>
                </a:solidFill>
                <a:effectLst>
                  <a:outerShdw blurRad="38100" dist="38100" dir="2700000" algn="tl">
                    <a:srgbClr val="000000"/>
                  </a:outerShdw>
                </a:effectLst>
              </a:rPr>
              <a:t>1. Transcription OR</a:t>
            </a:r>
            <a:br>
              <a:rPr lang="en-US" altLang="en-US" b="1">
                <a:solidFill>
                  <a:srgbClr val="500093"/>
                </a:solidFill>
                <a:effectLst>
                  <a:outerShdw blurRad="38100" dist="38100" dir="2700000" algn="tl">
                    <a:srgbClr val="000000"/>
                  </a:outerShdw>
                </a:effectLst>
              </a:rPr>
            </a:br>
            <a:r>
              <a:rPr lang="en-US" altLang="en-US" b="1">
                <a:solidFill>
                  <a:srgbClr val="500093"/>
                </a:solidFill>
                <a:effectLst>
                  <a:outerShdw blurRad="38100" dist="38100" dir="2700000" algn="tl">
                    <a:srgbClr val="000000"/>
                  </a:outerShdw>
                </a:effectLst>
              </a:rPr>
              <a:t> RNA production</a:t>
            </a:r>
          </a:p>
        </p:txBody>
      </p:sp>
      <p:sp>
        <p:nvSpPr>
          <p:cNvPr id="11267" name="Rectangle 3"/>
          <p:cNvSpPr>
            <a:spLocks noGrp="1" noChangeArrowheads="1"/>
          </p:cNvSpPr>
          <p:nvPr>
            <p:ph type="body" idx="1"/>
          </p:nvPr>
        </p:nvSpPr>
        <p:spPr>
          <a:xfrm>
            <a:off x="1981200" y="1981200"/>
            <a:ext cx="8305800" cy="4114800"/>
          </a:xfrm>
          <a:noFill/>
        </p:spPr>
        <p:txBody>
          <a:bodyPr/>
          <a:lstStyle/>
          <a:p>
            <a:r>
              <a:rPr lang="en-US" altLang="en-US"/>
              <a:t>RNA molecules are produced by copying part of DNA into a complementary sequence of RNA</a:t>
            </a:r>
            <a:endParaRPr lang="en-US" altLang="en-US">
              <a:solidFill>
                <a:schemeClr val="tx2"/>
              </a:solidFill>
            </a:endParaRPr>
          </a:p>
          <a:p>
            <a:pPr>
              <a:lnSpc>
                <a:spcPct val="20000"/>
              </a:lnSpc>
              <a:buFontTx/>
              <a:buNone/>
            </a:pPr>
            <a:endParaRPr lang="en-US" altLang="en-US">
              <a:solidFill>
                <a:schemeClr val="tx2"/>
              </a:solidFill>
            </a:endParaRPr>
          </a:p>
          <a:p>
            <a:r>
              <a:rPr lang="en-US" altLang="en-US"/>
              <a:t>This process is started and controlled by an enzyme called RNA polymerase.</a:t>
            </a:r>
          </a:p>
        </p:txBody>
      </p:sp>
    </p:spTree>
    <p:extLst>
      <p:ext uri="{BB962C8B-B14F-4D97-AF65-F5344CB8AC3E}">
        <p14:creationId xmlns:p14="http://schemas.microsoft.com/office/powerpoint/2010/main" val="13053389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266">
                                            <p:txEl>
                                              <p:pRg st="0" end="0"/>
                                            </p:txEl>
                                          </p:spTgt>
                                        </p:tgtEl>
                                        <p:attrNameLst>
                                          <p:attrName>style.visibility</p:attrName>
                                        </p:attrNameLst>
                                      </p:cBhvr>
                                      <p:to>
                                        <p:strVal val="visible"/>
                                      </p:to>
                                    </p:set>
                                    <p:animEffect transition="in" filter="wipe(left)">
                                      <p:cBhvr>
                                        <p:cTn id="7" dur="500"/>
                                        <p:tgtEl>
                                          <p:spTgt spid="1126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67">
                                            <p:txEl>
                                              <p:pRg st="0" end="0"/>
                                            </p:txEl>
                                          </p:spTgt>
                                        </p:tgtEl>
                                        <p:attrNameLst>
                                          <p:attrName>style.visibility</p:attrName>
                                        </p:attrNameLst>
                                      </p:cBhvr>
                                      <p:to>
                                        <p:strVal val="visible"/>
                                      </p:to>
                                    </p:set>
                                    <p:animEffect transition="in" filter="wipe(left)">
                                      <p:cBhvr>
                                        <p:cTn id="12" dur="500"/>
                                        <p:tgtEl>
                                          <p:spTgt spid="1126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67">
                                            <p:txEl>
                                              <p:pRg st="2" end="2"/>
                                            </p:txEl>
                                          </p:spTgt>
                                        </p:tgtEl>
                                        <p:attrNameLst>
                                          <p:attrName>style.visibility</p:attrName>
                                        </p:attrNameLst>
                                      </p:cBhvr>
                                      <p:to>
                                        <p:strVal val="visible"/>
                                      </p:to>
                                    </p:set>
                                    <p:animEffect transition="in" filter="wipe(left)">
                                      <p:cBhvr>
                                        <p:cTn id="17" dur="500"/>
                                        <p:tgtEl>
                                          <p:spTgt spid="112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build="p" autoUpdateAnimBg="0"/>
      <p:bldP spid="11267"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a:defRPr/>
            </a:pPr>
            <a:r>
              <a:rPr lang="en-US" altLang="en-US" b="1">
                <a:solidFill>
                  <a:srgbClr val="500093"/>
                </a:solidFill>
                <a:effectLst>
                  <a:outerShdw blurRad="38100" dist="38100" dir="2700000" algn="tl">
                    <a:srgbClr val="000000"/>
                  </a:outerShdw>
                </a:effectLst>
              </a:rPr>
              <a:t>1.  Transcription</a:t>
            </a:r>
          </a:p>
        </p:txBody>
      </p:sp>
      <p:sp>
        <p:nvSpPr>
          <p:cNvPr id="12291" name="Rectangle 3"/>
          <p:cNvSpPr>
            <a:spLocks noGrp="1" noChangeArrowheads="1"/>
          </p:cNvSpPr>
          <p:nvPr>
            <p:ph type="body" idx="1"/>
          </p:nvPr>
        </p:nvSpPr>
        <p:spPr>
          <a:noFill/>
        </p:spPr>
        <p:txBody>
          <a:bodyPr/>
          <a:lstStyle/>
          <a:p>
            <a:pPr>
              <a:buFontTx/>
              <a:buNone/>
            </a:pPr>
            <a:r>
              <a:rPr lang="en-US" altLang="en-US"/>
              <a:t> </a:t>
            </a:r>
          </a:p>
          <a:p>
            <a:endParaRPr lang="en-US" altLang="en-US"/>
          </a:p>
          <a:p>
            <a:pPr>
              <a:buFontTx/>
              <a:buNone/>
            </a:pPr>
            <a:endParaRPr lang="en-US" altLang="en-US"/>
          </a:p>
        </p:txBody>
      </p:sp>
      <p:grpSp>
        <p:nvGrpSpPr>
          <p:cNvPr id="13325" name="Group 13"/>
          <p:cNvGrpSpPr>
            <a:grpSpLocks/>
          </p:cNvGrpSpPr>
          <p:nvPr/>
        </p:nvGrpSpPr>
        <p:grpSpPr bwMode="auto">
          <a:xfrm>
            <a:off x="1535114" y="2057401"/>
            <a:ext cx="9132887" cy="3148013"/>
            <a:chOff x="0" y="1306"/>
            <a:chExt cx="5753" cy="1983"/>
          </a:xfrm>
        </p:grpSpPr>
        <p:sp>
          <p:nvSpPr>
            <p:cNvPr id="13316" name="Freeform 4"/>
            <p:cNvSpPr>
              <a:spLocks/>
            </p:cNvSpPr>
            <p:nvPr/>
          </p:nvSpPr>
          <p:spPr bwMode="auto">
            <a:xfrm>
              <a:off x="144" y="1584"/>
              <a:ext cx="1" cy="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3317" name="AutoShape 5"/>
            <p:cNvSpPr>
              <a:spLocks noChangeArrowheads="1"/>
            </p:cNvSpPr>
            <p:nvPr/>
          </p:nvSpPr>
          <p:spPr bwMode="auto">
            <a:xfrm>
              <a:off x="1648" y="1504"/>
              <a:ext cx="1984" cy="1024"/>
            </a:xfrm>
            <a:prstGeom prst="octagon">
              <a:avLst>
                <a:gd name="adj" fmla="val 29282"/>
              </a:avLst>
            </a:prstGeom>
            <a:solidFill>
              <a:srgbClr val="FAFD00"/>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3318" name="Freeform 6"/>
            <p:cNvSpPr>
              <a:spLocks/>
            </p:cNvSpPr>
            <p:nvPr/>
          </p:nvSpPr>
          <p:spPr bwMode="auto">
            <a:xfrm>
              <a:off x="48" y="1500"/>
              <a:ext cx="5705" cy="1069"/>
            </a:xfrm>
            <a:custGeom>
              <a:avLst/>
              <a:gdLst>
                <a:gd name="T0" fmla="*/ 108 w 5705"/>
                <a:gd name="T1" fmla="*/ 204 h 1069"/>
                <a:gd name="T2" fmla="*/ 168 w 5705"/>
                <a:gd name="T3" fmla="*/ 348 h 1069"/>
                <a:gd name="T4" fmla="*/ 180 w 5705"/>
                <a:gd name="T5" fmla="*/ 516 h 1069"/>
                <a:gd name="T6" fmla="*/ 204 w 5705"/>
                <a:gd name="T7" fmla="*/ 660 h 1069"/>
                <a:gd name="T8" fmla="*/ 228 w 5705"/>
                <a:gd name="T9" fmla="*/ 804 h 1069"/>
                <a:gd name="T10" fmla="*/ 300 w 5705"/>
                <a:gd name="T11" fmla="*/ 948 h 1069"/>
                <a:gd name="T12" fmla="*/ 456 w 5705"/>
                <a:gd name="T13" fmla="*/ 1044 h 1069"/>
                <a:gd name="T14" fmla="*/ 600 w 5705"/>
                <a:gd name="T15" fmla="*/ 1020 h 1069"/>
                <a:gd name="T16" fmla="*/ 708 w 5705"/>
                <a:gd name="T17" fmla="*/ 876 h 1069"/>
                <a:gd name="T18" fmla="*/ 732 w 5705"/>
                <a:gd name="T19" fmla="*/ 732 h 1069"/>
                <a:gd name="T20" fmla="*/ 756 w 5705"/>
                <a:gd name="T21" fmla="*/ 588 h 1069"/>
                <a:gd name="T22" fmla="*/ 804 w 5705"/>
                <a:gd name="T23" fmla="*/ 432 h 1069"/>
                <a:gd name="T24" fmla="*/ 876 w 5705"/>
                <a:gd name="T25" fmla="*/ 288 h 1069"/>
                <a:gd name="T26" fmla="*/ 972 w 5705"/>
                <a:gd name="T27" fmla="*/ 156 h 1069"/>
                <a:gd name="T28" fmla="*/ 1116 w 5705"/>
                <a:gd name="T29" fmla="*/ 180 h 1069"/>
                <a:gd name="T30" fmla="*/ 1272 w 5705"/>
                <a:gd name="T31" fmla="*/ 300 h 1069"/>
                <a:gd name="T32" fmla="*/ 1356 w 5705"/>
                <a:gd name="T33" fmla="*/ 456 h 1069"/>
                <a:gd name="T34" fmla="*/ 1428 w 5705"/>
                <a:gd name="T35" fmla="*/ 600 h 1069"/>
                <a:gd name="T36" fmla="*/ 1512 w 5705"/>
                <a:gd name="T37" fmla="*/ 804 h 1069"/>
                <a:gd name="T38" fmla="*/ 1632 w 5705"/>
                <a:gd name="T39" fmla="*/ 912 h 1069"/>
                <a:gd name="T40" fmla="*/ 1788 w 5705"/>
                <a:gd name="T41" fmla="*/ 936 h 1069"/>
                <a:gd name="T42" fmla="*/ 2040 w 5705"/>
                <a:gd name="T43" fmla="*/ 948 h 1069"/>
                <a:gd name="T44" fmla="*/ 2268 w 5705"/>
                <a:gd name="T45" fmla="*/ 948 h 1069"/>
                <a:gd name="T46" fmla="*/ 2508 w 5705"/>
                <a:gd name="T47" fmla="*/ 960 h 1069"/>
                <a:gd name="T48" fmla="*/ 2760 w 5705"/>
                <a:gd name="T49" fmla="*/ 972 h 1069"/>
                <a:gd name="T50" fmla="*/ 2916 w 5705"/>
                <a:gd name="T51" fmla="*/ 984 h 1069"/>
                <a:gd name="T52" fmla="*/ 3060 w 5705"/>
                <a:gd name="T53" fmla="*/ 984 h 1069"/>
                <a:gd name="T54" fmla="*/ 3228 w 5705"/>
                <a:gd name="T55" fmla="*/ 972 h 1069"/>
                <a:gd name="T56" fmla="*/ 3432 w 5705"/>
                <a:gd name="T57" fmla="*/ 960 h 1069"/>
                <a:gd name="T58" fmla="*/ 3576 w 5705"/>
                <a:gd name="T59" fmla="*/ 912 h 1069"/>
                <a:gd name="T60" fmla="*/ 3660 w 5705"/>
                <a:gd name="T61" fmla="*/ 780 h 1069"/>
                <a:gd name="T62" fmla="*/ 3672 w 5705"/>
                <a:gd name="T63" fmla="*/ 624 h 1069"/>
                <a:gd name="T64" fmla="*/ 3672 w 5705"/>
                <a:gd name="T65" fmla="*/ 444 h 1069"/>
                <a:gd name="T66" fmla="*/ 3672 w 5705"/>
                <a:gd name="T67" fmla="*/ 252 h 1069"/>
                <a:gd name="T68" fmla="*/ 3720 w 5705"/>
                <a:gd name="T69" fmla="*/ 96 h 1069"/>
                <a:gd name="T70" fmla="*/ 3864 w 5705"/>
                <a:gd name="T71" fmla="*/ 12 h 1069"/>
                <a:gd name="T72" fmla="*/ 4008 w 5705"/>
                <a:gd name="T73" fmla="*/ 0 h 1069"/>
                <a:gd name="T74" fmla="*/ 4176 w 5705"/>
                <a:gd name="T75" fmla="*/ 144 h 1069"/>
                <a:gd name="T76" fmla="*/ 4284 w 5705"/>
                <a:gd name="T77" fmla="*/ 360 h 1069"/>
                <a:gd name="T78" fmla="*/ 4332 w 5705"/>
                <a:gd name="T79" fmla="*/ 564 h 1069"/>
                <a:gd name="T80" fmla="*/ 4356 w 5705"/>
                <a:gd name="T81" fmla="*/ 804 h 1069"/>
                <a:gd name="T82" fmla="*/ 4380 w 5705"/>
                <a:gd name="T83" fmla="*/ 996 h 1069"/>
                <a:gd name="T84" fmla="*/ 4512 w 5705"/>
                <a:gd name="T85" fmla="*/ 1068 h 1069"/>
                <a:gd name="T86" fmla="*/ 4668 w 5705"/>
                <a:gd name="T87" fmla="*/ 1056 h 1069"/>
                <a:gd name="T88" fmla="*/ 4824 w 5705"/>
                <a:gd name="T89" fmla="*/ 972 h 1069"/>
                <a:gd name="T90" fmla="*/ 4920 w 5705"/>
                <a:gd name="T91" fmla="*/ 804 h 1069"/>
                <a:gd name="T92" fmla="*/ 4932 w 5705"/>
                <a:gd name="T93" fmla="*/ 540 h 1069"/>
                <a:gd name="T94" fmla="*/ 4932 w 5705"/>
                <a:gd name="T95" fmla="*/ 252 h 1069"/>
                <a:gd name="T96" fmla="*/ 4932 w 5705"/>
                <a:gd name="T97" fmla="*/ 108 h 1069"/>
                <a:gd name="T98" fmla="*/ 5064 w 5705"/>
                <a:gd name="T99" fmla="*/ 0 h 1069"/>
                <a:gd name="T100" fmla="*/ 5220 w 5705"/>
                <a:gd name="T101" fmla="*/ 12 h 1069"/>
                <a:gd name="T102" fmla="*/ 5424 w 5705"/>
                <a:gd name="T103" fmla="*/ 60 h 1069"/>
                <a:gd name="T104" fmla="*/ 5556 w 5705"/>
                <a:gd name="T105" fmla="*/ 180 h 1069"/>
                <a:gd name="T106" fmla="*/ 5640 w 5705"/>
                <a:gd name="T107" fmla="*/ 312 h 1069"/>
                <a:gd name="T108" fmla="*/ 5676 w 5705"/>
                <a:gd name="T109" fmla="*/ 480 h 1069"/>
                <a:gd name="T110" fmla="*/ 5704 w 5705"/>
                <a:gd name="T111" fmla="*/ 624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05" h="1069">
                  <a:moveTo>
                    <a:pt x="0" y="180"/>
                  </a:moveTo>
                  <a:lnTo>
                    <a:pt x="36" y="180"/>
                  </a:lnTo>
                  <a:lnTo>
                    <a:pt x="72" y="180"/>
                  </a:lnTo>
                  <a:lnTo>
                    <a:pt x="108" y="204"/>
                  </a:lnTo>
                  <a:lnTo>
                    <a:pt x="132" y="240"/>
                  </a:lnTo>
                  <a:lnTo>
                    <a:pt x="156" y="276"/>
                  </a:lnTo>
                  <a:lnTo>
                    <a:pt x="168" y="312"/>
                  </a:lnTo>
                  <a:lnTo>
                    <a:pt x="168" y="348"/>
                  </a:lnTo>
                  <a:lnTo>
                    <a:pt x="180" y="384"/>
                  </a:lnTo>
                  <a:lnTo>
                    <a:pt x="180" y="432"/>
                  </a:lnTo>
                  <a:lnTo>
                    <a:pt x="180" y="480"/>
                  </a:lnTo>
                  <a:lnTo>
                    <a:pt x="180" y="516"/>
                  </a:lnTo>
                  <a:lnTo>
                    <a:pt x="180" y="552"/>
                  </a:lnTo>
                  <a:lnTo>
                    <a:pt x="192" y="588"/>
                  </a:lnTo>
                  <a:lnTo>
                    <a:pt x="192" y="624"/>
                  </a:lnTo>
                  <a:lnTo>
                    <a:pt x="204" y="660"/>
                  </a:lnTo>
                  <a:lnTo>
                    <a:pt x="216" y="696"/>
                  </a:lnTo>
                  <a:lnTo>
                    <a:pt x="216" y="732"/>
                  </a:lnTo>
                  <a:lnTo>
                    <a:pt x="228" y="768"/>
                  </a:lnTo>
                  <a:lnTo>
                    <a:pt x="228" y="804"/>
                  </a:lnTo>
                  <a:lnTo>
                    <a:pt x="240" y="840"/>
                  </a:lnTo>
                  <a:lnTo>
                    <a:pt x="264" y="876"/>
                  </a:lnTo>
                  <a:lnTo>
                    <a:pt x="276" y="912"/>
                  </a:lnTo>
                  <a:lnTo>
                    <a:pt x="300" y="948"/>
                  </a:lnTo>
                  <a:lnTo>
                    <a:pt x="336" y="972"/>
                  </a:lnTo>
                  <a:lnTo>
                    <a:pt x="384" y="1008"/>
                  </a:lnTo>
                  <a:lnTo>
                    <a:pt x="420" y="1032"/>
                  </a:lnTo>
                  <a:lnTo>
                    <a:pt x="456" y="1044"/>
                  </a:lnTo>
                  <a:lnTo>
                    <a:pt x="492" y="1056"/>
                  </a:lnTo>
                  <a:lnTo>
                    <a:pt x="528" y="1056"/>
                  </a:lnTo>
                  <a:lnTo>
                    <a:pt x="564" y="1032"/>
                  </a:lnTo>
                  <a:lnTo>
                    <a:pt x="600" y="1020"/>
                  </a:lnTo>
                  <a:lnTo>
                    <a:pt x="636" y="984"/>
                  </a:lnTo>
                  <a:lnTo>
                    <a:pt x="672" y="948"/>
                  </a:lnTo>
                  <a:lnTo>
                    <a:pt x="696" y="912"/>
                  </a:lnTo>
                  <a:lnTo>
                    <a:pt x="708" y="876"/>
                  </a:lnTo>
                  <a:lnTo>
                    <a:pt x="708" y="840"/>
                  </a:lnTo>
                  <a:lnTo>
                    <a:pt x="720" y="804"/>
                  </a:lnTo>
                  <a:lnTo>
                    <a:pt x="720" y="768"/>
                  </a:lnTo>
                  <a:lnTo>
                    <a:pt x="732" y="732"/>
                  </a:lnTo>
                  <a:lnTo>
                    <a:pt x="744" y="696"/>
                  </a:lnTo>
                  <a:lnTo>
                    <a:pt x="744" y="660"/>
                  </a:lnTo>
                  <a:lnTo>
                    <a:pt x="756" y="624"/>
                  </a:lnTo>
                  <a:lnTo>
                    <a:pt x="756" y="588"/>
                  </a:lnTo>
                  <a:lnTo>
                    <a:pt x="768" y="552"/>
                  </a:lnTo>
                  <a:lnTo>
                    <a:pt x="780" y="504"/>
                  </a:lnTo>
                  <a:lnTo>
                    <a:pt x="804" y="468"/>
                  </a:lnTo>
                  <a:lnTo>
                    <a:pt x="804" y="432"/>
                  </a:lnTo>
                  <a:lnTo>
                    <a:pt x="828" y="396"/>
                  </a:lnTo>
                  <a:lnTo>
                    <a:pt x="840" y="360"/>
                  </a:lnTo>
                  <a:lnTo>
                    <a:pt x="852" y="324"/>
                  </a:lnTo>
                  <a:lnTo>
                    <a:pt x="876" y="288"/>
                  </a:lnTo>
                  <a:lnTo>
                    <a:pt x="888" y="252"/>
                  </a:lnTo>
                  <a:lnTo>
                    <a:pt x="912" y="216"/>
                  </a:lnTo>
                  <a:lnTo>
                    <a:pt x="936" y="180"/>
                  </a:lnTo>
                  <a:lnTo>
                    <a:pt x="972" y="156"/>
                  </a:lnTo>
                  <a:lnTo>
                    <a:pt x="1008" y="144"/>
                  </a:lnTo>
                  <a:lnTo>
                    <a:pt x="1044" y="144"/>
                  </a:lnTo>
                  <a:lnTo>
                    <a:pt x="1080" y="156"/>
                  </a:lnTo>
                  <a:lnTo>
                    <a:pt x="1116" y="180"/>
                  </a:lnTo>
                  <a:lnTo>
                    <a:pt x="1152" y="216"/>
                  </a:lnTo>
                  <a:lnTo>
                    <a:pt x="1188" y="228"/>
                  </a:lnTo>
                  <a:lnTo>
                    <a:pt x="1224" y="264"/>
                  </a:lnTo>
                  <a:lnTo>
                    <a:pt x="1272" y="300"/>
                  </a:lnTo>
                  <a:lnTo>
                    <a:pt x="1296" y="336"/>
                  </a:lnTo>
                  <a:lnTo>
                    <a:pt x="1320" y="372"/>
                  </a:lnTo>
                  <a:lnTo>
                    <a:pt x="1344" y="408"/>
                  </a:lnTo>
                  <a:lnTo>
                    <a:pt x="1356" y="456"/>
                  </a:lnTo>
                  <a:lnTo>
                    <a:pt x="1380" y="492"/>
                  </a:lnTo>
                  <a:lnTo>
                    <a:pt x="1392" y="528"/>
                  </a:lnTo>
                  <a:lnTo>
                    <a:pt x="1416" y="564"/>
                  </a:lnTo>
                  <a:lnTo>
                    <a:pt x="1428" y="600"/>
                  </a:lnTo>
                  <a:lnTo>
                    <a:pt x="1452" y="648"/>
                  </a:lnTo>
                  <a:lnTo>
                    <a:pt x="1476" y="732"/>
                  </a:lnTo>
                  <a:lnTo>
                    <a:pt x="1500" y="768"/>
                  </a:lnTo>
                  <a:lnTo>
                    <a:pt x="1512" y="804"/>
                  </a:lnTo>
                  <a:lnTo>
                    <a:pt x="1536" y="840"/>
                  </a:lnTo>
                  <a:lnTo>
                    <a:pt x="1560" y="876"/>
                  </a:lnTo>
                  <a:lnTo>
                    <a:pt x="1596" y="900"/>
                  </a:lnTo>
                  <a:lnTo>
                    <a:pt x="1632" y="912"/>
                  </a:lnTo>
                  <a:lnTo>
                    <a:pt x="1680" y="924"/>
                  </a:lnTo>
                  <a:lnTo>
                    <a:pt x="1716" y="924"/>
                  </a:lnTo>
                  <a:lnTo>
                    <a:pt x="1752" y="924"/>
                  </a:lnTo>
                  <a:lnTo>
                    <a:pt x="1788" y="936"/>
                  </a:lnTo>
                  <a:lnTo>
                    <a:pt x="1836" y="936"/>
                  </a:lnTo>
                  <a:lnTo>
                    <a:pt x="1872" y="936"/>
                  </a:lnTo>
                  <a:lnTo>
                    <a:pt x="1944" y="936"/>
                  </a:lnTo>
                  <a:lnTo>
                    <a:pt x="2040" y="948"/>
                  </a:lnTo>
                  <a:lnTo>
                    <a:pt x="2112" y="948"/>
                  </a:lnTo>
                  <a:lnTo>
                    <a:pt x="2184" y="948"/>
                  </a:lnTo>
                  <a:lnTo>
                    <a:pt x="2232" y="948"/>
                  </a:lnTo>
                  <a:lnTo>
                    <a:pt x="2268" y="948"/>
                  </a:lnTo>
                  <a:lnTo>
                    <a:pt x="2316" y="948"/>
                  </a:lnTo>
                  <a:lnTo>
                    <a:pt x="2364" y="948"/>
                  </a:lnTo>
                  <a:lnTo>
                    <a:pt x="2460" y="948"/>
                  </a:lnTo>
                  <a:lnTo>
                    <a:pt x="2508" y="960"/>
                  </a:lnTo>
                  <a:lnTo>
                    <a:pt x="2580" y="972"/>
                  </a:lnTo>
                  <a:lnTo>
                    <a:pt x="2628" y="972"/>
                  </a:lnTo>
                  <a:lnTo>
                    <a:pt x="2724" y="972"/>
                  </a:lnTo>
                  <a:lnTo>
                    <a:pt x="2760" y="972"/>
                  </a:lnTo>
                  <a:lnTo>
                    <a:pt x="2808" y="984"/>
                  </a:lnTo>
                  <a:lnTo>
                    <a:pt x="2844" y="984"/>
                  </a:lnTo>
                  <a:lnTo>
                    <a:pt x="2880" y="984"/>
                  </a:lnTo>
                  <a:lnTo>
                    <a:pt x="2916" y="984"/>
                  </a:lnTo>
                  <a:lnTo>
                    <a:pt x="2952" y="984"/>
                  </a:lnTo>
                  <a:lnTo>
                    <a:pt x="2988" y="984"/>
                  </a:lnTo>
                  <a:lnTo>
                    <a:pt x="3024" y="984"/>
                  </a:lnTo>
                  <a:lnTo>
                    <a:pt x="3060" y="984"/>
                  </a:lnTo>
                  <a:lnTo>
                    <a:pt x="3108" y="984"/>
                  </a:lnTo>
                  <a:lnTo>
                    <a:pt x="3144" y="984"/>
                  </a:lnTo>
                  <a:lnTo>
                    <a:pt x="3180" y="984"/>
                  </a:lnTo>
                  <a:lnTo>
                    <a:pt x="3228" y="972"/>
                  </a:lnTo>
                  <a:lnTo>
                    <a:pt x="3324" y="960"/>
                  </a:lnTo>
                  <a:lnTo>
                    <a:pt x="3360" y="960"/>
                  </a:lnTo>
                  <a:lnTo>
                    <a:pt x="3396" y="960"/>
                  </a:lnTo>
                  <a:lnTo>
                    <a:pt x="3432" y="960"/>
                  </a:lnTo>
                  <a:lnTo>
                    <a:pt x="3468" y="960"/>
                  </a:lnTo>
                  <a:lnTo>
                    <a:pt x="3504" y="960"/>
                  </a:lnTo>
                  <a:lnTo>
                    <a:pt x="3540" y="936"/>
                  </a:lnTo>
                  <a:lnTo>
                    <a:pt x="3576" y="912"/>
                  </a:lnTo>
                  <a:lnTo>
                    <a:pt x="3612" y="888"/>
                  </a:lnTo>
                  <a:lnTo>
                    <a:pt x="3636" y="852"/>
                  </a:lnTo>
                  <a:lnTo>
                    <a:pt x="3648" y="816"/>
                  </a:lnTo>
                  <a:lnTo>
                    <a:pt x="3660" y="780"/>
                  </a:lnTo>
                  <a:lnTo>
                    <a:pt x="3672" y="744"/>
                  </a:lnTo>
                  <a:lnTo>
                    <a:pt x="3672" y="708"/>
                  </a:lnTo>
                  <a:lnTo>
                    <a:pt x="3672" y="660"/>
                  </a:lnTo>
                  <a:lnTo>
                    <a:pt x="3672" y="624"/>
                  </a:lnTo>
                  <a:lnTo>
                    <a:pt x="3672" y="588"/>
                  </a:lnTo>
                  <a:lnTo>
                    <a:pt x="3672" y="540"/>
                  </a:lnTo>
                  <a:lnTo>
                    <a:pt x="3672" y="492"/>
                  </a:lnTo>
                  <a:lnTo>
                    <a:pt x="3672" y="444"/>
                  </a:lnTo>
                  <a:lnTo>
                    <a:pt x="3672" y="396"/>
                  </a:lnTo>
                  <a:lnTo>
                    <a:pt x="3672" y="348"/>
                  </a:lnTo>
                  <a:lnTo>
                    <a:pt x="3672" y="300"/>
                  </a:lnTo>
                  <a:lnTo>
                    <a:pt x="3672" y="252"/>
                  </a:lnTo>
                  <a:lnTo>
                    <a:pt x="3684" y="216"/>
                  </a:lnTo>
                  <a:lnTo>
                    <a:pt x="3684" y="180"/>
                  </a:lnTo>
                  <a:lnTo>
                    <a:pt x="3708" y="132"/>
                  </a:lnTo>
                  <a:lnTo>
                    <a:pt x="3720" y="96"/>
                  </a:lnTo>
                  <a:lnTo>
                    <a:pt x="3756" y="72"/>
                  </a:lnTo>
                  <a:lnTo>
                    <a:pt x="3792" y="48"/>
                  </a:lnTo>
                  <a:lnTo>
                    <a:pt x="3828" y="36"/>
                  </a:lnTo>
                  <a:lnTo>
                    <a:pt x="3864" y="12"/>
                  </a:lnTo>
                  <a:lnTo>
                    <a:pt x="3900" y="12"/>
                  </a:lnTo>
                  <a:lnTo>
                    <a:pt x="3936" y="0"/>
                  </a:lnTo>
                  <a:lnTo>
                    <a:pt x="3972" y="0"/>
                  </a:lnTo>
                  <a:lnTo>
                    <a:pt x="4008" y="0"/>
                  </a:lnTo>
                  <a:lnTo>
                    <a:pt x="4056" y="24"/>
                  </a:lnTo>
                  <a:lnTo>
                    <a:pt x="4092" y="72"/>
                  </a:lnTo>
                  <a:lnTo>
                    <a:pt x="4140" y="108"/>
                  </a:lnTo>
                  <a:lnTo>
                    <a:pt x="4176" y="144"/>
                  </a:lnTo>
                  <a:lnTo>
                    <a:pt x="4200" y="180"/>
                  </a:lnTo>
                  <a:lnTo>
                    <a:pt x="4236" y="276"/>
                  </a:lnTo>
                  <a:lnTo>
                    <a:pt x="4260" y="312"/>
                  </a:lnTo>
                  <a:lnTo>
                    <a:pt x="4284" y="360"/>
                  </a:lnTo>
                  <a:lnTo>
                    <a:pt x="4308" y="396"/>
                  </a:lnTo>
                  <a:lnTo>
                    <a:pt x="4308" y="468"/>
                  </a:lnTo>
                  <a:lnTo>
                    <a:pt x="4320" y="516"/>
                  </a:lnTo>
                  <a:lnTo>
                    <a:pt x="4332" y="564"/>
                  </a:lnTo>
                  <a:lnTo>
                    <a:pt x="4344" y="612"/>
                  </a:lnTo>
                  <a:lnTo>
                    <a:pt x="4344" y="684"/>
                  </a:lnTo>
                  <a:lnTo>
                    <a:pt x="4344" y="756"/>
                  </a:lnTo>
                  <a:lnTo>
                    <a:pt x="4356" y="804"/>
                  </a:lnTo>
                  <a:lnTo>
                    <a:pt x="4356" y="876"/>
                  </a:lnTo>
                  <a:lnTo>
                    <a:pt x="4368" y="924"/>
                  </a:lnTo>
                  <a:lnTo>
                    <a:pt x="4368" y="960"/>
                  </a:lnTo>
                  <a:lnTo>
                    <a:pt x="4380" y="996"/>
                  </a:lnTo>
                  <a:lnTo>
                    <a:pt x="4404" y="1032"/>
                  </a:lnTo>
                  <a:lnTo>
                    <a:pt x="4440" y="1044"/>
                  </a:lnTo>
                  <a:lnTo>
                    <a:pt x="4476" y="1056"/>
                  </a:lnTo>
                  <a:lnTo>
                    <a:pt x="4512" y="1068"/>
                  </a:lnTo>
                  <a:lnTo>
                    <a:pt x="4548" y="1068"/>
                  </a:lnTo>
                  <a:lnTo>
                    <a:pt x="4596" y="1068"/>
                  </a:lnTo>
                  <a:lnTo>
                    <a:pt x="4632" y="1068"/>
                  </a:lnTo>
                  <a:lnTo>
                    <a:pt x="4668" y="1056"/>
                  </a:lnTo>
                  <a:lnTo>
                    <a:pt x="4716" y="1044"/>
                  </a:lnTo>
                  <a:lnTo>
                    <a:pt x="4752" y="1032"/>
                  </a:lnTo>
                  <a:lnTo>
                    <a:pt x="4788" y="1008"/>
                  </a:lnTo>
                  <a:lnTo>
                    <a:pt x="4824" y="972"/>
                  </a:lnTo>
                  <a:lnTo>
                    <a:pt x="4860" y="936"/>
                  </a:lnTo>
                  <a:lnTo>
                    <a:pt x="4884" y="900"/>
                  </a:lnTo>
                  <a:lnTo>
                    <a:pt x="4896" y="852"/>
                  </a:lnTo>
                  <a:lnTo>
                    <a:pt x="4920" y="804"/>
                  </a:lnTo>
                  <a:lnTo>
                    <a:pt x="4920" y="756"/>
                  </a:lnTo>
                  <a:lnTo>
                    <a:pt x="4932" y="660"/>
                  </a:lnTo>
                  <a:lnTo>
                    <a:pt x="4932" y="612"/>
                  </a:lnTo>
                  <a:lnTo>
                    <a:pt x="4932" y="540"/>
                  </a:lnTo>
                  <a:lnTo>
                    <a:pt x="4932" y="492"/>
                  </a:lnTo>
                  <a:lnTo>
                    <a:pt x="4932" y="420"/>
                  </a:lnTo>
                  <a:lnTo>
                    <a:pt x="4932" y="348"/>
                  </a:lnTo>
                  <a:lnTo>
                    <a:pt x="4932" y="252"/>
                  </a:lnTo>
                  <a:lnTo>
                    <a:pt x="4932" y="216"/>
                  </a:lnTo>
                  <a:lnTo>
                    <a:pt x="4932" y="180"/>
                  </a:lnTo>
                  <a:lnTo>
                    <a:pt x="4932" y="144"/>
                  </a:lnTo>
                  <a:lnTo>
                    <a:pt x="4932" y="108"/>
                  </a:lnTo>
                  <a:lnTo>
                    <a:pt x="4968" y="84"/>
                  </a:lnTo>
                  <a:lnTo>
                    <a:pt x="4992" y="48"/>
                  </a:lnTo>
                  <a:lnTo>
                    <a:pt x="5028" y="24"/>
                  </a:lnTo>
                  <a:lnTo>
                    <a:pt x="5064" y="0"/>
                  </a:lnTo>
                  <a:lnTo>
                    <a:pt x="5100" y="0"/>
                  </a:lnTo>
                  <a:lnTo>
                    <a:pt x="5136" y="0"/>
                  </a:lnTo>
                  <a:lnTo>
                    <a:pt x="5172" y="0"/>
                  </a:lnTo>
                  <a:lnTo>
                    <a:pt x="5220" y="12"/>
                  </a:lnTo>
                  <a:lnTo>
                    <a:pt x="5292" y="24"/>
                  </a:lnTo>
                  <a:lnTo>
                    <a:pt x="5340" y="36"/>
                  </a:lnTo>
                  <a:lnTo>
                    <a:pt x="5388" y="48"/>
                  </a:lnTo>
                  <a:lnTo>
                    <a:pt x="5424" y="60"/>
                  </a:lnTo>
                  <a:lnTo>
                    <a:pt x="5460" y="84"/>
                  </a:lnTo>
                  <a:lnTo>
                    <a:pt x="5496" y="108"/>
                  </a:lnTo>
                  <a:lnTo>
                    <a:pt x="5532" y="144"/>
                  </a:lnTo>
                  <a:lnTo>
                    <a:pt x="5556" y="180"/>
                  </a:lnTo>
                  <a:lnTo>
                    <a:pt x="5592" y="204"/>
                  </a:lnTo>
                  <a:lnTo>
                    <a:pt x="5604" y="240"/>
                  </a:lnTo>
                  <a:lnTo>
                    <a:pt x="5628" y="276"/>
                  </a:lnTo>
                  <a:lnTo>
                    <a:pt x="5640" y="312"/>
                  </a:lnTo>
                  <a:lnTo>
                    <a:pt x="5652" y="360"/>
                  </a:lnTo>
                  <a:lnTo>
                    <a:pt x="5664" y="396"/>
                  </a:lnTo>
                  <a:lnTo>
                    <a:pt x="5676" y="432"/>
                  </a:lnTo>
                  <a:lnTo>
                    <a:pt x="5676" y="480"/>
                  </a:lnTo>
                  <a:lnTo>
                    <a:pt x="5688" y="516"/>
                  </a:lnTo>
                  <a:lnTo>
                    <a:pt x="5688" y="552"/>
                  </a:lnTo>
                  <a:lnTo>
                    <a:pt x="5700" y="588"/>
                  </a:lnTo>
                  <a:lnTo>
                    <a:pt x="5704" y="624"/>
                  </a:lnTo>
                </a:path>
              </a:pathLst>
            </a:custGeom>
            <a:noFill/>
            <a:ln w="50800" cap="rnd" cmpd="sng">
              <a:solidFill>
                <a:srgbClr val="006B6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3319" name="Freeform 7"/>
            <p:cNvSpPr>
              <a:spLocks/>
            </p:cNvSpPr>
            <p:nvPr/>
          </p:nvSpPr>
          <p:spPr bwMode="auto">
            <a:xfrm>
              <a:off x="0" y="1500"/>
              <a:ext cx="5737" cy="1105"/>
            </a:xfrm>
            <a:custGeom>
              <a:avLst/>
              <a:gdLst>
                <a:gd name="T0" fmla="*/ 132 w 5737"/>
                <a:gd name="T1" fmla="*/ 1068 h 1105"/>
                <a:gd name="T2" fmla="*/ 300 w 5737"/>
                <a:gd name="T3" fmla="*/ 984 h 1105"/>
                <a:gd name="T4" fmla="*/ 360 w 5737"/>
                <a:gd name="T5" fmla="*/ 804 h 1105"/>
                <a:gd name="T6" fmla="*/ 360 w 5737"/>
                <a:gd name="T7" fmla="*/ 624 h 1105"/>
                <a:gd name="T8" fmla="*/ 360 w 5737"/>
                <a:gd name="T9" fmla="*/ 432 h 1105"/>
                <a:gd name="T10" fmla="*/ 396 w 5737"/>
                <a:gd name="T11" fmla="*/ 240 h 1105"/>
                <a:gd name="T12" fmla="*/ 564 w 5737"/>
                <a:gd name="T13" fmla="*/ 144 h 1105"/>
                <a:gd name="T14" fmla="*/ 720 w 5737"/>
                <a:gd name="T15" fmla="*/ 204 h 1105"/>
                <a:gd name="T16" fmla="*/ 840 w 5737"/>
                <a:gd name="T17" fmla="*/ 384 h 1105"/>
                <a:gd name="T18" fmla="*/ 900 w 5737"/>
                <a:gd name="T19" fmla="*/ 588 h 1105"/>
                <a:gd name="T20" fmla="*/ 960 w 5737"/>
                <a:gd name="T21" fmla="*/ 780 h 1105"/>
                <a:gd name="T22" fmla="*/ 1020 w 5737"/>
                <a:gd name="T23" fmla="*/ 960 h 1105"/>
                <a:gd name="T24" fmla="*/ 1176 w 5737"/>
                <a:gd name="T25" fmla="*/ 1068 h 1105"/>
                <a:gd name="T26" fmla="*/ 1344 w 5737"/>
                <a:gd name="T27" fmla="*/ 960 h 1105"/>
                <a:gd name="T28" fmla="*/ 1404 w 5737"/>
                <a:gd name="T29" fmla="*/ 768 h 1105"/>
                <a:gd name="T30" fmla="*/ 1440 w 5737"/>
                <a:gd name="T31" fmla="*/ 588 h 1105"/>
                <a:gd name="T32" fmla="*/ 1500 w 5737"/>
                <a:gd name="T33" fmla="*/ 396 h 1105"/>
                <a:gd name="T34" fmla="*/ 1656 w 5737"/>
                <a:gd name="T35" fmla="*/ 228 h 1105"/>
                <a:gd name="T36" fmla="*/ 1836 w 5737"/>
                <a:gd name="T37" fmla="*/ 156 h 1105"/>
                <a:gd name="T38" fmla="*/ 2052 w 5737"/>
                <a:gd name="T39" fmla="*/ 132 h 1105"/>
                <a:gd name="T40" fmla="*/ 2280 w 5737"/>
                <a:gd name="T41" fmla="*/ 132 h 1105"/>
                <a:gd name="T42" fmla="*/ 2544 w 5737"/>
                <a:gd name="T43" fmla="*/ 132 h 1105"/>
                <a:gd name="T44" fmla="*/ 2748 w 5737"/>
                <a:gd name="T45" fmla="*/ 144 h 1105"/>
                <a:gd name="T46" fmla="*/ 2940 w 5737"/>
                <a:gd name="T47" fmla="*/ 144 h 1105"/>
                <a:gd name="T48" fmla="*/ 3168 w 5737"/>
                <a:gd name="T49" fmla="*/ 156 h 1105"/>
                <a:gd name="T50" fmla="*/ 3360 w 5737"/>
                <a:gd name="T51" fmla="*/ 168 h 1105"/>
                <a:gd name="T52" fmla="*/ 3540 w 5737"/>
                <a:gd name="T53" fmla="*/ 216 h 1105"/>
                <a:gd name="T54" fmla="*/ 3684 w 5737"/>
                <a:gd name="T55" fmla="*/ 348 h 1105"/>
                <a:gd name="T56" fmla="*/ 3756 w 5737"/>
                <a:gd name="T57" fmla="*/ 540 h 1105"/>
                <a:gd name="T58" fmla="*/ 3780 w 5737"/>
                <a:gd name="T59" fmla="*/ 744 h 1105"/>
                <a:gd name="T60" fmla="*/ 3828 w 5737"/>
                <a:gd name="T61" fmla="*/ 936 h 1105"/>
                <a:gd name="T62" fmla="*/ 3984 w 5737"/>
                <a:gd name="T63" fmla="*/ 1080 h 1105"/>
                <a:gd name="T64" fmla="*/ 4176 w 5737"/>
                <a:gd name="T65" fmla="*/ 1080 h 1105"/>
                <a:gd name="T66" fmla="*/ 4308 w 5737"/>
                <a:gd name="T67" fmla="*/ 936 h 1105"/>
                <a:gd name="T68" fmla="*/ 4332 w 5737"/>
                <a:gd name="T69" fmla="*/ 732 h 1105"/>
                <a:gd name="T70" fmla="*/ 4332 w 5737"/>
                <a:gd name="T71" fmla="*/ 540 h 1105"/>
                <a:gd name="T72" fmla="*/ 4332 w 5737"/>
                <a:gd name="T73" fmla="*/ 348 h 1105"/>
                <a:gd name="T74" fmla="*/ 4416 w 5737"/>
                <a:gd name="T75" fmla="*/ 156 h 1105"/>
                <a:gd name="T76" fmla="*/ 4584 w 5737"/>
                <a:gd name="T77" fmla="*/ 12 h 1105"/>
                <a:gd name="T78" fmla="*/ 4764 w 5737"/>
                <a:gd name="T79" fmla="*/ 12 h 1105"/>
                <a:gd name="T80" fmla="*/ 4932 w 5737"/>
                <a:gd name="T81" fmla="*/ 120 h 1105"/>
                <a:gd name="T82" fmla="*/ 5004 w 5737"/>
                <a:gd name="T83" fmla="*/ 312 h 1105"/>
                <a:gd name="T84" fmla="*/ 5016 w 5737"/>
                <a:gd name="T85" fmla="*/ 516 h 1105"/>
                <a:gd name="T86" fmla="*/ 5028 w 5737"/>
                <a:gd name="T87" fmla="*/ 708 h 1105"/>
                <a:gd name="T88" fmla="*/ 5064 w 5737"/>
                <a:gd name="T89" fmla="*/ 912 h 1105"/>
                <a:gd name="T90" fmla="*/ 5184 w 5737"/>
                <a:gd name="T91" fmla="*/ 1056 h 1105"/>
                <a:gd name="T92" fmla="*/ 5376 w 5737"/>
                <a:gd name="T93" fmla="*/ 1056 h 1105"/>
                <a:gd name="T94" fmla="*/ 5556 w 5737"/>
                <a:gd name="T95" fmla="*/ 984 h 1105"/>
                <a:gd name="T96" fmla="*/ 5676 w 5737"/>
                <a:gd name="T97" fmla="*/ 816 h 1105"/>
                <a:gd name="T98" fmla="*/ 5700 w 5737"/>
                <a:gd name="T99" fmla="*/ 636 h 1105"/>
                <a:gd name="T100" fmla="*/ 5700 w 5737"/>
                <a:gd name="T101" fmla="*/ 456 h 1105"/>
                <a:gd name="T102" fmla="*/ 5688 w 5737"/>
                <a:gd name="T103" fmla="*/ 276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37" h="1105">
                  <a:moveTo>
                    <a:pt x="0" y="996"/>
                  </a:moveTo>
                  <a:lnTo>
                    <a:pt x="36" y="1008"/>
                  </a:lnTo>
                  <a:lnTo>
                    <a:pt x="60" y="1044"/>
                  </a:lnTo>
                  <a:lnTo>
                    <a:pt x="96" y="1056"/>
                  </a:lnTo>
                  <a:lnTo>
                    <a:pt x="132" y="1068"/>
                  </a:lnTo>
                  <a:lnTo>
                    <a:pt x="168" y="1080"/>
                  </a:lnTo>
                  <a:lnTo>
                    <a:pt x="204" y="1068"/>
                  </a:lnTo>
                  <a:lnTo>
                    <a:pt x="240" y="1044"/>
                  </a:lnTo>
                  <a:lnTo>
                    <a:pt x="276" y="1020"/>
                  </a:lnTo>
                  <a:lnTo>
                    <a:pt x="300" y="984"/>
                  </a:lnTo>
                  <a:lnTo>
                    <a:pt x="324" y="948"/>
                  </a:lnTo>
                  <a:lnTo>
                    <a:pt x="336" y="912"/>
                  </a:lnTo>
                  <a:lnTo>
                    <a:pt x="348" y="876"/>
                  </a:lnTo>
                  <a:lnTo>
                    <a:pt x="348" y="840"/>
                  </a:lnTo>
                  <a:lnTo>
                    <a:pt x="360" y="804"/>
                  </a:lnTo>
                  <a:lnTo>
                    <a:pt x="360" y="768"/>
                  </a:lnTo>
                  <a:lnTo>
                    <a:pt x="360" y="732"/>
                  </a:lnTo>
                  <a:lnTo>
                    <a:pt x="360" y="696"/>
                  </a:lnTo>
                  <a:lnTo>
                    <a:pt x="360" y="660"/>
                  </a:lnTo>
                  <a:lnTo>
                    <a:pt x="360" y="624"/>
                  </a:lnTo>
                  <a:lnTo>
                    <a:pt x="360" y="588"/>
                  </a:lnTo>
                  <a:lnTo>
                    <a:pt x="360" y="552"/>
                  </a:lnTo>
                  <a:lnTo>
                    <a:pt x="360" y="504"/>
                  </a:lnTo>
                  <a:lnTo>
                    <a:pt x="360" y="468"/>
                  </a:lnTo>
                  <a:lnTo>
                    <a:pt x="360" y="432"/>
                  </a:lnTo>
                  <a:lnTo>
                    <a:pt x="360" y="396"/>
                  </a:lnTo>
                  <a:lnTo>
                    <a:pt x="372" y="360"/>
                  </a:lnTo>
                  <a:lnTo>
                    <a:pt x="384" y="312"/>
                  </a:lnTo>
                  <a:lnTo>
                    <a:pt x="384" y="276"/>
                  </a:lnTo>
                  <a:lnTo>
                    <a:pt x="396" y="240"/>
                  </a:lnTo>
                  <a:lnTo>
                    <a:pt x="420" y="204"/>
                  </a:lnTo>
                  <a:lnTo>
                    <a:pt x="456" y="180"/>
                  </a:lnTo>
                  <a:lnTo>
                    <a:pt x="492" y="168"/>
                  </a:lnTo>
                  <a:lnTo>
                    <a:pt x="528" y="156"/>
                  </a:lnTo>
                  <a:lnTo>
                    <a:pt x="564" y="144"/>
                  </a:lnTo>
                  <a:lnTo>
                    <a:pt x="600" y="144"/>
                  </a:lnTo>
                  <a:lnTo>
                    <a:pt x="636" y="144"/>
                  </a:lnTo>
                  <a:lnTo>
                    <a:pt x="672" y="144"/>
                  </a:lnTo>
                  <a:lnTo>
                    <a:pt x="708" y="168"/>
                  </a:lnTo>
                  <a:lnTo>
                    <a:pt x="720" y="204"/>
                  </a:lnTo>
                  <a:lnTo>
                    <a:pt x="756" y="228"/>
                  </a:lnTo>
                  <a:lnTo>
                    <a:pt x="780" y="264"/>
                  </a:lnTo>
                  <a:lnTo>
                    <a:pt x="804" y="312"/>
                  </a:lnTo>
                  <a:lnTo>
                    <a:pt x="828" y="348"/>
                  </a:lnTo>
                  <a:lnTo>
                    <a:pt x="840" y="384"/>
                  </a:lnTo>
                  <a:lnTo>
                    <a:pt x="852" y="420"/>
                  </a:lnTo>
                  <a:lnTo>
                    <a:pt x="864" y="456"/>
                  </a:lnTo>
                  <a:lnTo>
                    <a:pt x="876" y="504"/>
                  </a:lnTo>
                  <a:lnTo>
                    <a:pt x="888" y="540"/>
                  </a:lnTo>
                  <a:lnTo>
                    <a:pt x="900" y="588"/>
                  </a:lnTo>
                  <a:lnTo>
                    <a:pt x="912" y="624"/>
                  </a:lnTo>
                  <a:lnTo>
                    <a:pt x="924" y="672"/>
                  </a:lnTo>
                  <a:lnTo>
                    <a:pt x="936" y="708"/>
                  </a:lnTo>
                  <a:lnTo>
                    <a:pt x="948" y="744"/>
                  </a:lnTo>
                  <a:lnTo>
                    <a:pt x="960" y="780"/>
                  </a:lnTo>
                  <a:lnTo>
                    <a:pt x="972" y="816"/>
                  </a:lnTo>
                  <a:lnTo>
                    <a:pt x="984" y="852"/>
                  </a:lnTo>
                  <a:lnTo>
                    <a:pt x="996" y="888"/>
                  </a:lnTo>
                  <a:lnTo>
                    <a:pt x="1008" y="924"/>
                  </a:lnTo>
                  <a:lnTo>
                    <a:pt x="1020" y="960"/>
                  </a:lnTo>
                  <a:lnTo>
                    <a:pt x="1044" y="996"/>
                  </a:lnTo>
                  <a:lnTo>
                    <a:pt x="1068" y="1032"/>
                  </a:lnTo>
                  <a:lnTo>
                    <a:pt x="1104" y="1056"/>
                  </a:lnTo>
                  <a:lnTo>
                    <a:pt x="1140" y="1068"/>
                  </a:lnTo>
                  <a:lnTo>
                    <a:pt x="1176" y="1068"/>
                  </a:lnTo>
                  <a:lnTo>
                    <a:pt x="1212" y="1068"/>
                  </a:lnTo>
                  <a:lnTo>
                    <a:pt x="1248" y="1056"/>
                  </a:lnTo>
                  <a:lnTo>
                    <a:pt x="1296" y="1032"/>
                  </a:lnTo>
                  <a:lnTo>
                    <a:pt x="1332" y="996"/>
                  </a:lnTo>
                  <a:lnTo>
                    <a:pt x="1344" y="960"/>
                  </a:lnTo>
                  <a:lnTo>
                    <a:pt x="1368" y="924"/>
                  </a:lnTo>
                  <a:lnTo>
                    <a:pt x="1380" y="876"/>
                  </a:lnTo>
                  <a:lnTo>
                    <a:pt x="1392" y="840"/>
                  </a:lnTo>
                  <a:lnTo>
                    <a:pt x="1404" y="804"/>
                  </a:lnTo>
                  <a:lnTo>
                    <a:pt x="1404" y="768"/>
                  </a:lnTo>
                  <a:lnTo>
                    <a:pt x="1416" y="732"/>
                  </a:lnTo>
                  <a:lnTo>
                    <a:pt x="1428" y="696"/>
                  </a:lnTo>
                  <a:lnTo>
                    <a:pt x="1428" y="660"/>
                  </a:lnTo>
                  <a:lnTo>
                    <a:pt x="1440" y="624"/>
                  </a:lnTo>
                  <a:lnTo>
                    <a:pt x="1440" y="588"/>
                  </a:lnTo>
                  <a:lnTo>
                    <a:pt x="1452" y="540"/>
                  </a:lnTo>
                  <a:lnTo>
                    <a:pt x="1464" y="504"/>
                  </a:lnTo>
                  <a:lnTo>
                    <a:pt x="1476" y="468"/>
                  </a:lnTo>
                  <a:lnTo>
                    <a:pt x="1488" y="432"/>
                  </a:lnTo>
                  <a:lnTo>
                    <a:pt x="1500" y="396"/>
                  </a:lnTo>
                  <a:lnTo>
                    <a:pt x="1524" y="360"/>
                  </a:lnTo>
                  <a:lnTo>
                    <a:pt x="1548" y="324"/>
                  </a:lnTo>
                  <a:lnTo>
                    <a:pt x="1584" y="288"/>
                  </a:lnTo>
                  <a:lnTo>
                    <a:pt x="1620" y="252"/>
                  </a:lnTo>
                  <a:lnTo>
                    <a:pt x="1656" y="228"/>
                  </a:lnTo>
                  <a:lnTo>
                    <a:pt x="1692" y="204"/>
                  </a:lnTo>
                  <a:lnTo>
                    <a:pt x="1728" y="192"/>
                  </a:lnTo>
                  <a:lnTo>
                    <a:pt x="1764" y="180"/>
                  </a:lnTo>
                  <a:lnTo>
                    <a:pt x="1800" y="156"/>
                  </a:lnTo>
                  <a:lnTo>
                    <a:pt x="1836" y="156"/>
                  </a:lnTo>
                  <a:lnTo>
                    <a:pt x="1884" y="144"/>
                  </a:lnTo>
                  <a:lnTo>
                    <a:pt x="1920" y="144"/>
                  </a:lnTo>
                  <a:lnTo>
                    <a:pt x="1956" y="144"/>
                  </a:lnTo>
                  <a:lnTo>
                    <a:pt x="2004" y="132"/>
                  </a:lnTo>
                  <a:lnTo>
                    <a:pt x="2052" y="132"/>
                  </a:lnTo>
                  <a:lnTo>
                    <a:pt x="2088" y="132"/>
                  </a:lnTo>
                  <a:lnTo>
                    <a:pt x="2136" y="132"/>
                  </a:lnTo>
                  <a:lnTo>
                    <a:pt x="2172" y="132"/>
                  </a:lnTo>
                  <a:lnTo>
                    <a:pt x="2244" y="132"/>
                  </a:lnTo>
                  <a:lnTo>
                    <a:pt x="2280" y="132"/>
                  </a:lnTo>
                  <a:lnTo>
                    <a:pt x="2328" y="132"/>
                  </a:lnTo>
                  <a:lnTo>
                    <a:pt x="2424" y="132"/>
                  </a:lnTo>
                  <a:lnTo>
                    <a:pt x="2460" y="132"/>
                  </a:lnTo>
                  <a:lnTo>
                    <a:pt x="2508" y="132"/>
                  </a:lnTo>
                  <a:lnTo>
                    <a:pt x="2544" y="132"/>
                  </a:lnTo>
                  <a:lnTo>
                    <a:pt x="2580" y="132"/>
                  </a:lnTo>
                  <a:lnTo>
                    <a:pt x="2616" y="132"/>
                  </a:lnTo>
                  <a:lnTo>
                    <a:pt x="2664" y="132"/>
                  </a:lnTo>
                  <a:lnTo>
                    <a:pt x="2700" y="132"/>
                  </a:lnTo>
                  <a:lnTo>
                    <a:pt x="2748" y="144"/>
                  </a:lnTo>
                  <a:lnTo>
                    <a:pt x="2784" y="144"/>
                  </a:lnTo>
                  <a:lnTo>
                    <a:pt x="2820" y="144"/>
                  </a:lnTo>
                  <a:lnTo>
                    <a:pt x="2868" y="144"/>
                  </a:lnTo>
                  <a:lnTo>
                    <a:pt x="2904" y="144"/>
                  </a:lnTo>
                  <a:lnTo>
                    <a:pt x="2940" y="144"/>
                  </a:lnTo>
                  <a:lnTo>
                    <a:pt x="2988" y="144"/>
                  </a:lnTo>
                  <a:lnTo>
                    <a:pt x="3036" y="144"/>
                  </a:lnTo>
                  <a:lnTo>
                    <a:pt x="3084" y="156"/>
                  </a:lnTo>
                  <a:lnTo>
                    <a:pt x="3120" y="156"/>
                  </a:lnTo>
                  <a:lnTo>
                    <a:pt x="3168" y="156"/>
                  </a:lnTo>
                  <a:lnTo>
                    <a:pt x="3216" y="156"/>
                  </a:lnTo>
                  <a:lnTo>
                    <a:pt x="3252" y="156"/>
                  </a:lnTo>
                  <a:lnTo>
                    <a:pt x="3288" y="156"/>
                  </a:lnTo>
                  <a:lnTo>
                    <a:pt x="3324" y="168"/>
                  </a:lnTo>
                  <a:lnTo>
                    <a:pt x="3360" y="168"/>
                  </a:lnTo>
                  <a:lnTo>
                    <a:pt x="3396" y="180"/>
                  </a:lnTo>
                  <a:lnTo>
                    <a:pt x="3432" y="180"/>
                  </a:lnTo>
                  <a:lnTo>
                    <a:pt x="3468" y="192"/>
                  </a:lnTo>
                  <a:lnTo>
                    <a:pt x="3504" y="192"/>
                  </a:lnTo>
                  <a:lnTo>
                    <a:pt x="3540" y="216"/>
                  </a:lnTo>
                  <a:lnTo>
                    <a:pt x="3576" y="228"/>
                  </a:lnTo>
                  <a:lnTo>
                    <a:pt x="3612" y="252"/>
                  </a:lnTo>
                  <a:lnTo>
                    <a:pt x="3636" y="288"/>
                  </a:lnTo>
                  <a:lnTo>
                    <a:pt x="3672" y="312"/>
                  </a:lnTo>
                  <a:lnTo>
                    <a:pt x="3684" y="348"/>
                  </a:lnTo>
                  <a:lnTo>
                    <a:pt x="3708" y="384"/>
                  </a:lnTo>
                  <a:lnTo>
                    <a:pt x="3720" y="420"/>
                  </a:lnTo>
                  <a:lnTo>
                    <a:pt x="3744" y="456"/>
                  </a:lnTo>
                  <a:lnTo>
                    <a:pt x="3744" y="504"/>
                  </a:lnTo>
                  <a:lnTo>
                    <a:pt x="3756" y="540"/>
                  </a:lnTo>
                  <a:lnTo>
                    <a:pt x="3756" y="576"/>
                  </a:lnTo>
                  <a:lnTo>
                    <a:pt x="3756" y="612"/>
                  </a:lnTo>
                  <a:lnTo>
                    <a:pt x="3768" y="648"/>
                  </a:lnTo>
                  <a:lnTo>
                    <a:pt x="3780" y="696"/>
                  </a:lnTo>
                  <a:lnTo>
                    <a:pt x="3780" y="744"/>
                  </a:lnTo>
                  <a:lnTo>
                    <a:pt x="3792" y="780"/>
                  </a:lnTo>
                  <a:lnTo>
                    <a:pt x="3804" y="816"/>
                  </a:lnTo>
                  <a:lnTo>
                    <a:pt x="3816" y="864"/>
                  </a:lnTo>
                  <a:lnTo>
                    <a:pt x="3816" y="900"/>
                  </a:lnTo>
                  <a:lnTo>
                    <a:pt x="3828" y="936"/>
                  </a:lnTo>
                  <a:lnTo>
                    <a:pt x="3840" y="972"/>
                  </a:lnTo>
                  <a:lnTo>
                    <a:pt x="3864" y="1008"/>
                  </a:lnTo>
                  <a:lnTo>
                    <a:pt x="3912" y="1044"/>
                  </a:lnTo>
                  <a:lnTo>
                    <a:pt x="3948" y="1068"/>
                  </a:lnTo>
                  <a:lnTo>
                    <a:pt x="3984" y="1080"/>
                  </a:lnTo>
                  <a:lnTo>
                    <a:pt x="4032" y="1092"/>
                  </a:lnTo>
                  <a:lnTo>
                    <a:pt x="4068" y="1104"/>
                  </a:lnTo>
                  <a:lnTo>
                    <a:pt x="4104" y="1104"/>
                  </a:lnTo>
                  <a:lnTo>
                    <a:pt x="4140" y="1104"/>
                  </a:lnTo>
                  <a:lnTo>
                    <a:pt x="4176" y="1080"/>
                  </a:lnTo>
                  <a:lnTo>
                    <a:pt x="4212" y="1068"/>
                  </a:lnTo>
                  <a:lnTo>
                    <a:pt x="4248" y="1032"/>
                  </a:lnTo>
                  <a:lnTo>
                    <a:pt x="4284" y="1008"/>
                  </a:lnTo>
                  <a:lnTo>
                    <a:pt x="4296" y="972"/>
                  </a:lnTo>
                  <a:lnTo>
                    <a:pt x="4308" y="936"/>
                  </a:lnTo>
                  <a:lnTo>
                    <a:pt x="4332" y="888"/>
                  </a:lnTo>
                  <a:lnTo>
                    <a:pt x="4332" y="840"/>
                  </a:lnTo>
                  <a:lnTo>
                    <a:pt x="4332" y="804"/>
                  </a:lnTo>
                  <a:lnTo>
                    <a:pt x="4332" y="768"/>
                  </a:lnTo>
                  <a:lnTo>
                    <a:pt x="4332" y="732"/>
                  </a:lnTo>
                  <a:lnTo>
                    <a:pt x="4332" y="696"/>
                  </a:lnTo>
                  <a:lnTo>
                    <a:pt x="4332" y="648"/>
                  </a:lnTo>
                  <a:lnTo>
                    <a:pt x="4332" y="612"/>
                  </a:lnTo>
                  <a:lnTo>
                    <a:pt x="4332" y="576"/>
                  </a:lnTo>
                  <a:lnTo>
                    <a:pt x="4332" y="540"/>
                  </a:lnTo>
                  <a:lnTo>
                    <a:pt x="4332" y="504"/>
                  </a:lnTo>
                  <a:lnTo>
                    <a:pt x="4332" y="468"/>
                  </a:lnTo>
                  <a:lnTo>
                    <a:pt x="4332" y="432"/>
                  </a:lnTo>
                  <a:lnTo>
                    <a:pt x="4332" y="384"/>
                  </a:lnTo>
                  <a:lnTo>
                    <a:pt x="4332" y="348"/>
                  </a:lnTo>
                  <a:lnTo>
                    <a:pt x="4344" y="312"/>
                  </a:lnTo>
                  <a:lnTo>
                    <a:pt x="4356" y="276"/>
                  </a:lnTo>
                  <a:lnTo>
                    <a:pt x="4368" y="240"/>
                  </a:lnTo>
                  <a:lnTo>
                    <a:pt x="4392" y="192"/>
                  </a:lnTo>
                  <a:lnTo>
                    <a:pt x="4416" y="156"/>
                  </a:lnTo>
                  <a:lnTo>
                    <a:pt x="4452" y="120"/>
                  </a:lnTo>
                  <a:lnTo>
                    <a:pt x="4476" y="84"/>
                  </a:lnTo>
                  <a:lnTo>
                    <a:pt x="4512" y="48"/>
                  </a:lnTo>
                  <a:lnTo>
                    <a:pt x="4548" y="24"/>
                  </a:lnTo>
                  <a:lnTo>
                    <a:pt x="4584" y="12"/>
                  </a:lnTo>
                  <a:lnTo>
                    <a:pt x="4620" y="0"/>
                  </a:lnTo>
                  <a:lnTo>
                    <a:pt x="4656" y="0"/>
                  </a:lnTo>
                  <a:lnTo>
                    <a:pt x="4692" y="0"/>
                  </a:lnTo>
                  <a:lnTo>
                    <a:pt x="4728" y="0"/>
                  </a:lnTo>
                  <a:lnTo>
                    <a:pt x="4764" y="12"/>
                  </a:lnTo>
                  <a:lnTo>
                    <a:pt x="4800" y="12"/>
                  </a:lnTo>
                  <a:lnTo>
                    <a:pt x="4836" y="24"/>
                  </a:lnTo>
                  <a:lnTo>
                    <a:pt x="4872" y="48"/>
                  </a:lnTo>
                  <a:lnTo>
                    <a:pt x="4908" y="84"/>
                  </a:lnTo>
                  <a:lnTo>
                    <a:pt x="4932" y="120"/>
                  </a:lnTo>
                  <a:lnTo>
                    <a:pt x="4956" y="156"/>
                  </a:lnTo>
                  <a:lnTo>
                    <a:pt x="4968" y="192"/>
                  </a:lnTo>
                  <a:lnTo>
                    <a:pt x="4980" y="240"/>
                  </a:lnTo>
                  <a:lnTo>
                    <a:pt x="4992" y="276"/>
                  </a:lnTo>
                  <a:lnTo>
                    <a:pt x="5004" y="312"/>
                  </a:lnTo>
                  <a:lnTo>
                    <a:pt x="5004" y="360"/>
                  </a:lnTo>
                  <a:lnTo>
                    <a:pt x="5004" y="396"/>
                  </a:lnTo>
                  <a:lnTo>
                    <a:pt x="5004" y="432"/>
                  </a:lnTo>
                  <a:lnTo>
                    <a:pt x="5004" y="480"/>
                  </a:lnTo>
                  <a:lnTo>
                    <a:pt x="5016" y="516"/>
                  </a:lnTo>
                  <a:lnTo>
                    <a:pt x="5016" y="552"/>
                  </a:lnTo>
                  <a:lnTo>
                    <a:pt x="5016" y="588"/>
                  </a:lnTo>
                  <a:lnTo>
                    <a:pt x="5028" y="624"/>
                  </a:lnTo>
                  <a:lnTo>
                    <a:pt x="5028" y="660"/>
                  </a:lnTo>
                  <a:lnTo>
                    <a:pt x="5028" y="708"/>
                  </a:lnTo>
                  <a:lnTo>
                    <a:pt x="5028" y="744"/>
                  </a:lnTo>
                  <a:lnTo>
                    <a:pt x="5040" y="792"/>
                  </a:lnTo>
                  <a:lnTo>
                    <a:pt x="5040" y="828"/>
                  </a:lnTo>
                  <a:lnTo>
                    <a:pt x="5052" y="876"/>
                  </a:lnTo>
                  <a:lnTo>
                    <a:pt x="5064" y="912"/>
                  </a:lnTo>
                  <a:lnTo>
                    <a:pt x="5076" y="948"/>
                  </a:lnTo>
                  <a:lnTo>
                    <a:pt x="5088" y="984"/>
                  </a:lnTo>
                  <a:lnTo>
                    <a:pt x="5112" y="1020"/>
                  </a:lnTo>
                  <a:lnTo>
                    <a:pt x="5148" y="1044"/>
                  </a:lnTo>
                  <a:lnTo>
                    <a:pt x="5184" y="1056"/>
                  </a:lnTo>
                  <a:lnTo>
                    <a:pt x="5232" y="1068"/>
                  </a:lnTo>
                  <a:lnTo>
                    <a:pt x="5268" y="1068"/>
                  </a:lnTo>
                  <a:lnTo>
                    <a:pt x="5304" y="1068"/>
                  </a:lnTo>
                  <a:lnTo>
                    <a:pt x="5340" y="1056"/>
                  </a:lnTo>
                  <a:lnTo>
                    <a:pt x="5376" y="1056"/>
                  </a:lnTo>
                  <a:lnTo>
                    <a:pt x="5412" y="1044"/>
                  </a:lnTo>
                  <a:lnTo>
                    <a:pt x="5448" y="1032"/>
                  </a:lnTo>
                  <a:lnTo>
                    <a:pt x="5484" y="1020"/>
                  </a:lnTo>
                  <a:lnTo>
                    <a:pt x="5520" y="1008"/>
                  </a:lnTo>
                  <a:lnTo>
                    <a:pt x="5556" y="984"/>
                  </a:lnTo>
                  <a:lnTo>
                    <a:pt x="5592" y="960"/>
                  </a:lnTo>
                  <a:lnTo>
                    <a:pt x="5604" y="924"/>
                  </a:lnTo>
                  <a:lnTo>
                    <a:pt x="5640" y="888"/>
                  </a:lnTo>
                  <a:lnTo>
                    <a:pt x="5652" y="852"/>
                  </a:lnTo>
                  <a:lnTo>
                    <a:pt x="5676" y="816"/>
                  </a:lnTo>
                  <a:lnTo>
                    <a:pt x="5688" y="780"/>
                  </a:lnTo>
                  <a:lnTo>
                    <a:pt x="5700" y="744"/>
                  </a:lnTo>
                  <a:lnTo>
                    <a:pt x="5700" y="708"/>
                  </a:lnTo>
                  <a:lnTo>
                    <a:pt x="5700" y="672"/>
                  </a:lnTo>
                  <a:lnTo>
                    <a:pt x="5700" y="636"/>
                  </a:lnTo>
                  <a:lnTo>
                    <a:pt x="5700" y="600"/>
                  </a:lnTo>
                  <a:lnTo>
                    <a:pt x="5700" y="564"/>
                  </a:lnTo>
                  <a:lnTo>
                    <a:pt x="5700" y="528"/>
                  </a:lnTo>
                  <a:lnTo>
                    <a:pt x="5700" y="492"/>
                  </a:lnTo>
                  <a:lnTo>
                    <a:pt x="5700" y="456"/>
                  </a:lnTo>
                  <a:lnTo>
                    <a:pt x="5700" y="420"/>
                  </a:lnTo>
                  <a:lnTo>
                    <a:pt x="5688" y="384"/>
                  </a:lnTo>
                  <a:lnTo>
                    <a:pt x="5688" y="348"/>
                  </a:lnTo>
                  <a:lnTo>
                    <a:pt x="5688" y="312"/>
                  </a:lnTo>
                  <a:lnTo>
                    <a:pt x="5688" y="276"/>
                  </a:lnTo>
                  <a:lnTo>
                    <a:pt x="5688" y="240"/>
                  </a:lnTo>
                  <a:lnTo>
                    <a:pt x="5700" y="204"/>
                  </a:lnTo>
                  <a:lnTo>
                    <a:pt x="5724" y="168"/>
                  </a:lnTo>
                  <a:lnTo>
                    <a:pt x="5736" y="132"/>
                  </a:lnTo>
                </a:path>
              </a:pathLst>
            </a:custGeom>
            <a:noFill/>
            <a:ln w="50800" cap="rnd" cmpd="sng">
              <a:solidFill>
                <a:srgbClr val="006B6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3320" name="Rectangle 8"/>
            <p:cNvSpPr>
              <a:spLocks noChangeArrowheads="1"/>
            </p:cNvSpPr>
            <p:nvPr/>
          </p:nvSpPr>
          <p:spPr bwMode="auto">
            <a:xfrm>
              <a:off x="39" y="1306"/>
              <a:ext cx="39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chemeClr val="accent1"/>
                  </a:solidFill>
                  <a:effectLst>
                    <a:outerShdw blurRad="38100" dist="38100" dir="2700000" algn="tl">
                      <a:srgbClr val="000000"/>
                    </a:outerShdw>
                  </a:effectLst>
                </a:rPr>
                <a:t>DNA</a:t>
              </a:r>
            </a:p>
          </p:txBody>
        </p:sp>
        <p:sp>
          <p:nvSpPr>
            <p:cNvPr id="13321" name="Freeform 9"/>
            <p:cNvSpPr>
              <a:spLocks/>
            </p:cNvSpPr>
            <p:nvPr/>
          </p:nvSpPr>
          <p:spPr bwMode="auto">
            <a:xfrm>
              <a:off x="180" y="2352"/>
              <a:ext cx="3133" cy="937"/>
            </a:xfrm>
            <a:custGeom>
              <a:avLst/>
              <a:gdLst>
                <a:gd name="T0" fmla="*/ 3096 w 3133"/>
                <a:gd name="T1" fmla="*/ 24 h 937"/>
                <a:gd name="T2" fmla="*/ 3024 w 3133"/>
                <a:gd name="T3" fmla="*/ 36 h 937"/>
                <a:gd name="T4" fmla="*/ 2952 w 3133"/>
                <a:gd name="T5" fmla="*/ 36 h 937"/>
                <a:gd name="T6" fmla="*/ 2880 w 3133"/>
                <a:gd name="T7" fmla="*/ 48 h 937"/>
                <a:gd name="T8" fmla="*/ 2808 w 3133"/>
                <a:gd name="T9" fmla="*/ 48 h 937"/>
                <a:gd name="T10" fmla="*/ 2736 w 3133"/>
                <a:gd name="T11" fmla="*/ 48 h 937"/>
                <a:gd name="T12" fmla="*/ 2664 w 3133"/>
                <a:gd name="T13" fmla="*/ 48 h 937"/>
                <a:gd name="T14" fmla="*/ 2592 w 3133"/>
                <a:gd name="T15" fmla="*/ 36 h 937"/>
                <a:gd name="T16" fmla="*/ 2520 w 3133"/>
                <a:gd name="T17" fmla="*/ 24 h 937"/>
                <a:gd name="T18" fmla="*/ 2448 w 3133"/>
                <a:gd name="T19" fmla="*/ 24 h 937"/>
                <a:gd name="T20" fmla="*/ 2376 w 3133"/>
                <a:gd name="T21" fmla="*/ 12 h 937"/>
                <a:gd name="T22" fmla="*/ 2304 w 3133"/>
                <a:gd name="T23" fmla="*/ 12 h 937"/>
                <a:gd name="T24" fmla="*/ 2232 w 3133"/>
                <a:gd name="T25" fmla="*/ 12 h 937"/>
                <a:gd name="T26" fmla="*/ 2160 w 3133"/>
                <a:gd name="T27" fmla="*/ 12 h 937"/>
                <a:gd name="T28" fmla="*/ 2088 w 3133"/>
                <a:gd name="T29" fmla="*/ 0 h 937"/>
                <a:gd name="T30" fmla="*/ 2016 w 3133"/>
                <a:gd name="T31" fmla="*/ 0 h 937"/>
                <a:gd name="T32" fmla="*/ 1944 w 3133"/>
                <a:gd name="T33" fmla="*/ 0 h 937"/>
                <a:gd name="T34" fmla="*/ 1872 w 3133"/>
                <a:gd name="T35" fmla="*/ 0 h 937"/>
                <a:gd name="T36" fmla="*/ 1800 w 3133"/>
                <a:gd name="T37" fmla="*/ 12 h 937"/>
                <a:gd name="T38" fmla="*/ 1728 w 3133"/>
                <a:gd name="T39" fmla="*/ 36 h 937"/>
                <a:gd name="T40" fmla="*/ 1656 w 3133"/>
                <a:gd name="T41" fmla="*/ 84 h 937"/>
                <a:gd name="T42" fmla="*/ 1584 w 3133"/>
                <a:gd name="T43" fmla="*/ 144 h 937"/>
                <a:gd name="T44" fmla="*/ 1524 w 3133"/>
                <a:gd name="T45" fmla="*/ 228 h 937"/>
                <a:gd name="T46" fmla="*/ 1452 w 3133"/>
                <a:gd name="T47" fmla="*/ 300 h 937"/>
                <a:gd name="T48" fmla="*/ 1392 w 3133"/>
                <a:gd name="T49" fmla="*/ 372 h 937"/>
                <a:gd name="T50" fmla="*/ 1332 w 3133"/>
                <a:gd name="T51" fmla="*/ 444 h 937"/>
                <a:gd name="T52" fmla="*/ 1260 w 3133"/>
                <a:gd name="T53" fmla="*/ 504 h 937"/>
                <a:gd name="T54" fmla="*/ 1188 w 3133"/>
                <a:gd name="T55" fmla="*/ 564 h 937"/>
                <a:gd name="T56" fmla="*/ 1128 w 3133"/>
                <a:gd name="T57" fmla="*/ 624 h 937"/>
                <a:gd name="T58" fmla="*/ 1056 w 3133"/>
                <a:gd name="T59" fmla="*/ 684 h 937"/>
                <a:gd name="T60" fmla="*/ 972 w 3133"/>
                <a:gd name="T61" fmla="*/ 732 h 937"/>
                <a:gd name="T62" fmla="*/ 900 w 3133"/>
                <a:gd name="T63" fmla="*/ 780 h 937"/>
                <a:gd name="T64" fmla="*/ 816 w 3133"/>
                <a:gd name="T65" fmla="*/ 816 h 937"/>
                <a:gd name="T66" fmla="*/ 744 w 3133"/>
                <a:gd name="T67" fmla="*/ 840 h 937"/>
                <a:gd name="T68" fmla="*/ 660 w 3133"/>
                <a:gd name="T69" fmla="*/ 864 h 937"/>
                <a:gd name="T70" fmla="*/ 576 w 3133"/>
                <a:gd name="T71" fmla="*/ 888 h 937"/>
                <a:gd name="T72" fmla="*/ 492 w 3133"/>
                <a:gd name="T73" fmla="*/ 900 h 937"/>
                <a:gd name="T74" fmla="*/ 408 w 3133"/>
                <a:gd name="T75" fmla="*/ 912 h 937"/>
                <a:gd name="T76" fmla="*/ 312 w 3133"/>
                <a:gd name="T77" fmla="*/ 912 h 937"/>
                <a:gd name="T78" fmla="*/ 216 w 3133"/>
                <a:gd name="T79" fmla="*/ 912 h 937"/>
                <a:gd name="T80" fmla="*/ 144 w 3133"/>
                <a:gd name="T81" fmla="*/ 924 h 937"/>
                <a:gd name="T82" fmla="*/ 72 w 3133"/>
                <a:gd name="T83" fmla="*/ 924 h 937"/>
                <a:gd name="T84" fmla="*/ 0 w 3133"/>
                <a:gd name="T85" fmla="*/ 936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33" h="937">
                  <a:moveTo>
                    <a:pt x="3132" y="48"/>
                  </a:moveTo>
                  <a:lnTo>
                    <a:pt x="3096" y="24"/>
                  </a:lnTo>
                  <a:lnTo>
                    <a:pt x="3060" y="36"/>
                  </a:lnTo>
                  <a:lnTo>
                    <a:pt x="3024" y="36"/>
                  </a:lnTo>
                  <a:lnTo>
                    <a:pt x="2988" y="36"/>
                  </a:lnTo>
                  <a:lnTo>
                    <a:pt x="2952" y="36"/>
                  </a:lnTo>
                  <a:lnTo>
                    <a:pt x="2916" y="48"/>
                  </a:lnTo>
                  <a:lnTo>
                    <a:pt x="2880" y="48"/>
                  </a:lnTo>
                  <a:lnTo>
                    <a:pt x="2844" y="48"/>
                  </a:lnTo>
                  <a:lnTo>
                    <a:pt x="2808" y="48"/>
                  </a:lnTo>
                  <a:lnTo>
                    <a:pt x="2772" y="48"/>
                  </a:lnTo>
                  <a:lnTo>
                    <a:pt x="2736" y="48"/>
                  </a:lnTo>
                  <a:lnTo>
                    <a:pt x="2700" y="48"/>
                  </a:lnTo>
                  <a:lnTo>
                    <a:pt x="2664" y="48"/>
                  </a:lnTo>
                  <a:lnTo>
                    <a:pt x="2628" y="48"/>
                  </a:lnTo>
                  <a:lnTo>
                    <a:pt x="2592" y="36"/>
                  </a:lnTo>
                  <a:lnTo>
                    <a:pt x="2556" y="36"/>
                  </a:lnTo>
                  <a:lnTo>
                    <a:pt x="2520" y="24"/>
                  </a:lnTo>
                  <a:lnTo>
                    <a:pt x="2484" y="24"/>
                  </a:lnTo>
                  <a:lnTo>
                    <a:pt x="2448" y="24"/>
                  </a:lnTo>
                  <a:lnTo>
                    <a:pt x="2412" y="24"/>
                  </a:lnTo>
                  <a:lnTo>
                    <a:pt x="2376" y="12"/>
                  </a:lnTo>
                  <a:lnTo>
                    <a:pt x="2340" y="12"/>
                  </a:lnTo>
                  <a:lnTo>
                    <a:pt x="2304" y="12"/>
                  </a:lnTo>
                  <a:lnTo>
                    <a:pt x="2268" y="12"/>
                  </a:lnTo>
                  <a:lnTo>
                    <a:pt x="2232" y="12"/>
                  </a:lnTo>
                  <a:lnTo>
                    <a:pt x="2196" y="12"/>
                  </a:lnTo>
                  <a:lnTo>
                    <a:pt x="2160" y="12"/>
                  </a:lnTo>
                  <a:lnTo>
                    <a:pt x="2124" y="0"/>
                  </a:lnTo>
                  <a:lnTo>
                    <a:pt x="2088" y="0"/>
                  </a:lnTo>
                  <a:lnTo>
                    <a:pt x="2052" y="0"/>
                  </a:lnTo>
                  <a:lnTo>
                    <a:pt x="2016" y="0"/>
                  </a:lnTo>
                  <a:lnTo>
                    <a:pt x="1980" y="0"/>
                  </a:lnTo>
                  <a:lnTo>
                    <a:pt x="1944" y="0"/>
                  </a:lnTo>
                  <a:lnTo>
                    <a:pt x="1908" y="0"/>
                  </a:lnTo>
                  <a:lnTo>
                    <a:pt x="1872" y="0"/>
                  </a:lnTo>
                  <a:lnTo>
                    <a:pt x="1836" y="0"/>
                  </a:lnTo>
                  <a:lnTo>
                    <a:pt x="1800" y="12"/>
                  </a:lnTo>
                  <a:lnTo>
                    <a:pt x="1764" y="12"/>
                  </a:lnTo>
                  <a:lnTo>
                    <a:pt x="1728" y="36"/>
                  </a:lnTo>
                  <a:lnTo>
                    <a:pt x="1692" y="48"/>
                  </a:lnTo>
                  <a:lnTo>
                    <a:pt x="1656" y="84"/>
                  </a:lnTo>
                  <a:lnTo>
                    <a:pt x="1620" y="108"/>
                  </a:lnTo>
                  <a:lnTo>
                    <a:pt x="1584" y="144"/>
                  </a:lnTo>
                  <a:lnTo>
                    <a:pt x="1548" y="192"/>
                  </a:lnTo>
                  <a:lnTo>
                    <a:pt x="1524" y="228"/>
                  </a:lnTo>
                  <a:lnTo>
                    <a:pt x="1488" y="264"/>
                  </a:lnTo>
                  <a:lnTo>
                    <a:pt x="1452" y="300"/>
                  </a:lnTo>
                  <a:lnTo>
                    <a:pt x="1428" y="336"/>
                  </a:lnTo>
                  <a:lnTo>
                    <a:pt x="1392" y="372"/>
                  </a:lnTo>
                  <a:lnTo>
                    <a:pt x="1368" y="408"/>
                  </a:lnTo>
                  <a:lnTo>
                    <a:pt x="1332" y="444"/>
                  </a:lnTo>
                  <a:lnTo>
                    <a:pt x="1296" y="468"/>
                  </a:lnTo>
                  <a:lnTo>
                    <a:pt x="1260" y="504"/>
                  </a:lnTo>
                  <a:lnTo>
                    <a:pt x="1224" y="528"/>
                  </a:lnTo>
                  <a:lnTo>
                    <a:pt x="1188" y="564"/>
                  </a:lnTo>
                  <a:lnTo>
                    <a:pt x="1164" y="600"/>
                  </a:lnTo>
                  <a:lnTo>
                    <a:pt x="1128" y="624"/>
                  </a:lnTo>
                  <a:lnTo>
                    <a:pt x="1092" y="660"/>
                  </a:lnTo>
                  <a:lnTo>
                    <a:pt x="1056" y="684"/>
                  </a:lnTo>
                  <a:lnTo>
                    <a:pt x="1020" y="708"/>
                  </a:lnTo>
                  <a:lnTo>
                    <a:pt x="972" y="732"/>
                  </a:lnTo>
                  <a:lnTo>
                    <a:pt x="936" y="756"/>
                  </a:lnTo>
                  <a:lnTo>
                    <a:pt x="900" y="780"/>
                  </a:lnTo>
                  <a:lnTo>
                    <a:pt x="852" y="804"/>
                  </a:lnTo>
                  <a:lnTo>
                    <a:pt x="816" y="816"/>
                  </a:lnTo>
                  <a:lnTo>
                    <a:pt x="780" y="828"/>
                  </a:lnTo>
                  <a:lnTo>
                    <a:pt x="744" y="840"/>
                  </a:lnTo>
                  <a:lnTo>
                    <a:pt x="708" y="852"/>
                  </a:lnTo>
                  <a:lnTo>
                    <a:pt x="660" y="864"/>
                  </a:lnTo>
                  <a:lnTo>
                    <a:pt x="624" y="876"/>
                  </a:lnTo>
                  <a:lnTo>
                    <a:pt x="576" y="888"/>
                  </a:lnTo>
                  <a:lnTo>
                    <a:pt x="528" y="888"/>
                  </a:lnTo>
                  <a:lnTo>
                    <a:pt x="492" y="900"/>
                  </a:lnTo>
                  <a:lnTo>
                    <a:pt x="444" y="900"/>
                  </a:lnTo>
                  <a:lnTo>
                    <a:pt x="408" y="912"/>
                  </a:lnTo>
                  <a:lnTo>
                    <a:pt x="360" y="912"/>
                  </a:lnTo>
                  <a:lnTo>
                    <a:pt x="312" y="912"/>
                  </a:lnTo>
                  <a:lnTo>
                    <a:pt x="264" y="912"/>
                  </a:lnTo>
                  <a:lnTo>
                    <a:pt x="216" y="912"/>
                  </a:lnTo>
                  <a:lnTo>
                    <a:pt x="180" y="912"/>
                  </a:lnTo>
                  <a:lnTo>
                    <a:pt x="144" y="924"/>
                  </a:lnTo>
                  <a:lnTo>
                    <a:pt x="108" y="924"/>
                  </a:lnTo>
                  <a:lnTo>
                    <a:pt x="72" y="924"/>
                  </a:lnTo>
                  <a:lnTo>
                    <a:pt x="36" y="936"/>
                  </a:lnTo>
                  <a:lnTo>
                    <a:pt x="0" y="936"/>
                  </a:lnTo>
                </a:path>
              </a:pathLst>
            </a:custGeom>
            <a:noFill/>
            <a:ln w="50800" cap="rnd" cmpd="sng">
              <a:solidFill>
                <a:srgbClr val="9234DB"/>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3322" name="Rectangle 10"/>
            <p:cNvSpPr>
              <a:spLocks noChangeArrowheads="1"/>
            </p:cNvSpPr>
            <p:nvPr/>
          </p:nvSpPr>
          <p:spPr bwMode="auto">
            <a:xfrm>
              <a:off x="1191" y="3034"/>
              <a:ext cx="74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9234DB"/>
                  </a:solidFill>
                  <a:effectLst>
                    <a:outerShdw blurRad="38100" dist="38100" dir="2700000" algn="tl">
                      <a:srgbClr val="000000"/>
                    </a:outerShdw>
                  </a:effectLst>
                </a:rPr>
                <a:t>pre-mRNA</a:t>
              </a:r>
            </a:p>
          </p:txBody>
        </p:sp>
        <p:sp>
          <p:nvSpPr>
            <p:cNvPr id="13323" name="Rectangle 11"/>
            <p:cNvSpPr>
              <a:spLocks noChangeArrowheads="1"/>
            </p:cNvSpPr>
            <p:nvPr/>
          </p:nvSpPr>
          <p:spPr bwMode="auto">
            <a:xfrm>
              <a:off x="1623" y="1834"/>
              <a:ext cx="111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F35B1B"/>
                  </a:solidFill>
                  <a:effectLst>
                    <a:outerShdw blurRad="38100" dist="38100" dir="2700000" algn="tl">
                      <a:srgbClr val="000000"/>
                    </a:outerShdw>
                  </a:effectLst>
                </a:rPr>
                <a:t>RNA Polymerase</a:t>
              </a:r>
            </a:p>
          </p:txBody>
        </p:sp>
        <p:sp>
          <p:nvSpPr>
            <p:cNvPr id="13324" name="Line 12"/>
            <p:cNvSpPr>
              <a:spLocks noChangeShapeType="1"/>
            </p:cNvSpPr>
            <p:nvPr/>
          </p:nvSpPr>
          <p:spPr bwMode="auto">
            <a:xfrm>
              <a:off x="2072" y="1392"/>
              <a:ext cx="1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693826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animEffect transition="in" filter="wipe(left)">
                                      <p:cBhvr>
                                        <p:cTn id="7" dur="500"/>
                                        <p:tgtEl>
                                          <p:spTgt spid="1331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325"/>
                                        </p:tgtEl>
                                        <p:attrNameLst>
                                          <p:attrName>style.visibility</p:attrName>
                                        </p:attrNameLst>
                                      </p:cBhvr>
                                      <p:to>
                                        <p:strVal val="visible"/>
                                      </p:to>
                                    </p:set>
                                    <p:animEffect transition="in" filter="wipe(left)">
                                      <p:cBhvr>
                                        <p:cTn id="12" dur="500"/>
                                        <p:tgtEl>
                                          <p:spTgt spid="13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defRPr/>
            </a:pPr>
            <a:r>
              <a:rPr lang="en-US" altLang="en-US" b="1">
                <a:solidFill>
                  <a:srgbClr val="500093"/>
                </a:solidFill>
                <a:effectLst>
                  <a:outerShdw blurRad="38100" dist="38100" dir="2700000" algn="tl">
                    <a:srgbClr val="000000"/>
                  </a:outerShdw>
                </a:effectLst>
              </a:rPr>
              <a:t>Types of RNA</a:t>
            </a:r>
          </a:p>
        </p:txBody>
      </p:sp>
      <p:sp>
        <p:nvSpPr>
          <p:cNvPr id="19459" name="Rectangle 3"/>
          <p:cNvSpPr>
            <a:spLocks noGrp="1" noChangeArrowheads="1"/>
          </p:cNvSpPr>
          <p:nvPr>
            <p:ph type="body" idx="1"/>
          </p:nvPr>
        </p:nvSpPr>
        <p:spPr>
          <a:xfrm>
            <a:off x="2209800" y="1981199"/>
            <a:ext cx="8077200" cy="4269475"/>
          </a:xfrm>
        </p:spPr>
        <p:txBody>
          <a:bodyPr>
            <a:normAutofit/>
          </a:bodyPr>
          <a:lstStyle/>
          <a:p>
            <a:pPr>
              <a:defRPr/>
            </a:pPr>
            <a:r>
              <a:rPr lang="en-US" altLang="en-US" sz="3000" b="1" dirty="0">
                <a:solidFill>
                  <a:schemeClr val="hlink"/>
                </a:solidFill>
                <a:effectLst>
                  <a:outerShdw blurRad="38100" dist="38100" dir="2700000" algn="tl">
                    <a:srgbClr val="000000"/>
                  </a:outerShdw>
                </a:effectLst>
              </a:rPr>
              <a:t>Three types of</a:t>
            </a:r>
            <a:r>
              <a:rPr lang="en-US" altLang="en-US" sz="3000" dirty="0">
                <a:solidFill>
                  <a:schemeClr val="tx2"/>
                </a:solidFill>
              </a:rPr>
              <a:t> </a:t>
            </a:r>
            <a:r>
              <a:rPr lang="en-US" altLang="en-US" sz="3000" b="1" dirty="0">
                <a:solidFill>
                  <a:srgbClr val="9234DB"/>
                </a:solidFill>
                <a:effectLst>
                  <a:outerShdw blurRad="38100" dist="38100" dir="2700000" algn="tl">
                    <a:srgbClr val="000000"/>
                  </a:outerShdw>
                </a:effectLst>
              </a:rPr>
              <a:t>RNA</a:t>
            </a:r>
            <a:r>
              <a:rPr lang="en-US" altLang="en-US" sz="3000" dirty="0">
                <a:solidFill>
                  <a:schemeClr val="tx2"/>
                </a:solidFill>
              </a:rPr>
              <a:t>:</a:t>
            </a:r>
          </a:p>
          <a:p>
            <a:pPr>
              <a:buFontTx/>
              <a:buNone/>
              <a:defRPr/>
            </a:pPr>
            <a:endParaRPr lang="en-US" altLang="en-US" sz="800" dirty="0">
              <a:solidFill>
                <a:schemeClr val="tx2"/>
              </a:solidFill>
            </a:endParaRPr>
          </a:p>
          <a:p>
            <a:pPr>
              <a:buFontTx/>
              <a:buNone/>
              <a:defRPr/>
            </a:pPr>
            <a:r>
              <a:rPr lang="en-US" altLang="en-US" sz="3000" dirty="0">
                <a:solidFill>
                  <a:schemeClr val="tx2"/>
                </a:solidFill>
              </a:rPr>
              <a:t>	</a:t>
            </a:r>
            <a:r>
              <a:rPr lang="en-US" altLang="en-US" sz="3000" b="1" dirty="0">
                <a:solidFill>
                  <a:srgbClr val="CC66FF"/>
                </a:solidFill>
                <a:effectLst>
                  <a:outerShdw blurRad="38100" dist="38100" dir="2700000" algn="tl">
                    <a:srgbClr val="000000"/>
                  </a:outerShdw>
                </a:effectLst>
              </a:rPr>
              <a:t>A.	messenger RNA (mRNA)</a:t>
            </a:r>
          </a:p>
          <a:p>
            <a:pPr>
              <a:buFontTx/>
              <a:buNone/>
              <a:defRPr/>
            </a:pPr>
            <a:endParaRPr lang="en-US" altLang="en-US" sz="800" dirty="0">
              <a:solidFill>
                <a:schemeClr val="tx2"/>
              </a:solidFill>
            </a:endParaRPr>
          </a:p>
          <a:p>
            <a:pPr>
              <a:buFontTx/>
              <a:buNone/>
              <a:defRPr/>
            </a:pPr>
            <a:r>
              <a:rPr lang="en-US" altLang="en-US" sz="3000" b="1" dirty="0">
                <a:solidFill>
                  <a:srgbClr val="B50069"/>
                </a:solidFill>
                <a:effectLst>
                  <a:outerShdw blurRad="38100" dist="38100" dir="2700000" algn="tl">
                    <a:srgbClr val="000000"/>
                  </a:outerShdw>
                </a:effectLst>
              </a:rPr>
              <a:t>	B.	transfer RNA (</a:t>
            </a:r>
            <a:r>
              <a:rPr lang="en-US" altLang="en-US" sz="3000" b="1" dirty="0" err="1">
                <a:solidFill>
                  <a:srgbClr val="B50069"/>
                </a:solidFill>
                <a:effectLst>
                  <a:outerShdw blurRad="38100" dist="38100" dir="2700000" algn="tl">
                    <a:srgbClr val="000000"/>
                  </a:outerShdw>
                </a:effectLst>
              </a:rPr>
              <a:t>tRNA</a:t>
            </a:r>
            <a:r>
              <a:rPr lang="en-US" altLang="en-US" sz="3000" b="1" dirty="0">
                <a:solidFill>
                  <a:srgbClr val="B50069"/>
                </a:solidFill>
                <a:effectLst>
                  <a:outerShdw blurRad="38100" dist="38100" dir="2700000" algn="tl">
                    <a:srgbClr val="000000"/>
                  </a:outerShdw>
                </a:effectLst>
              </a:rPr>
              <a:t>)</a:t>
            </a:r>
          </a:p>
          <a:p>
            <a:pPr>
              <a:buFontTx/>
              <a:buNone/>
              <a:defRPr/>
            </a:pPr>
            <a:endParaRPr lang="en-US" altLang="en-US" sz="800" b="1" dirty="0">
              <a:solidFill>
                <a:srgbClr val="B50069"/>
              </a:solidFill>
              <a:effectLst>
                <a:outerShdw blurRad="38100" dist="38100" dir="2700000" algn="tl">
                  <a:srgbClr val="000000"/>
                </a:outerShdw>
              </a:effectLst>
            </a:endParaRPr>
          </a:p>
          <a:p>
            <a:pPr>
              <a:buFontTx/>
              <a:buNone/>
              <a:defRPr/>
            </a:pPr>
            <a:r>
              <a:rPr lang="en-US" altLang="en-US" sz="3000" dirty="0">
                <a:solidFill>
                  <a:schemeClr val="tx2"/>
                </a:solidFill>
              </a:rPr>
              <a:t>	</a:t>
            </a:r>
            <a:r>
              <a:rPr lang="en-US" altLang="en-US" sz="3000" b="1" dirty="0">
                <a:solidFill>
                  <a:srgbClr val="33CC33"/>
                </a:solidFill>
                <a:effectLst>
                  <a:outerShdw blurRad="38100" dist="38100" dir="2700000" algn="tl">
                    <a:srgbClr val="000000"/>
                  </a:outerShdw>
                </a:effectLst>
              </a:rPr>
              <a:t>C.	ribosome RNA (</a:t>
            </a:r>
            <a:r>
              <a:rPr lang="en-US" altLang="en-US" sz="3000" b="1" dirty="0" err="1">
                <a:solidFill>
                  <a:srgbClr val="33CC33"/>
                </a:solidFill>
                <a:effectLst>
                  <a:outerShdw blurRad="38100" dist="38100" dir="2700000" algn="tl">
                    <a:srgbClr val="000000"/>
                  </a:outerShdw>
                </a:effectLst>
              </a:rPr>
              <a:t>rRNA</a:t>
            </a:r>
            <a:r>
              <a:rPr lang="en-US" altLang="en-US" sz="3000" b="1" dirty="0">
                <a:solidFill>
                  <a:srgbClr val="33CC33"/>
                </a:solidFill>
                <a:effectLst>
                  <a:outerShdw blurRad="38100" dist="38100" dir="2700000" algn="tl">
                    <a:srgbClr val="000000"/>
                  </a:outerShdw>
                </a:effectLst>
              </a:rPr>
              <a:t>)</a:t>
            </a:r>
          </a:p>
          <a:p>
            <a:pPr>
              <a:buFontTx/>
              <a:buNone/>
              <a:defRPr/>
            </a:pPr>
            <a:endParaRPr lang="en-US" altLang="en-US" sz="800" b="1" dirty="0">
              <a:solidFill>
                <a:srgbClr val="009688"/>
              </a:solidFill>
              <a:effectLst>
                <a:outerShdw blurRad="38100" dist="38100" dir="2700000" algn="tl">
                  <a:srgbClr val="000000"/>
                </a:outerShdw>
              </a:effectLst>
            </a:endParaRPr>
          </a:p>
          <a:p>
            <a:pPr>
              <a:buFontTx/>
              <a:buNone/>
              <a:defRPr/>
            </a:pPr>
            <a:endParaRPr lang="en-US" altLang="en-US" sz="800" dirty="0">
              <a:solidFill>
                <a:schemeClr val="tx2"/>
              </a:solidFill>
            </a:endParaRPr>
          </a:p>
          <a:p>
            <a:pPr>
              <a:defRPr/>
            </a:pPr>
            <a:r>
              <a:rPr lang="en-US" altLang="en-US" sz="3000" b="1" dirty="0">
                <a:solidFill>
                  <a:schemeClr val="hlink"/>
                </a:solidFill>
                <a:effectLst>
                  <a:outerShdw blurRad="38100" dist="38100" dir="2700000" algn="tl">
                    <a:srgbClr val="000000"/>
                  </a:outerShdw>
                </a:effectLst>
              </a:rPr>
              <a:t>Remember: mRNA &amp; </a:t>
            </a:r>
            <a:r>
              <a:rPr lang="en-US" altLang="en-US" sz="3000" b="1" dirty="0" err="1">
                <a:solidFill>
                  <a:schemeClr val="hlink"/>
                </a:solidFill>
                <a:effectLst>
                  <a:outerShdw blurRad="38100" dist="38100" dir="2700000" algn="tl">
                    <a:srgbClr val="000000"/>
                  </a:outerShdw>
                </a:effectLst>
              </a:rPr>
              <a:t>tRNA</a:t>
            </a:r>
            <a:r>
              <a:rPr lang="en-US" altLang="en-US" sz="3000" b="1" dirty="0">
                <a:solidFill>
                  <a:schemeClr val="hlink"/>
                </a:solidFill>
                <a:effectLst>
                  <a:outerShdw blurRad="38100" dist="38100" dir="2700000" algn="tl">
                    <a:srgbClr val="000000"/>
                  </a:outerShdw>
                </a:effectLst>
              </a:rPr>
              <a:t> produced in the</a:t>
            </a:r>
            <a:r>
              <a:rPr lang="en-US" altLang="en-US" sz="3000" b="1" dirty="0">
                <a:solidFill>
                  <a:schemeClr val="tx2"/>
                </a:solidFill>
                <a:effectLst>
                  <a:outerShdw blurRad="38100" dist="38100" dir="2700000" algn="tl">
                    <a:srgbClr val="FFFFFF"/>
                  </a:outerShdw>
                </a:effectLst>
              </a:rPr>
              <a:t> </a:t>
            </a:r>
            <a:r>
              <a:rPr lang="en-US" altLang="en-US" sz="3000" b="1" u="sng" dirty="0">
                <a:solidFill>
                  <a:srgbClr val="B50069"/>
                </a:solidFill>
                <a:effectLst>
                  <a:outerShdw blurRad="38100" dist="38100" dir="2700000" algn="tl">
                    <a:srgbClr val="000000"/>
                  </a:outerShdw>
                </a:effectLst>
              </a:rPr>
              <a:t>nucleus</a:t>
            </a:r>
            <a:r>
              <a:rPr lang="en-US" altLang="en-US" sz="3000" b="1" dirty="0">
                <a:solidFill>
                  <a:srgbClr val="B50069"/>
                </a:solidFill>
                <a:effectLst>
                  <a:outerShdw blurRad="38100" dist="38100" dir="2700000" algn="tl">
                    <a:srgbClr val="000000"/>
                  </a:outerShdw>
                </a:effectLst>
              </a:rPr>
              <a:t>!</a:t>
            </a:r>
          </a:p>
        </p:txBody>
      </p:sp>
    </p:spTree>
    <p:extLst>
      <p:ext uri="{BB962C8B-B14F-4D97-AF65-F5344CB8AC3E}">
        <p14:creationId xmlns:p14="http://schemas.microsoft.com/office/powerpoint/2010/main" val="133033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8">
                                            <p:txEl>
                                              <p:pRg st="0" end="0"/>
                                            </p:txEl>
                                          </p:spTgt>
                                        </p:tgtEl>
                                        <p:attrNameLst>
                                          <p:attrName>style.visibility</p:attrName>
                                        </p:attrNameLst>
                                      </p:cBhvr>
                                      <p:to>
                                        <p:strVal val="visible"/>
                                      </p:to>
                                    </p:set>
                                    <p:animEffect transition="in" filter="wipe(left)">
                                      <p:cBhvr>
                                        <p:cTn id="7" dur="500"/>
                                        <p:tgtEl>
                                          <p:spTgt spid="1945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xEl>
                                              <p:pRg st="0" end="0"/>
                                            </p:txEl>
                                          </p:spTgt>
                                        </p:tgtEl>
                                        <p:attrNameLst>
                                          <p:attrName>style.visibility</p:attrName>
                                        </p:attrNameLst>
                                      </p:cBhvr>
                                      <p:to>
                                        <p:strVal val="visible"/>
                                      </p:to>
                                    </p:set>
                                    <p:animEffect transition="in" filter="wipe(left)">
                                      <p:cBhvr>
                                        <p:cTn id="12" dur="500"/>
                                        <p:tgtEl>
                                          <p:spTgt spid="1945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wipe(left)">
                                      <p:cBhvr>
                                        <p:cTn id="17" dur="500"/>
                                        <p:tgtEl>
                                          <p:spTgt spid="1945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59">
                                            <p:txEl>
                                              <p:pRg st="4" end="4"/>
                                            </p:txEl>
                                          </p:spTgt>
                                        </p:tgtEl>
                                        <p:attrNameLst>
                                          <p:attrName>style.visibility</p:attrName>
                                        </p:attrNameLst>
                                      </p:cBhvr>
                                      <p:to>
                                        <p:strVal val="visible"/>
                                      </p:to>
                                    </p:set>
                                    <p:animEffect transition="in" filter="wipe(left)">
                                      <p:cBhvr>
                                        <p:cTn id="22" dur="500"/>
                                        <p:tgtEl>
                                          <p:spTgt spid="19459">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animEffect transition="in" filter="wipe(left)">
                                      <p:cBhvr>
                                        <p:cTn id="27" dur="500"/>
                                        <p:tgtEl>
                                          <p:spTgt spid="1945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459">
                                            <p:txEl>
                                              <p:pRg st="9" end="9"/>
                                            </p:txEl>
                                          </p:spTgt>
                                        </p:tgtEl>
                                        <p:attrNameLst>
                                          <p:attrName>style.visibility</p:attrName>
                                        </p:attrNameLst>
                                      </p:cBhvr>
                                      <p:to>
                                        <p:strVal val="visible"/>
                                      </p:to>
                                    </p:set>
                                    <p:animEffect transition="in" filter="wipe(left)">
                                      <p:cBhvr>
                                        <p:cTn id="32" dur="500"/>
                                        <p:tgtEl>
                                          <p:spTgt spid="194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build="p" autoUpdateAnimBg="0"/>
      <p:bldP spid="19459"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026"/>
          <p:cNvSpPr>
            <a:spLocks noGrp="1" noChangeArrowheads="1"/>
          </p:cNvSpPr>
          <p:nvPr>
            <p:ph type="title"/>
          </p:nvPr>
        </p:nvSpPr>
        <p:spPr/>
        <p:txBody>
          <a:bodyPr/>
          <a:lstStyle/>
          <a:p>
            <a:r>
              <a:rPr lang="en-US" altLang="en-US" b="1">
                <a:solidFill>
                  <a:srgbClr val="003399"/>
                </a:solidFill>
              </a:rPr>
              <a:t>mRNA</a:t>
            </a:r>
            <a:endParaRPr lang="en-US" altLang="en-US"/>
          </a:p>
        </p:txBody>
      </p:sp>
      <p:sp>
        <p:nvSpPr>
          <p:cNvPr id="15363" name="Rectangle 1027"/>
          <p:cNvSpPr>
            <a:spLocks noGrp="1" noChangeArrowheads="1"/>
          </p:cNvSpPr>
          <p:nvPr>
            <p:ph type="body" idx="1"/>
          </p:nvPr>
        </p:nvSpPr>
        <p:spPr/>
        <p:txBody>
          <a:bodyPr/>
          <a:lstStyle/>
          <a:p>
            <a:r>
              <a:rPr lang="en-US" altLang="en-US" b="1" dirty="0"/>
              <a:t>Carries instructions from DNA to the rest of the ribosome.</a:t>
            </a:r>
          </a:p>
          <a:p>
            <a:r>
              <a:rPr lang="en-US" altLang="en-US" b="1" dirty="0"/>
              <a:t>Tells the ribosome what kind of protein to make</a:t>
            </a:r>
          </a:p>
          <a:p>
            <a:pPr>
              <a:buFontTx/>
              <a:buNone/>
            </a:pPr>
            <a:endParaRPr lang="en-US" altLang="en-US" b="1" dirty="0"/>
          </a:p>
          <a:p>
            <a:r>
              <a:rPr lang="en-US" altLang="en-US" b="1" dirty="0"/>
              <a:t>Acts like an email from the principal to the  cafeteria lady.</a:t>
            </a:r>
            <a:endParaRPr lang="en-US" altLang="en-US" dirty="0"/>
          </a:p>
        </p:txBody>
      </p:sp>
    </p:spTree>
    <p:extLst>
      <p:ext uri="{BB962C8B-B14F-4D97-AF65-F5344CB8AC3E}">
        <p14:creationId xmlns:p14="http://schemas.microsoft.com/office/powerpoint/2010/main" val="1658149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a:defRPr/>
            </a:pPr>
            <a:r>
              <a:rPr lang="en-US" altLang="en-US" b="1">
                <a:solidFill>
                  <a:srgbClr val="9234DB"/>
                </a:solidFill>
                <a:effectLst>
                  <a:outerShdw blurRad="38100" dist="38100" dir="2700000" algn="tl">
                    <a:srgbClr val="000000"/>
                  </a:outerShdw>
                </a:effectLst>
              </a:rPr>
              <a:t>A. Messenger RNA (mRNA)</a:t>
            </a:r>
          </a:p>
        </p:txBody>
      </p:sp>
      <p:grpSp>
        <p:nvGrpSpPr>
          <p:cNvPr id="21615" name="Group 111"/>
          <p:cNvGrpSpPr>
            <a:grpSpLocks/>
          </p:cNvGrpSpPr>
          <p:nvPr/>
        </p:nvGrpSpPr>
        <p:grpSpPr bwMode="auto">
          <a:xfrm>
            <a:off x="1524001" y="3810000"/>
            <a:ext cx="8793163" cy="641350"/>
            <a:chOff x="0" y="2400"/>
            <a:chExt cx="5539" cy="404"/>
          </a:xfrm>
        </p:grpSpPr>
        <p:sp>
          <p:nvSpPr>
            <p:cNvPr id="21560" name="Rectangle 56"/>
            <p:cNvSpPr>
              <a:spLocks noChangeArrowheads="1"/>
            </p:cNvSpPr>
            <p:nvPr/>
          </p:nvSpPr>
          <p:spPr bwMode="auto">
            <a:xfrm>
              <a:off x="0" y="2400"/>
              <a:ext cx="5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61" name="Rectangle 57"/>
            <p:cNvSpPr>
              <a:spLocks noChangeArrowheads="1"/>
            </p:cNvSpPr>
            <p:nvPr/>
          </p:nvSpPr>
          <p:spPr bwMode="auto">
            <a:xfrm>
              <a:off x="638" y="2467"/>
              <a:ext cx="760"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75" name="Rectangle 58"/>
            <p:cNvSpPr>
              <a:spLocks noChangeArrowheads="1"/>
            </p:cNvSpPr>
            <p:nvPr/>
          </p:nvSpPr>
          <p:spPr bwMode="auto">
            <a:xfrm>
              <a:off x="625" y="2463"/>
              <a:ext cx="8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methionine</a:t>
              </a:r>
            </a:p>
          </p:txBody>
        </p:sp>
        <p:sp>
          <p:nvSpPr>
            <p:cNvPr id="21563" name="Rectangle 59"/>
            <p:cNvSpPr>
              <a:spLocks noChangeArrowheads="1"/>
            </p:cNvSpPr>
            <p:nvPr/>
          </p:nvSpPr>
          <p:spPr bwMode="auto">
            <a:xfrm>
              <a:off x="1502" y="2467"/>
              <a:ext cx="520" cy="18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77" name="Rectangle 60"/>
            <p:cNvSpPr>
              <a:spLocks noChangeArrowheads="1"/>
            </p:cNvSpPr>
            <p:nvPr/>
          </p:nvSpPr>
          <p:spPr bwMode="auto">
            <a:xfrm>
              <a:off x="1489" y="2463"/>
              <a:ext cx="5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glycine</a:t>
              </a:r>
            </a:p>
          </p:txBody>
        </p:sp>
        <p:sp>
          <p:nvSpPr>
            <p:cNvPr id="21565" name="Rectangle 61"/>
            <p:cNvSpPr>
              <a:spLocks noChangeArrowheads="1"/>
            </p:cNvSpPr>
            <p:nvPr/>
          </p:nvSpPr>
          <p:spPr bwMode="auto">
            <a:xfrm>
              <a:off x="2174" y="2467"/>
              <a:ext cx="520" cy="184"/>
            </a:xfrm>
            <a:prstGeom prst="rect">
              <a:avLst/>
            </a:prstGeom>
            <a:solidFill>
              <a:srgbClr val="F57B4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79" name="Rectangle 62"/>
            <p:cNvSpPr>
              <a:spLocks noChangeArrowheads="1"/>
            </p:cNvSpPr>
            <p:nvPr/>
          </p:nvSpPr>
          <p:spPr bwMode="auto">
            <a:xfrm>
              <a:off x="2209" y="2463"/>
              <a:ext cx="49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serine</a:t>
              </a:r>
            </a:p>
          </p:txBody>
        </p:sp>
        <p:sp>
          <p:nvSpPr>
            <p:cNvPr id="21567" name="Rectangle 63"/>
            <p:cNvSpPr>
              <a:spLocks noChangeArrowheads="1"/>
            </p:cNvSpPr>
            <p:nvPr/>
          </p:nvSpPr>
          <p:spPr bwMode="auto">
            <a:xfrm>
              <a:off x="2798" y="2467"/>
              <a:ext cx="760" cy="184"/>
            </a:xfrm>
            <a:prstGeom prst="rect">
              <a:avLst/>
            </a:prstGeom>
            <a:solidFill>
              <a:srgbClr val="FAFD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81" name="Rectangle 64"/>
            <p:cNvSpPr>
              <a:spLocks noChangeArrowheads="1"/>
            </p:cNvSpPr>
            <p:nvPr/>
          </p:nvSpPr>
          <p:spPr bwMode="auto">
            <a:xfrm>
              <a:off x="2785" y="2463"/>
              <a:ext cx="74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isoleucine</a:t>
              </a:r>
            </a:p>
          </p:txBody>
        </p:sp>
        <p:sp>
          <p:nvSpPr>
            <p:cNvPr id="21569" name="Rectangle 65"/>
            <p:cNvSpPr>
              <a:spLocks noChangeArrowheads="1"/>
            </p:cNvSpPr>
            <p:nvPr/>
          </p:nvSpPr>
          <p:spPr bwMode="auto">
            <a:xfrm>
              <a:off x="3662" y="2467"/>
              <a:ext cx="520" cy="184"/>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83" name="Rectangle 66"/>
            <p:cNvSpPr>
              <a:spLocks noChangeArrowheads="1"/>
            </p:cNvSpPr>
            <p:nvPr/>
          </p:nvSpPr>
          <p:spPr bwMode="auto">
            <a:xfrm>
              <a:off x="3649" y="2463"/>
              <a:ext cx="5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glycine</a:t>
              </a:r>
            </a:p>
          </p:txBody>
        </p:sp>
        <p:sp>
          <p:nvSpPr>
            <p:cNvPr id="21571" name="Rectangle 67"/>
            <p:cNvSpPr>
              <a:spLocks noChangeArrowheads="1"/>
            </p:cNvSpPr>
            <p:nvPr/>
          </p:nvSpPr>
          <p:spPr bwMode="auto">
            <a:xfrm>
              <a:off x="4334" y="2467"/>
              <a:ext cx="520" cy="184"/>
            </a:xfrm>
            <a:prstGeom prst="rect">
              <a:avLst/>
            </a:prstGeom>
            <a:solidFill>
              <a:srgbClr val="8CF4EA"/>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85" name="Rectangle 68"/>
            <p:cNvSpPr>
              <a:spLocks noChangeArrowheads="1"/>
            </p:cNvSpPr>
            <p:nvPr/>
          </p:nvSpPr>
          <p:spPr bwMode="auto">
            <a:xfrm>
              <a:off x="4321" y="2463"/>
              <a:ext cx="56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alanine</a:t>
              </a:r>
            </a:p>
          </p:txBody>
        </p:sp>
        <p:sp>
          <p:nvSpPr>
            <p:cNvPr id="21573" name="Line 69"/>
            <p:cNvSpPr>
              <a:spLocks noChangeShapeType="1"/>
            </p:cNvSpPr>
            <p:nvPr/>
          </p:nvSpPr>
          <p:spPr bwMode="auto">
            <a:xfrm>
              <a:off x="1406" y="2559"/>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74" name="Line 70"/>
            <p:cNvSpPr>
              <a:spLocks noChangeShapeType="1"/>
            </p:cNvSpPr>
            <p:nvPr/>
          </p:nvSpPr>
          <p:spPr bwMode="auto">
            <a:xfrm>
              <a:off x="2030" y="2559"/>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75" name="Line 71"/>
            <p:cNvSpPr>
              <a:spLocks noChangeShapeType="1"/>
            </p:cNvSpPr>
            <p:nvPr/>
          </p:nvSpPr>
          <p:spPr bwMode="auto">
            <a:xfrm>
              <a:off x="2702" y="2559"/>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76" name="Line 72"/>
            <p:cNvSpPr>
              <a:spLocks noChangeShapeType="1"/>
            </p:cNvSpPr>
            <p:nvPr/>
          </p:nvSpPr>
          <p:spPr bwMode="auto">
            <a:xfrm>
              <a:off x="3566" y="2559"/>
              <a:ext cx="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77" name="Line 73"/>
            <p:cNvSpPr>
              <a:spLocks noChangeShapeType="1"/>
            </p:cNvSpPr>
            <p:nvPr/>
          </p:nvSpPr>
          <p:spPr bwMode="auto">
            <a:xfrm>
              <a:off x="4190" y="2559"/>
              <a:ext cx="13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91" name="Rectangle 74"/>
            <p:cNvSpPr>
              <a:spLocks noChangeArrowheads="1"/>
            </p:cNvSpPr>
            <p:nvPr/>
          </p:nvSpPr>
          <p:spPr bwMode="auto">
            <a:xfrm>
              <a:off x="5041" y="2415"/>
              <a:ext cx="498" cy="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 stop</a:t>
              </a:r>
            </a:p>
            <a:p>
              <a:r>
                <a:rPr lang="en-US" altLang="en-US" sz="1600" b="1">
                  <a:solidFill>
                    <a:schemeClr val="tx1"/>
                  </a:solidFill>
                </a:rPr>
                <a:t>codon</a:t>
              </a:r>
            </a:p>
          </p:txBody>
        </p:sp>
        <p:sp>
          <p:nvSpPr>
            <p:cNvPr id="21579" name="Rectangle 75"/>
            <p:cNvSpPr>
              <a:spLocks noChangeArrowheads="1"/>
            </p:cNvSpPr>
            <p:nvPr/>
          </p:nvSpPr>
          <p:spPr bwMode="auto">
            <a:xfrm>
              <a:off x="1" y="2449"/>
              <a:ext cx="5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00279F"/>
                  </a:solidFill>
                  <a:effectLst>
                    <a:outerShdw blurRad="38100" dist="38100" dir="2700000" algn="tl">
                      <a:srgbClr val="000000"/>
                    </a:outerShdw>
                  </a:effectLst>
                </a:rPr>
                <a:t>protein</a:t>
              </a:r>
            </a:p>
          </p:txBody>
        </p:sp>
      </p:grpSp>
      <p:grpSp>
        <p:nvGrpSpPr>
          <p:cNvPr id="21613" name="Group 109"/>
          <p:cNvGrpSpPr>
            <a:grpSpLocks/>
          </p:cNvGrpSpPr>
          <p:nvPr/>
        </p:nvGrpSpPr>
        <p:grpSpPr bwMode="auto">
          <a:xfrm>
            <a:off x="1524001" y="1905001"/>
            <a:ext cx="9015413" cy="1128713"/>
            <a:chOff x="0" y="1200"/>
            <a:chExt cx="5679" cy="711"/>
          </a:xfrm>
        </p:grpSpPr>
        <p:sp>
          <p:nvSpPr>
            <p:cNvPr id="21507" name="Rectangle 3"/>
            <p:cNvSpPr>
              <a:spLocks noChangeArrowheads="1"/>
            </p:cNvSpPr>
            <p:nvPr/>
          </p:nvSpPr>
          <p:spPr bwMode="auto">
            <a:xfrm>
              <a:off x="649" y="1614"/>
              <a:ext cx="5008" cy="256"/>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08" name="Line 4"/>
            <p:cNvSpPr>
              <a:spLocks noChangeShapeType="1"/>
            </p:cNvSpPr>
            <p:nvPr/>
          </p:nvSpPr>
          <p:spPr bwMode="auto">
            <a:xfrm>
              <a:off x="87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28" name="Rectangle 5"/>
            <p:cNvSpPr>
              <a:spLocks noChangeArrowheads="1"/>
            </p:cNvSpPr>
            <p:nvPr/>
          </p:nvSpPr>
          <p:spPr bwMode="auto">
            <a:xfrm>
              <a:off x="62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t>
              </a:r>
            </a:p>
          </p:txBody>
        </p:sp>
        <p:sp>
          <p:nvSpPr>
            <p:cNvPr id="21510" name="Line 6"/>
            <p:cNvSpPr>
              <a:spLocks noChangeShapeType="1"/>
            </p:cNvSpPr>
            <p:nvPr/>
          </p:nvSpPr>
          <p:spPr bwMode="auto">
            <a:xfrm>
              <a:off x="111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1" name="Line 7"/>
            <p:cNvSpPr>
              <a:spLocks noChangeShapeType="1"/>
            </p:cNvSpPr>
            <p:nvPr/>
          </p:nvSpPr>
          <p:spPr bwMode="auto">
            <a:xfrm>
              <a:off x="135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2" name="Line 8"/>
            <p:cNvSpPr>
              <a:spLocks noChangeShapeType="1"/>
            </p:cNvSpPr>
            <p:nvPr/>
          </p:nvSpPr>
          <p:spPr bwMode="auto">
            <a:xfrm>
              <a:off x="159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3" name="Line 9"/>
            <p:cNvSpPr>
              <a:spLocks noChangeShapeType="1"/>
            </p:cNvSpPr>
            <p:nvPr/>
          </p:nvSpPr>
          <p:spPr bwMode="auto">
            <a:xfrm>
              <a:off x="183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4" name="Line 10"/>
            <p:cNvSpPr>
              <a:spLocks noChangeShapeType="1"/>
            </p:cNvSpPr>
            <p:nvPr/>
          </p:nvSpPr>
          <p:spPr bwMode="auto">
            <a:xfrm>
              <a:off x="207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5" name="Line 11"/>
            <p:cNvSpPr>
              <a:spLocks noChangeShapeType="1"/>
            </p:cNvSpPr>
            <p:nvPr/>
          </p:nvSpPr>
          <p:spPr bwMode="auto">
            <a:xfrm>
              <a:off x="231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6" name="Line 12"/>
            <p:cNvSpPr>
              <a:spLocks noChangeShapeType="1"/>
            </p:cNvSpPr>
            <p:nvPr/>
          </p:nvSpPr>
          <p:spPr bwMode="auto">
            <a:xfrm>
              <a:off x="255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7" name="Line 13"/>
            <p:cNvSpPr>
              <a:spLocks noChangeShapeType="1"/>
            </p:cNvSpPr>
            <p:nvPr/>
          </p:nvSpPr>
          <p:spPr bwMode="auto">
            <a:xfrm>
              <a:off x="279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8" name="Line 14"/>
            <p:cNvSpPr>
              <a:spLocks noChangeShapeType="1"/>
            </p:cNvSpPr>
            <p:nvPr/>
          </p:nvSpPr>
          <p:spPr bwMode="auto">
            <a:xfrm>
              <a:off x="303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19" name="Line 15"/>
            <p:cNvSpPr>
              <a:spLocks noChangeShapeType="1"/>
            </p:cNvSpPr>
            <p:nvPr/>
          </p:nvSpPr>
          <p:spPr bwMode="auto">
            <a:xfrm>
              <a:off x="327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0" name="Line 16"/>
            <p:cNvSpPr>
              <a:spLocks noChangeShapeType="1"/>
            </p:cNvSpPr>
            <p:nvPr/>
          </p:nvSpPr>
          <p:spPr bwMode="auto">
            <a:xfrm>
              <a:off x="351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1" name="Line 17"/>
            <p:cNvSpPr>
              <a:spLocks noChangeShapeType="1"/>
            </p:cNvSpPr>
            <p:nvPr/>
          </p:nvSpPr>
          <p:spPr bwMode="auto">
            <a:xfrm>
              <a:off x="375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2" name="Line 18"/>
            <p:cNvSpPr>
              <a:spLocks noChangeShapeType="1"/>
            </p:cNvSpPr>
            <p:nvPr/>
          </p:nvSpPr>
          <p:spPr bwMode="auto">
            <a:xfrm>
              <a:off x="399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3" name="Line 19"/>
            <p:cNvSpPr>
              <a:spLocks noChangeShapeType="1"/>
            </p:cNvSpPr>
            <p:nvPr/>
          </p:nvSpPr>
          <p:spPr bwMode="auto">
            <a:xfrm>
              <a:off x="423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4" name="Line 20"/>
            <p:cNvSpPr>
              <a:spLocks noChangeShapeType="1"/>
            </p:cNvSpPr>
            <p:nvPr/>
          </p:nvSpPr>
          <p:spPr bwMode="auto">
            <a:xfrm>
              <a:off x="447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5" name="Line 21"/>
            <p:cNvSpPr>
              <a:spLocks noChangeShapeType="1"/>
            </p:cNvSpPr>
            <p:nvPr/>
          </p:nvSpPr>
          <p:spPr bwMode="auto">
            <a:xfrm>
              <a:off x="471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26" name="Line 22"/>
            <p:cNvSpPr>
              <a:spLocks noChangeShapeType="1"/>
            </p:cNvSpPr>
            <p:nvPr/>
          </p:nvSpPr>
          <p:spPr bwMode="auto">
            <a:xfrm>
              <a:off x="495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46" name="Rectangle 23"/>
            <p:cNvSpPr>
              <a:spLocks noChangeArrowheads="1"/>
            </p:cNvSpPr>
            <p:nvPr/>
          </p:nvSpPr>
          <p:spPr bwMode="auto">
            <a:xfrm>
              <a:off x="86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U</a:t>
              </a:r>
            </a:p>
          </p:txBody>
        </p:sp>
        <p:sp>
          <p:nvSpPr>
            <p:cNvPr id="16447" name="Rectangle 24"/>
            <p:cNvSpPr>
              <a:spLocks noChangeArrowheads="1"/>
            </p:cNvSpPr>
            <p:nvPr/>
          </p:nvSpPr>
          <p:spPr bwMode="auto">
            <a:xfrm>
              <a:off x="110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48" name="Rectangle 25"/>
            <p:cNvSpPr>
              <a:spLocks noChangeArrowheads="1"/>
            </p:cNvSpPr>
            <p:nvPr/>
          </p:nvSpPr>
          <p:spPr bwMode="auto">
            <a:xfrm>
              <a:off x="134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49" name="Rectangle 26"/>
            <p:cNvSpPr>
              <a:spLocks noChangeArrowheads="1"/>
            </p:cNvSpPr>
            <p:nvPr/>
          </p:nvSpPr>
          <p:spPr bwMode="auto">
            <a:xfrm>
              <a:off x="158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50" name="Rectangle 27"/>
            <p:cNvSpPr>
              <a:spLocks noChangeArrowheads="1"/>
            </p:cNvSpPr>
            <p:nvPr/>
          </p:nvSpPr>
          <p:spPr bwMode="auto">
            <a:xfrm>
              <a:off x="182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51" name="Rectangle 28"/>
            <p:cNvSpPr>
              <a:spLocks noChangeArrowheads="1"/>
            </p:cNvSpPr>
            <p:nvPr/>
          </p:nvSpPr>
          <p:spPr bwMode="auto">
            <a:xfrm>
              <a:off x="206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U</a:t>
              </a:r>
            </a:p>
          </p:txBody>
        </p:sp>
        <p:sp>
          <p:nvSpPr>
            <p:cNvPr id="16452" name="Rectangle 29"/>
            <p:cNvSpPr>
              <a:spLocks noChangeArrowheads="1"/>
            </p:cNvSpPr>
            <p:nvPr/>
          </p:nvSpPr>
          <p:spPr bwMode="auto">
            <a:xfrm>
              <a:off x="230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53" name="Rectangle 30"/>
            <p:cNvSpPr>
              <a:spLocks noChangeArrowheads="1"/>
            </p:cNvSpPr>
            <p:nvPr/>
          </p:nvSpPr>
          <p:spPr bwMode="auto">
            <a:xfrm>
              <a:off x="254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54" name="Rectangle 31"/>
            <p:cNvSpPr>
              <a:spLocks noChangeArrowheads="1"/>
            </p:cNvSpPr>
            <p:nvPr/>
          </p:nvSpPr>
          <p:spPr bwMode="auto">
            <a:xfrm>
              <a:off x="278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t>
              </a:r>
            </a:p>
          </p:txBody>
        </p:sp>
        <p:sp>
          <p:nvSpPr>
            <p:cNvPr id="16455" name="Rectangle 32"/>
            <p:cNvSpPr>
              <a:spLocks noChangeArrowheads="1"/>
            </p:cNvSpPr>
            <p:nvPr/>
          </p:nvSpPr>
          <p:spPr bwMode="auto">
            <a:xfrm>
              <a:off x="302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U</a:t>
              </a:r>
            </a:p>
          </p:txBody>
        </p:sp>
        <p:sp>
          <p:nvSpPr>
            <p:cNvPr id="16456" name="Rectangle 33"/>
            <p:cNvSpPr>
              <a:spLocks noChangeArrowheads="1"/>
            </p:cNvSpPr>
            <p:nvPr/>
          </p:nvSpPr>
          <p:spPr bwMode="auto">
            <a:xfrm>
              <a:off x="326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57" name="Rectangle 34"/>
            <p:cNvSpPr>
              <a:spLocks noChangeArrowheads="1"/>
            </p:cNvSpPr>
            <p:nvPr/>
          </p:nvSpPr>
          <p:spPr bwMode="auto">
            <a:xfrm>
              <a:off x="350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58" name="Rectangle 35"/>
            <p:cNvSpPr>
              <a:spLocks noChangeArrowheads="1"/>
            </p:cNvSpPr>
            <p:nvPr/>
          </p:nvSpPr>
          <p:spPr bwMode="auto">
            <a:xfrm>
              <a:off x="374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59" name="Rectangle 36"/>
            <p:cNvSpPr>
              <a:spLocks noChangeArrowheads="1"/>
            </p:cNvSpPr>
            <p:nvPr/>
          </p:nvSpPr>
          <p:spPr bwMode="auto">
            <a:xfrm>
              <a:off x="398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60" name="Rectangle 37"/>
            <p:cNvSpPr>
              <a:spLocks noChangeArrowheads="1"/>
            </p:cNvSpPr>
            <p:nvPr/>
          </p:nvSpPr>
          <p:spPr bwMode="auto">
            <a:xfrm>
              <a:off x="4224" y="1589"/>
              <a:ext cx="26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G</a:t>
              </a:r>
            </a:p>
          </p:txBody>
        </p:sp>
        <p:sp>
          <p:nvSpPr>
            <p:cNvPr id="16461" name="Rectangle 38"/>
            <p:cNvSpPr>
              <a:spLocks noChangeArrowheads="1"/>
            </p:cNvSpPr>
            <p:nvPr/>
          </p:nvSpPr>
          <p:spPr bwMode="auto">
            <a:xfrm>
              <a:off x="446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C</a:t>
              </a:r>
            </a:p>
          </p:txBody>
        </p:sp>
        <p:sp>
          <p:nvSpPr>
            <p:cNvPr id="16462" name="Rectangle 39"/>
            <p:cNvSpPr>
              <a:spLocks noChangeArrowheads="1"/>
            </p:cNvSpPr>
            <p:nvPr/>
          </p:nvSpPr>
          <p:spPr bwMode="auto">
            <a:xfrm>
              <a:off x="470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t>
              </a:r>
            </a:p>
          </p:txBody>
        </p:sp>
        <p:sp>
          <p:nvSpPr>
            <p:cNvPr id="21544" name="Line 40"/>
            <p:cNvSpPr>
              <a:spLocks noChangeShapeType="1"/>
            </p:cNvSpPr>
            <p:nvPr/>
          </p:nvSpPr>
          <p:spPr bwMode="auto">
            <a:xfrm>
              <a:off x="519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45" name="Line 41"/>
            <p:cNvSpPr>
              <a:spLocks noChangeShapeType="1"/>
            </p:cNvSpPr>
            <p:nvPr/>
          </p:nvSpPr>
          <p:spPr bwMode="auto">
            <a:xfrm>
              <a:off x="543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65" name="Rectangle 42"/>
            <p:cNvSpPr>
              <a:spLocks noChangeArrowheads="1"/>
            </p:cNvSpPr>
            <p:nvPr/>
          </p:nvSpPr>
          <p:spPr bwMode="auto">
            <a:xfrm>
              <a:off x="494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U</a:t>
              </a:r>
            </a:p>
          </p:txBody>
        </p:sp>
        <p:sp>
          <p:nvSpPr>
            <p:cNvPr id="16466" name="Rectangle 43"/>
            <p:cNvSpPr>
              <a:spLocks noChangeArrowheads="1"/>
            </p:cNvSpPr>
            <p:nvPr/>
          </p:nvSpPr>
          <p:spPr bwMode="auto">
            <a:xfrm>
              <a:off x="518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t>
              </a:r>
            </a:p>
          </p:txBody>
        </p:sp>
        <p:sp>
          <p:nvSpPr>
            <p:cNvPr id="16467" name="Rectangle 44"/>
            <p:cNvSpPr>
              <a:spLocks noChangeArrowheads="1"/>
            </p:cNvSpPr>
            <p:nvPr/>
          </p:nvSpPr>
          <p:spPr bwMode="auto">
            <a:xfrm>
              <a:off x="5424" y="1589"/>
              <a:ext cx="2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t>
              </a:r>
            </a:p>
          </p:txBody>
        </p:sp>
        <p:sp>
          <p:nvSpPr>
            <p:cNvPr id="21549" name="Line 45"/>
            <p:cNvSpPr>
              <a:spLocks noChangeShapeType="1"/>
            </p:cNvSpPr>
            <p:nvPr/>
          </p:nvSpPr>
          <p:spPr bwMode="auto">
            <a:xfrm>
              <a:off x="111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50" name="Line 46"/>
            <p:cNvSpPr>
              <a:spLocks noChangeShapeType="1"/>
            </p:cNvSpPr>
            <p:nvPr/>
          </p:nvSpPr>
          <p:spPr bwMode="auto">
            <a:xfrm>
              <a:off x="87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51" name="Line 47"/>
            <p:cNvSpPr>
              <a:spLocks noChangeShapeType="1"/>
            </p:cNvSpPr>
            <p:nvPr/>
          </p:nvSpPr>
          <p:spPr bwMode="auto">
            <a:xfrm>
              <a:off x="633" y="1614"/>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59" name="Rectangle 55"/>
            <p:cNvSpPr>
              <a:spLocks noChangeArrowheads="1"/>
            </p:cNvSpPr>
            <p:nvPr/>
          </p:nvSpPr>
          <p:spPr bwMode="auto">
            <a:xfrm>
              <a:off x="0" y="1680"/>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9234DB"/>
                  </a:solidFill>
                  <a:effectLst>
                    <a:outerShdw blurRad="38100" dist="38100" dir="2700000" algn="tl">
                      <a:srgbClr val="000000"/>
                    </a:outerShdw>
                  </a:effectLst>
                </a:rPr>
                <a:t>mRNA</a:t>
              </a:r>
            </a:p>
          </p:txBody>
        </p:sp>
        <p:sp>
          <p:nvSpPr>
            <p:cNvPr id="16472" name="Rectangle 77"/>
            <p:cNvSpPr>
              <a:spLocks noChangeArrowheads="1"/>
            </p:cNvSpPr>
            <p:nvPr/>
          </p:nvSpPr>
          <p:spPr bwMode="auto">
            <a:xfrm>
              <a:off x="758" y="1200"/>
              <a:ext cx="551"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tx1"/>
                  </a:solidFill>
                </a:rPr>
                <a:t> start</a:t>
              </a:r>
            </a:p>
            <a:p>
              <a:r>
                <a:rPr lang="en-US" altLang="en-US" sz="1800" b="1">
                  <a:solidFill>
                    <a:schemeClr val="tx1"/>
                  </a:solidFill>
                </a:rPr>
                <a:t>codon</a:t>
              </a:r>
            </a:p>
          </p:txBody>
        </p:sp>
      </p:grpSp>
      <p:grpSp>
        <p:nvGrpSpPr>
          <p:cNvPr id="21617" name="Group 113"/>
          <p:cNvGrpSpPr>
            <a:grpSpLocks/>
          </p:cNvGrpSpPr>
          <p:nvPr/>
        </p:nvGrpSpPr>
        <p:grpSpPr bwMode="auto">
          <a:xfrm>
            <a:off x="2133600" y="4800601"/>
            <a:ext cx="7797800" cy="1800226"/>
            <a:chOff x="384" y="3024"/>
            <a:chExt cx="4912" cy="1134"/>
          </a:xfrm>
        </p:grpSpPr>
        <p:sp>
          <p:nvSpPr>
            <p:cNvPr id="21580" name="Rectangle 76"/>
            <p:cNvSpPr>
              <a:spLocks noChangeArrowheads="1"/>
            </p:cNvSpPr>
            <p:nvPr/>
          </p:nvSpPr>
          <p:spPr bwMode="auto">
            <a:xfrm>
              <a:off x="1185" y="3024"/>
              <a:ext cx="190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00279F"/>
                  </a:solidFill>
                  <a:effectLst>
                    <a:outerShdw blurRad="38100" dist="38100" dir="2700000" algn="tl">
                      <a:srgbClr val="000000"/>
                    </a:outerShdw>
                  </a:effectLst>
                </a:rPr>
                <a:t>Primary structure of a protein</a:t>
              </a:r>
            </a:p>
          </p:txBody>
        </p:sp>
        <p:sp>
          <p:nvSpPr>
            <p:cNvPr id="21582" name="Oval 78"/>
            <p:cNvSpPr>
              <a:spLocks noChangeArrowheads="1"/>
            </p:cNvSpPr>
            <p:nvPr/>
          </p:nvSpPr>
          <p:spPr bwMode="auto">
            <a:xfrm>
              <a:off x="384" y="3366"/>
              <a:ext cx="592" cy="400"/>
            </a:xfrm>
            <a:prstGeom prst="ellipse">
              <a:avLst/>
            </a:prstGeom>
            <a:solidFill>
              <a:schemeClr val="accent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3" name="Oval 79"/>
            <p:cNvSpPr>
              <a:spLocks noChangeArrowheads="1"/>
            </p:cNvSpPr>
            <p:nvPr/>
          </p:nvSpPr>
          <p:spPr bwMode="auto">
            <a:xfrm>
              <a:off x="1248" y="3366"/>
              <a:ext cx="592" cy="400"/>
            </a:xfrm>
            <a:prstGeom prst="ellipse">
              <a:avLst/>
            </a:prstGeom>
            <a:solidFill>
              <a:schemeClr val="accent2"/>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4" name="Oval 80"/>
            <p:cNvSpPr>
              <a:spLocks noChangeArrowheads="1"/>
            </p:cNvSpPr>
            <p:nvPr/>
          </p:nvSpPr>
          <p:spPr bwMode="auto">
            <a:xfrm>
              <a:off x="2112" y="3366"/>
              <a:ext cx="592" cy="400"/>
            </a:xfrm>
            <a:prstGeom prst="ellipse">
              <a:avLst/>
            </a:prstGeom>
            <a:solidFill>
              <a:srgbClr val="F35B1B"/>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5" name="Oval 81"/>
            <p:cNvSpPr>
              <a:spLocks noChangeArrowheads="1"/>
            </p:cNvSpPr>
            <p:nvPr/>
          </p:nvSpPr>
          <p:spPr bwMode="auto">
            <a:xfrm>
              <a:off x="2976" y="3366"/>
              <a:ext cx="592" cy="400"/>
            </a:xfrm>
            <a:prstGeom prst="ellipse">
              <a:avLst/>
            </a:prstGeom>
            <a:solidFill>
              <a:srgbClr val="FFFF00"/>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6" name="Oval 82"/>
            <p:cNvSpPr>
              <a:spLocks noChangeArrowheads="1"/>
            </p:cNvSpPr>
            <p:nvPr/>
          </p:nvSpPr>
          <p:spPr bwMode="auto">
            <a:xfrm>
              <a:off x="3840" y="3366"/>
              <a:ext cx="592" cy="400"/>
            </a:xfrm>
            <a:prstGeom prst="ellipse">
              <a:avLst/>
            </a:prstGeom>
            <a:solidFill>
              <a:schemeClr val="accent2"/>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7" name="Oval 83"/>
            <p:cNvSpPr>
              <a:spLocks noChangeArrowheads="1"/>
            </p:cNvSpPr>
            <p:nvPr/>
          </p:nvSpPr>
          <p:spPr bwMode="auto">
            <a:xfrm>
              <a:off x="4704" y="3366"/>
              <a:ext cx="592" cy="400"/>
            </a:xfrm>
            <a:prstGeom prst="ellipse">
              <a:avLst/>
            </a:prstGeom>
            <a:solidFill>
              <a:srgbClr val="66FF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8" name="Line 84"/>
            <p:cNvSpPr>
              <a:spLocks noChangeShapeType="1"/>
            </p:cNvSpPr>
            <p:nvPr/>
          </p:nvSpPr>
          <p:spPr bwMode="auto">
            <a:xfrm>
              <a:off x="1008" y="359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89" name="Line 85"/>
            <p:cNvSpPr>
              <a:spLocks noChangeShapeType="1"/>
            </p:cNvSpPr>
            <p:nvPr/>
          </p:nvSpPr>
          <p:spPr bwMode="auto">
            <a:xfrm>
              <a:off x="1872" y="359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90" name="Line 86"/>
            <p:cNvSpPr>
              <a:spLocks noChangeShapeType="1"/>
            </p:cNvSpPr>
            <p:nvPr/>
          </p:nvSpPr>
          <p:spPr bwMode="auto">
            <a:xfrm>
              <a:off x="2736" y="359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91" name="Line 87"/>
            <p:cNvSpPr>
              <a:spLocks noChangeShapeType="1"/>
            </p:cNvSpPr>
            <p:nvPr/>
          </p:nvSpPr>
          <p:spPr bwMode="auto">
            <a:xfrm>
              <a:off x="3600" y="359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592" name="Line 88"/>
            <p:cNvSpPr>
              <a:spLocks noChangeShapeType="1"/>
            </p:cNvSpPr>
            <p:nvPr/>
          </p:nvSpPr>
          <p:spPr bwMode="auto">
            <a:xfrm>
              <a:off x="4464" y="3590"/>
              <a:ext cx="20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7" name="Rectangle 89"/>
            <p:cNvSpPr>
              <a:spLocks noChangeArrowheads="1"/>
            </p:cNvSpPr>
            <p:nvPr/>
          </p:nvSpPr>
          <p:spPr bwMode="auto">
            <a:xfrm>
              <a:off x="455" y="3437"/>
              <a:ext cx="43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aa1</a:t>
              </a:r>
            </a:p>
          </p:txBody>
        </p:sp>
        <p:sp>
          <p:nvSpPr>
            <p:cNvPr id="16418" name="Rectangle 90"/>
            <p:cNvSpPr>
              <a:spLocks noChangeArrowheads="1"/>
            </p:cNvSpPr>
            <p:nvPr/>
          </p:nvSpPr>
          <p:spPr bwMode="auto">
            <a:xfrm>
              <a:off x="1319" y="3413"/>
              <a:ext cx="43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aa2</a:t>
              </a:r>
            </a:p>
          </p:txBody>
        </p:sp>
        <p:sp>
          <p:nvSpPr>
            <p:cNvPr id="16419" name="Rectangle 91"/>
            <p:cNvSpPr>
              <a:spLocks noChangeArrowheads="1"/>
            </p:cNvSpPr>
            <p:nvPr/>
          </p:nvSpPr>
          <p:spPr bwMode="auto">
            <a:xfrm>
              <a:off x="2183" y="3413"/>
              <a:ext cx="439" cy="289"/>
            </a:xfrm>
            <a:prstGeom prst="rect">
              <a:avLst/>
            </a:prstGeom>
            <a:noFill/>
            <a:ln>
              <a:noFill/>
            </a:ln>
            <a:effectLst/>
            <a:extLst>
              <a:ext uri="{909E8E84-426E-40DD-AFC4-6F175D3DCCD1}">
                <a14:hiddenFill xmlns:a14="http://schemas.microsoft.com/office/drawing/2010/main">
                  <a:solidFill>
                    <a:srgbClr val="F35B1B"/>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aa3</a:t>
              </a:r>
            </a:p>
          </p:txBody>
        </p:sp>
        <p:sp>
          <p:nvSpPr>
            <p:cNvPr id="16420" name="Rectangle 92"/>
            <p:cNvSpPr>
              <a:spLocks noChangeArrowheads="1"/>
            </p:cNvSpPr>
            <p:nvPr/>
          </p:nvSpPr>
          <p:spPr bwMode="auto">
            <a:xfrm>
              <a:off x="3047" y="3413"/>
              <a:ext cx="43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aa4</a:t>
              </a:r>
            </a:p>
          </p:txBody>
        </p:sp>
        <p:sp>
          <p:nvSpPr>
            <p:cNvPr id="16421" name="Rectangle 93"/>
            <p:cNvSpPr>
              <a:spLocks noChangeArrowheads="1"/>
            </p:cNvSpPr>
            <p:nvPr/>
          </p:nvSpPr>
          <p:spPr bwMode="auto">
            <a:xfrm>
              <a:off x="3911" y="3413"/>
              <a:ext cx="43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aa5</a:t>
              </a:r>
            </a:p>
          </p:txBody>
        </p:sp>
        <p:sp>
          <p:nvSpPr>
            <p:cNvPr id="16422" name="Rectangle 94"/>
            <p:cNvSpPr>
              <a:spLocks noChangeArrowheads="1"/>
            </p:cNvSpPr>
            <p:nvPr/>
          </p:nvSpPr>
          <p:spPr bwMode="auto">
            <a:xfrm>
              <a:off x="4775" y="3413"/>
              <a:ext cx="43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aa6</a:t>
              </a:r>
            </a:p>
          </p:txBody>
        </p:sp>
        <p:sp>
          <p:nvSpPr>
            <p:cNvPr id="16423" name="Rectangle 95"/>
            <p:cNvSpPr>
              <a:spLocks noChangeArrowheads="1"/>
            </p:cNvSpPr>
            <p:nvPr/>
          </p:nvSpPr>
          <p:spPr bwMode="auto">
            <a:xfrm>
              <a:off x="1655" y="3869"/>
              <a:ext cx="143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peptide bonds</a:t>
              </a:r>
            </a:p>
          </p:txBody>
        </p:sp>
        <p:sp>
          <p:nvSpPr>
            <p:cNvPr id="21600" name="Line 96"/>
            <p:cNvSpPr>
              <a:spLocks noChangeShapeType="1"/>
            </p:cNvSpPr>
            <p:nvPr/>
          </p:nvSpPr>
          <p:spPr bwMode="auto">
            <a:xfrm flipH="1" flipV="1">
              <a:off x="1992" y="3582"/>
              <a:ext cx="64" cy="30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01" name="Line 97"/>
            <p:cNvSpPr>
              <a:spLocks noChangeShapeType="1"/>
            </p:cNvSpPr>
            <p:nvPr/>
          </p:nvSpPr>
          <p:spPr bwMode="auto">
            <a:xfrm flipV="1">
              <a:off x="2728" y="3582"/>
              <a:ext cx="128" cy="304"/>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grpSp>
        <p:nvGrpSpPr>
          <p:cNvPr id="21614" name="Group 110"/>
          <p:cNvGrpSpPr>
            <a:grpSpLocks/>
          </p:cNvGrpSpPr>
          <p:nvPr/>
        </p:nvGrpSpPr>
        <p:grpSpPr bwMode="auto">
          <a:xfrm>
            <a:off x="2516189" y="3048000"/>
            <a:ext cx="7926387" cy="558800"/>
            <a:chOff x="625" y="1920"/>
            <a:chExt cx="4993" cy="352"/>
          </a:xfrm>
        </p:grpSpPr>
        <p:sp>
          <p:nvSpPr>
            <p:cNvPr id="16391" name="Rectangle 48"/>
            <p:cNvSpPr>
              <a:spLocks noChangeArrowheads="1"/>
            </p:cNvSpPr>
            <p:nvPr/>
          </p:nvSpPr>
          <p:spPr bwMode="auto">
            <a:xfrm>
              <a:off x="134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2</a:t>
              </a:r>
            </a:p>
          </p:txBody>
        </p:sp>
        <p:sp>
          <p:nvSpPr>
            <p:cNvPr id="16392" name="Rectangle 49"/>
            <p:cNvSpPr>
              <a:spLocks noChangeArrowheads="1"/>
            </p:cNvSpPr>
            <p:nvPr/>
          </p:nvSpPr>
          <p:spPr bwMode="auto">
            <a:xfrm>
              <a:off x="206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3</a:t>
              </a:r>
            </a:p>
          </p:txBody>
        </p:sp>
        <p:sp>
          <p:nvSpPr>
            <p:cNvPr id="16393" name="Rectangle 50"/>
            <p:cNvSpPr>
              <a:spLocks noChangeArrowheads="1"/>
            </p:cNvSpPr>
            <p:nvPr/>
          </p:nvSpPr>
          <p:spPr bwMode="auto">
            <a:xfrm>
              <a:off x="278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4</a:t>
              </a:r>
            </a:p>
          </p:txBody>
        </p:sp>
        <p:sp>
          <p:nvSpPr>
            <p:cNvPr id="16394" name="Rectangle 51"/>
            <p:cNvSpPr>
              <a:spLocks noChangeArrowheads="1"/>
            </p:cNvSpPr>
            <p:nvPr/>
          </p:nvSpPr>
          <p:spPr bwMode="auto">
            <a:xfrm>
              <a:off x="350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5</a:t>
              </a:r>
            </a:p>
          </p:txBody>
        </p:sp>
        <p:sp>
          <p:nvSpPr>
            <p:cNvPr id="16395" name="Rectangle 52"/>
            <p:cNvSpPr>
              <a:spLocks noChangeArrowheads="1"/>
            </p:cNvSpPr>
            <p:nvPr/>
          </p:nvSpPr>
          <p:spPr bwMode="auto">
            <a:xfrm>
              <a:off x="422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6</a:t>
              </a:r>
            </a:p>
          </p:txBody>
        </p:sp>
        <p:sp>
          <p:nvSpPr>
            <p:cNvPr id="16396" name="Rectangle 53"/>
            <p:cNvSpPr>
              <a:spLocks noChangeArrowheads="1"/>
            </p:cNvSpPr>
            <p:nvPr/>
          </p:nvSpPr>
          <p:spPr bwMode="auto">
            <a:xfrm>
              <a:off x="494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7</a:t>
              </a:r>
            </a:p>
          </p:txBody>
        </p:sp>
        <p:sp>
          <p:nvSpPr>
            <p:cNvPr id="16397" name="Rectangle 54"/>
            <p:cNvSpPr>
              <a:spLocks noChangeArrowheads="1"/>
            </p:cNvSpPr>
            <p:nvPr/>
          </p:nvSpPr>
          <p:spPr bwMode="auto">
            <a:xfrm>
              <a:off x="625" y="2041"/>
              <a:ext cx="6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accent1"/>
                  </a:solidFill>
                </a:rPr>
                <a:t>codon 1</a:t>
              </a:r>
            </a:p>
          </p:txBody>
        </p:sp>
        <p:sp>
          <p:nvSpPr>
            <p:cNvPr id="21605" name="AutoShape 101"/>
            <p:cNvSpPr>
              <a:spLocks/>
            </p:cNvSpPr>
            <p:nvPr/>
          </p:nvSpPr>
          <p:spPr bwMode="auto">
            <a:xfrm rot="-5417610">
              <a:off x="93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07" name="AutoShape 103"/>
            <p:cNvSpPr>
              <a:spLocks/>
            </p:cNvSpPr>
            <p:nvPr/>
          </p:nvSpPr>
          <p:spPr bwMode="auto">
            <a:xfrm rot="-5417610">
              <a:off x="165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08" name="AutoShape 104"/>
            <p:cNvSpPr>
              <a:spLocks/>
            </p:cNvSpPr>
            <p:nvPr/>
          </p:nvSpPr>
          <p:spPr bwMode="auto">
            <a:xfrm rot="-5417610">
              <a:off x="237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09" name="AutoShape 105"/>
            <p:cNvSpPr>
              <a:spLocks/>
            </p:cNvSpPr>
            <p:nvPr/>
          </p:nvSpPr>
          <p:spPr bwMode="auto">
            <a:xfrm rot="-5417610">
              <a:off x="309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10" name="AutoShape 106"/>
            <p:cNvSpPr>
              <a:spLocks/>
            </p:cNvSpPr>
            <p:nvPr/>
          </p:nvSpPr>
          <p:spPr bwMode="auto">
            <a:xfrm rot="-5417610">
              <a:off x="381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11" name="AutoShape 107"/>
            <p:cNvSpPr>
              <a:spLocks/>
            </p:cNvSpPr>
            <p:nvPr/>
          </p:nvSpPr>
          <p:spPr bwMode="auto">
            <a:xfrm rot="-5417610">
              <a:off x="4536"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1612" name="AutoShape 108"/>
            <p:cNvSpPr>
              <a:spLocks/>
            </p:cNvSpPr>
            <p:nvPr/>
          </p:nvSpPr>
          <p:spPr bwMode="auto">
            <a:xfrm rot="-5417610">
              <a:off x="5208" y="1656"/>
              <a:ext cx="144" cy="672"/>
            </a:xfrm>
            <a:prstGeom prst="leftBrace">
              <a:avLst>
                <a:gd name="adj1" fmla="val 3888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7662765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xEl>
                                              <p:pRg st="0" end="0"/>
                                            </p:txEl>
                                          </p:spTgt>
                                        </p:tgtEl>
                                        <p:attrNameLst>
                                          <p:attrName>style.visibility</p:attrName>
                                        </p:attrNameLst>
                                      </p:cBhvr>
                                      <p:to>
                                        <p:strVal val="visible"/>
                                      </p:to>
                                    </p:set>
                                    <p:animEffect transition="in" filter="wipe(left)">
                                      <p:cBhvr>
                                        <p:cTn id="7" dur="500"/>
                                        <p:tgtEl>
                                          <p:spTgt spid="215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613"/>
                                        </p:tgtEl>
                                        <p:attrNameLst>
                                          <p:attrName>style.visibility</p:attrName>
                                        </p:attrNameLst>
                                      </p:cBhvr>
                                      <p:to>
                                        <p:strVal val="visible"/>
                                      </p:to>
                                    </p:set>
                                    <p:animEffect transition="in" filter="wipe(left)">
                                      <p:cBhvr>
                                        <p:cTn id="12" dur="500"/>
                                        <p:tgtEl>
                                          <p:spTgt spid="216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614"/>
                                        </p:tgtEl>
                                        <p:attrNameLst>
                                          <p:attrName>style.visibility</p:attrName>
                                        </p:attrNameLst>
                                      </p:cBhvr>
                                      <p:to>
                                        <p:strVal val="visible"/>
                                      </p:to>
                                    </p:set>
                                    <p:animEffect transition="in" filter="wipe(left)">
                                      <p:cBhvr>
                                        <p:cTn id="17" dur="500"/>
                                        <p:tgtEl>
                                          <p:spTgt spid="216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1615"/>
                                        </p:tgtEl>
                                        <p:attrNameLst>
                                          <p:attrName>style.visibility</p:attrName>
                                        </p:attrNameLst>
                                      </p:cBhvr>
                                      <p:to>
                                        <p:strVal val="visible"/>
                                      </p:to>
                                    </p:set>
                                    <p:animEffect transition="in" filter="wipe(left)">
                                      <p:cBhvr>
                                        <p:cTn id="22" dur="500"/>
                                        <p:tgtEl>
                                          <p:spTgt spid="216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1617"/>
                                        </p:tgtEl>
                                        <p:attrNameLst>
                                          <p:attrName>style.visibility</p:attrName>
                                        </p:attrNameLst>
                                      </p:cBhvr>
                                      <p:to>
                                        <p:strVal val="visible"/>
                                      </p:to>
                                    </p:set>
                                    <p:animEffect transition="in" filter="wipe(left)">
                                      <p:cBhvr>
                                        <p:cTn id="27" dur="500"/>
                                        <p:tgtEl>
                                          <p:spTgt spid="21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garscadden-pri.glasgow.sch.uk/Websites/SchPriGarscadden/UserFiles/image/new%20schoo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7156" y="9445"/>
            <a:ext cx="4728796" cy="63325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9144000" y="2993417"/>
            <a:ext cx="2734403" cy="369332"/>
          </a:xfrm>
          <a:prstGeom prst="rect">
            <a:avLst/>
          </a:prstGeom>
        </p:spPr>
        <p:txBody>
          <a:bodyPr wrap="none">
            <a:spAutoFit/>
          </a:bodyPr>
          <a:lstStyle/>
          <a:p>
            <a:r>
              <a:rPr lang="en-US" altLang="en-US" dirty="0">
                <a:solidFill>
                  <a:srgbClr val="003399"/>
                </a:solidFill>
                <a:effectLst>
                  <a:outerShdw blurRad="38100" dist="38100" dir="2700000" algn="tl">
                    <a:srgbClr val="000000"/>
                  </a:outerShdw>
                </a:effectLst>
              </a:rPr>
              <a:t>Nucleus is the school office</a:t>
            </a:r>
            <a:endParaRPr lang="en-US" dirty="0"/>
          </a:p>
        </p:txBody>
      </p:sp>
      <p:sp>
        <p:nvSpPr>
          <p:cNvPr id="3" name="Right Arrow 2"/>
          <p:cNvSpPr/>
          <p:nvPr/>
        </p:nvSpPr>
        <p:spPr>
          <a:xfrm>
            <a:off x="7274257" y="3259251"/>
            <a:ext cx="1883391" cy="2482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p:cNvSpPr/>
          <p:nvPr/>
        </p:nvSpPr>
        <p:spPr>
          <a:xfrm rot="10800000">
            <a:off x="2374710" y="3264650"/>
            <a:ext cx="1883391" cy="2482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1710" y="2936668"/>
            <a:ext cx="3249287" cy="341632"/>
          </a:xfrm>
          <a:prstGeom prst="rect">
            <a:avLst/>
          </a:prstGeom>
        </p:spPr>
        <p:txBody>
          <a:bodyPr wrap="none">
            <a:spAutoFit/>
          </a:bodyPr>
          <a:lstStyle/>
          <a:p>
            <a:pPr>
              <a:lnSpc>
                <a:spcPct val="90000"/>
              </a:lnSpc>
              <a:defRPr/>
            </a:pPr>
            <a:r>
              <a:rPr lang="en-US" altLang="en-US" dirty="0">
                <a:solidFill>
                  <a:srgbClr val="003399"/>
                </a:solidFill>
                <a:effectLst>
                  <a:outerShdw blurRad="38100" dist="38100" dir="2700000" algn="tl">
                    <a:srgbClr val="000000"/>
                  </a:outerShdw>
                </a:effectLst>
              </a:rPr>
              <a:t>Nucleolus is the principal’s office</a:t>
            </a:r>
          </a:p>
        </p:txBody>
      </p:sp>
      <p:pic>
        <p:nvPicPr>
          <p:cNvPr id="29700" name="Picture 4" descr="http://www.clipartbest.com/cliparts/di7/7ex/di77ex4i9.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156" t="6565" r="18366" b="30320"/>
          <a:stretch/>
        </p:blipFill>
        <p:spPr bwMode="auto">
          <a:xfrm>
            <a:off x="220486" y="3671246"/>
            <a:ext cx="2747902" cy="19627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75568" y="5692186"/>
            <a:ext cx="2037737" cy="369332"/>
          </a:xfrm>
          <a:prstGeom prst="rect">
            <a:avLst/>
          </a:prstGeom>
        </p:spPr>
        <p:txBody>
          <a:bodyPr wrap="none">
            <a:spAutoFit/>
          </a:bodyPr>
          <a:lstStyle/>
          <a:p>
            <a:r>
              <a:rPr lang="en-US" altLang="en-US" dirty="0">
                <a:solidFill>
                  <a:srgbClr val="003399"/>
                </a:solidFill>
                <a:effectLst>
                  <a:outerShdw blurRad="38100" dist="38100" dir="2700000" algn="tl">
                    <a:srgbClr val="000000"/>
                  </a:outerShdw>
                </a:effectLst>
              </a:rPr>
              <a:t>DNA is the principal</a:t>
            </a:r>
            <a:endParaRPr lang="en-US" dirty="0"/>
          </a:p>
        </p:txBody>
      </p:sp>
      <p:sp>
        <p:nvSpPr>
          <p:cNvPr id="7" name="Rectangle 6"/>
          <p:cNvSpPr/>
          <p:nvPr/>
        </p:nvSpPr>
        <p:spPr>
          <a:xfrm>
            <a:off x="3316405" y="298587"/>
            <a:ext cx="4822154" cy="707886"/>
          </a:xfrm>
          <a:prstGeom prst="rect">
            <a:avLst/>
          </a:prstGeom>
        </p:spPr>
        <p:txBody>
          <a:bodyPr wrap="none">
            <a:spAutoFit/>
          </a:bodyPr>
          <a:lstStyle/>
          <a:p>
            <a:r>
              <a:rPr lang="en-US" altLang="en-US" sz="4000" b="1" dirty="0">
                <a:solidFill>
                  <a:srgbClr val="003399"/>
                </a:solidFill>
                <a:effectLst>
                  <a:outerShdw blurRad="38100" dist="38100" dir="2700000" algn="tl">
                    <a:srgbClr val="000000"/>
                  </a:outerShdw>
                </a:effectLst>
              </a:rPr>
              <a:t>If the cell is a school…</a:t>
            </a:r>
            <a:endParaRPr lang="en-US" sz="4000" dirty="0"/>
          </a:p>
        </p:txBody>
      </p:sp>
      <p:pic>
        <p:nvPicPr>
          <p:cNvPr id="29706" name="Picture 10" descr="http://www.clipartclipart.com/_images_300/A_lunch_lady_serving_food_100730-065873-30405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049" y="4923434"/>
            <a:ext cx="1793949" cy="156073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98189" y="5074718"/>
            <a:ext cx="3397340" cy="341632"/>
          </a:xfrm>
          <a:prstGeom prst="rect">
            <a:avLst/>
          </a:prstGeom>
        </p:spPr>
        <p:txBody>
          <a:bodyPr wrap="none">
            <a:spAutoFit/>
          </a:bodyPr>
          <a:lstStyle/>
          <a:p>
            <a:pPr>
              <a:lnSpc>
                <a:spcPct val="90000"/>
              </a:lnSpc>
              <a:defRPr/>
            </a:pPr>
            <a:r>
              <a:rPr lang="en-US" altLang="en-US" dirty="0">
                <a:solidFill>
                  <a:srgbClr val="003399"/>
                </a:solidFill>
                <a:effectLst>
                  <a:outerShdw blurRad="38100" dist="38100" dir="2700000" algn="tl">
                    <a:srgbClr val="000000"/>
                  </a:outerShdw>
                </a:effectLst>
              </a:rPr>
              <a:t>Ribosomes are the cafeteria ladies</a:t>
            </a:r>
          </a:p>
        </p:txBody>
      </p:sp>
      <p:sp>
        <p:nvSpPr>
          <p:cNvPr id="20" name="Right Arrow 19"/>
          <p:cNvSpPr/>
          <p:nvPr/>
        </p:nvSpPr>
        <p:spPr>
          <a:xfrm>
            <a:off x="3187058" y="5763546"/>
            <a:ext cx="4087199" cy="25792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747765" y="4980486"/>
            <a:ext cx="4965783" cy="313932"/>
          </a:xfrm>
          <a:prstGeom prst="rect">
            <a:avLst/>
          </a:prstGeom>
        </p:spPr>
        <p:txBody>
          <a:bodyPr wrap="none">
            <a:spAutoFit/>
          </a:bodyPr>
          <a:lstStyle/>
          <a:p>
            <a:pPr>
              <a:lnSpc>
                <a:spcPct val="90000"/>
              </a:lnSpc>
              <a:defRPr/>
            </a:pPr>
            <a:r>
              <a:rPr lang="en-US" altLang="en-US" sz="1600" dirty="0">
                <a:solidFill>
                  <a:srgbClr val="003399"/>
                </a:solidFill>
                <a:effectLst>
                  <a:outerShdw blurRad="38100" dist="38100" dir="2700000" algn="tl">
                    <a:srgbClr val="000000"/>
                  </a:outerShdw>
                </a:effectLst>
              </a:rPr>
              <a:t>mRNA is the email from the principal to the cafeteria lady</a:t>
            </a:r>
            <a:endParaRPr lang="en-US" altLang="en-US" sz="1600" dirty="0"/>
          </a:p>
        </p:txBody>
      </p:sp>
      <p:sp>
        <p:nvSpPr>
          <p:cNvPr id="15" name="TextBox 14"/>
          <p:cNvSpPr txBox="1"/>
          <p:nvPr/>
        </p:nvSpPr>
        <p:spPr>
          <a:xfrm>
            <a:off x="9694766" y="6018840"/>
            <a:ext cx="2183637" cy="646331"/>
          </a:xfrm>
          <a:prstGeom prst="rect">
            <a:avLst/>
          </a:prstGeom>
          <a:noFill/>
        </p:spPr>
        <p:txBody>
          <a:bodyPr wrap="square" rtlCol="0">
            <a:spAutoFit/>
          </a:bodyPr>
          <a:lstStyle/>
          <a:p>
            <a:r>
              <a:rPr lang="en-US" sz="3600" b="1" dirty="0"/>
              <a:t>PROTEINS</a:t>
            </a:r>
          </a:p>
        </p:txBody>
      </p:sp>
    </p:spTree>
    <p:extLst>
      <p:ext uri="{BB962C8B-B14F-4D97-AF65-F5344CB8AC3E}">
        <p14:creationId xmlns:p14="http://schemas.microsoft.com/office/powerpoint/2010/main" val="122311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956603"/>
            <a:ext cx="9470701" cy="5781822"/>
          </a:xfrm>
          <a:prstGeom prst="rect">
            <a:avLst/>
          </a:prstGeom>
          <a:ln w="25400">
            <a:solidFill>
              <a:srgbClr val="C00000"/>
            </a:solidFill>
          </a:ln>
        </p:spPr>
      </p:pic>
      <p:sp>
        <p:nvSpPr>
          <p:cNvPr id="3" name="Rectangle 2"/>
          <p:cNvSpPr txBox="1">
            <a:spLocks noRot="1" noChangeArrowheads="1"/>
          </p:cNvSpPr>
          <p:nvPr/>
        </p:nvSpPr>
        <p:spPr>
          <a:xfrm>
            <a:off x="838200" y="154110"/>
            <a:ext cx="6800557" cy="661817"/>
          </a:xfrm>
          <a:prstGeom prst="rect">
            <a:avLst/>
          </a:prstGeom>
          <a:solidFill>
            <a:schemeClr val="bg1"/>
          </a:solidFill>
          <a:ln>
            <a:solidFill>
              <a:srgbClr val="C00000"/>
            </a:solidFill>
          </a:ln>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800" b="1" dirty="0">
                <a:latin typeface="Times New Roman" panose="02020603050405020304" pitchFamily="18" charset="0"/>
                <a:cs typeface="Times New Roman" panose="02020603050405020304" pitchFamily="18" charset="0"/>
              </a:rPr>
              <a:t>Current and Future Biotech Applications</a:t>
            </a:r>
          </a:p>
        </p:txBody>
      </p:sp>
    </p:spTree>
    <p:extLst>
      <p:ext uri="{BB962C8B-B14F-4D97-AF65-F5344CB8AC3E}">
        <p14:creationId xmlns:p14="http://schemas.microsoft.com/office/powerpoint/2010/main" val="3043544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p:txBody>
          <a:bodyPr/>
          <a:lstStyle/>
          <a:p>
            <a:r>
              <a:rPr lang="en-US" altLang="en-US" b="1">
                <a:solidFill>
                  <a:srgbClr val="003399"/>
                </a:solidFill>
              </a:rPr>
              <a:t>rRNA</a:t>
            </a:r>
            <a:endParaRPr lang="en-US" altLang="en-US"/>
          </a:p>
        </p:txBody>
      </p:sp>
      <p:sp>
        <p:nvSpPr>
          <p:cNvPr id="18435" name="Rectangle 1027"/>
          <p:cNvSpPr>
            <a:spLocks noGrp="1" noChangeArrowheads="1"/>
          </p:cNvSpPr>
          <p:nvPr>
            <p:ph type="body" idx="1"/>
          </p:nvPr>
        </p:nvSpPr>
        <p:spPr/>
        <p:txBody>
          <a:bodyPr/>
          <a:lstStyle/>
          <a:p>
            <a:r>
              <a:rPr lang="en-US" altLang="en-US" b="1" dirty="0"/>
              <a:t>Part of the structure of a ribosome</a:t>
            </a:r>
          </a:p>
          <a:p>
            <a:r>
              <a:rPr lang="en-US" altLang="en-US" b="1" dirty="0"/>
              <a:t>Helps in protein production</a:t>
            </a:r>
          </a:p>
          <a:p>
            <a:endParaRPr lang="en-US" altLang="en-US" dirty="0"/>
          </a:p>
        </p:txBody>
      </p:sp>
      <p:sp>
        <p:nvSpPr>
          <p:cNvPr id="18436" name="Rectangle 1028"/>
          <p:cNvSpPr>
            <a:spLocks noGrp="1" noChangeArrowheads="1"/>
          </p:cNvSpPr>
          <p:nvPr/>
        </p:nvSpPr>
        <p:spPr bwMode="auto">
          <a:xfrm>
            <a:off x="68233" y="2942432"/>
            <a:ext cx="359391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pPr algn="ctr"/>
            <a:r>
              <a:rPr lang="en-US" altLang="en-US" sz="4400" dirty="0" err="1">
                <a:solidFill>
                  <a:schemeClr val="tx2"/>
                </a:solidFill>
              </a:rPr>
              <a:t>tRNA</a:t>
            </a:r>
            <a:endParaRPr lang="en-US" altLang="en-US" sz="4400" dirty="0">
              <a:solidFill>
                <a:schemeClr val="tx2"/>
              </a:solidFill>
            </a:endParaRPr>
          </a:p>
        </p:txBody>
      </p:sp>
      <p:sp>
        <p:nvSpPr>
          <p:cNvPr id="18437" name="Rectangle 1029"/>
          <p:cNvSpPr>
            <a:spLocks noChangeArrowheads="1"/>
          </p:cNvSpPr>
          <p:nvPr/>
        </p:nvSpPr>
        <p:spPr bwMode="auto">
          <a:xfrm>
            <a:off x="990601" y="4223535"/>
            <a:ext cx="831189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200" dirty="0">
                <a:solidFill>
                  <a:schemeClr val="tx1"/>
                </a:solidFill>
              </a:rPr>
              <a:t>A go-getter. </a:t>
            </a:r>
          </a:p>
          <a:p>
            <a:r>
              <a:rPr lang="en-US" altLang="en-US" sz="3200" dirty="0">
                <a:solidFill>
                  <a:schemeClr val="tx1"/>
                </a:solidFill>
              </a:rPr>
              <a:t> Gets the right parts to make the right protein</a:t>
            </a:r>
          </a:p>
          <a:p>
            <a:r>
              <a:rPr lang="en-US" altLang="en-US" sz="3200" dirty="0">
                <a:solidFill>
                  <a:schemeClr val="tx1"/>
                </a:solidFill>
              </a:rPr>
              <a:t> according to mRNA instructions</a:t>
            </a:r>
          </a:p>
        </p:txBody>
      </p:sp>
    </p:spTree>
    <p:extLst>
      <p:ext uri="{BB962C8B-B14F-4D97-AF65-F5344CB8AC3E}">
        <p14:creationId xmlns:p14="http://schemas.microsoft.com/office/powerpoint/2010/main" val="24132588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a:defRPr/>
            </a:pPr>
            <a:r>
              <a:rPr lang="en-US" altLang="en-US" b="1">
                <a:solidFill>
                  <a:srgbClr val="B50069"/>
                </a:solidFill>
                <a:effectLst>
                  <a:outerShdw blurRad="38100" dist="38100" dir="2700000" algn="tl">
                    <a:srgbClr val="000000"/>
                  </a:outerShdw>
                </a:effectLst>
              </a:rPr>
              <a:t>B. Transfer RNA (tRNA)</a:t>
            </a:r>
          </a:p>
        </p:txBody>
      </p:sp>
      <p:sp>
        <p:nvSpPr>
          <p:cNvPr id="19459" name="Rectangle 3"/>
          <p:cNvSpPr>
            <a:spLocks noGrp="1" noChangeArrowheads="1"/>
          </p:cNvSpPr>
          <p:nvPr>
            <p:ph type="body" idx="1"/>
          </p:nvPr>
        </p:nvSpPr>
        <p:spPr>
          <a:noFill/>
        </p:spPr>
        <p:txBody>
          <a:bodyPr/>
          <a:lstStyle/>
          <a:p>
            <a:pPr>
              <a:buFontTx/>
              <a:buNone/>
            </a:pPr>
            <a:r>
              <a:rPr lang="en-US" altLang="en-US" dirty="0"/>
              <a:t> </a:t>
            </a:r>
          </a:p>
        </p:txBody>
      </p:sp>
      <p:grpSp>
        <p:nvGrpSpPr>
          <p:cNvPr id="23576" name="Group 24"/>
          <p:cNvGrpSpPr>
            <a:grpSpLocks/>
          </p:cNvGrpSpPr>
          <p:nvPr/>
        </p:nvGrpSpPr>
        <p:grpSpPr bwMode="auto">
          <a:xfrm>
            <a:off x="2728914" y="1509713"/>
            <a:ext cx="4987925" cy="5259388"/>
            <a:chOff x="759" y="951"/>
            <a:chExt cx="3142" cy="3313"/>
          </a:xfrm>
        </p:grpSpPr>
        <p:sp>
          <p:nvSpPr>
            <p:cNvPr id="23556" name="Freeform 4"/>
            <p:cNvSpPr>
              <a:spLocks/>
            </p:cNvSpPr>
            <p:nvPr/>
          </p:nvSpPr>
          <p:spPr bwMode="auto">
            <a:xfrm>
              <a:off x="1476" y="984"/>
              <a:ext cx="2425" cy="2953"/>
            </a:xfrm>
            <a:custGeom>
              <a:avLst/>
              <a:gdLst>
                <a:gd name="T0" fmla="*/ 924 w 2425"/>
                <a:gd name="T1" fmla="*/ 828 h 2953"/>
                <a:gd name="T2" fmla="*/ 816 w 2425"/>
                <a:gd name="T3" fmla="*/ 1116 h 2953"/>
                <a:gd name="T4" fmla="*/ 564 w 2425"/>
                <a:gd name="T5" fmla="*/ 948 h 2953"/>
                <a:gd name="T6" fmla="*/ 156 w 2425"/>
                <a:gd name="T7" fmla="*/ 936 h 2953"/>
                <a:gd name="T8" fmla="*/ 0 w 2425"/>
                <a:gd name="T9" fmla="*/ 1296 h 2953"/>
                <a:gd name="T10" fmla="*/ 192 w 2425"/>
                <a:gd name="T11" fmla="*/ 1572 h 2953"/>
                <a:gd name="T12" fmla="*/ 564 w 2425"/>
                <a:gd name="T13" fmla="*/ 1536 h 2953"/>
                <a:gd name="T14" fmla="*/ 852 w 2425"/>
                <a:gd name="T15" fmla="*/ 1380 h 2953"/>
                <a:gd name="T16" fmla="*/ 924 w 2425"/>
                <a:gd name="T17" fmla="*/ 1800 h 2953"/>
                <a:gd name="T18" fmla="*/ 828 w 2425"/>
                <a:gd name="T19" fmla="*/ 2184 h 2953"/>
                <a:gd name="T20" fmla="*/ 564 w 2425"/>
                <a:gd name="T21" fmla="*/ 2496 h 2953"/>
                <a:gd name="T22" fmla="*/ 720 w 2425"/>
                <a:gd name="T23" fmla="*/ 2832 h 2953"/>
                <a:gd name="T24" fmla="*/ 1080 w 2425"/>
                <a:gd name="T25" fmla="*/ 2952 h 2953"/>
                <a:gd name="T26" fmla="*/ 1464 w 2425"/>
                <a:gd name="T27" fmla="*/ 2928 h 2953"/>
                <a:gd name="T28" fmla="*/ 1644 w 2425"/>
                <a:gd name="T29" fmla="*/ 2604 h 2953"/>
                <a:gd name="T30" fmla="*/ 1488 w 2425"/>
                <a:gd name="T31" fmla="*/ 2256 h 2953"/>
                <a:gd name="T32" fmla="*/ 1236 w 2425"/>
                <a:gd name="T33" fmla="*/ 1992 h 2953"/>
                <a:gd name="T34" fmla="*/ 1236 w 2425"/>
                <a:gd name="T35" fmla="*/ 1620 h 2953"/>
                <a:gd name="T36" fmla="*/ 1260 w 2425"/>
                <a:gd name="T37" fmla="*/ 1284 h 2953"/>
                <a:gd name="T38" fmla="*/ 1620 w 2425"/>
                <a:gd name="T39" fmla="*/ 1284 h 2953"/>
                <a:gd name="T40" fmla="*/ 1920 w 2425"/>
                <a:gd name="T41" fmla="*/ 1476 h 2953"/>
                <a:gd name="T42" fmla="*/ 2328 w 2425"/>
                <a:gd name="T43" fmla="*/ 1380 h 2953"/>
                <a:gd name="T44" fmla="*/ 2412 w 2425"/>
                <a:gd name="T45" fmla="*/ 996 h 2953"/>
                <a:gd name="T46" fmla="*/ 2148 w 2425"/>
                <a:gd name="T47" fmla="*/ 708 h 2953"/>
                <a:gd name="T48" fmla="*/ 1788 w 2425"/>
                <a:gd name="T49" fmla="*/ 744 h 2953"/>
                <a:gd name="T50" fmla="*/ 1452 w 2425"/>
                <a:gd name="T51" fmla="*/ 852 h 2953"/>
                <a:gd name="T52" fmla="*/ 1236 w 2425"/>
                <a:gd name="T53" fmla="*/ 684 h 2953"/>
                <a:gd name="T54" fmla="*/ 1236 w 2425"/>
                <a:gd name="T55" fmla="*/ 324 h 2953"/>
                <a:gd name="T56" fmla="*/ 1200 w 2425"/>
                <a:gd name="T57" fmla="*/ 0 h 2953"/>
                <a:gd name="T58" fmla="*/ 1092 w 2425"/>
                <a:gd name="T59" fmla="*/ 288 h 2953"/>
                <a:gd name="T60" fmla="*/ 1092 w 2425"/>
                <a:gd name="T61" fmla="*/ 648 h 2953"/>
                <a:gd name="T62" fmla="*/ 1128 w 2425"/>
                <a:gd name="T63" fmla="*/ 1008 h 2953"/>
                <a:gd name="T64" fmla="*/ 1488 w 2425"/>
                <a:gd name="T65" fmla="*/ 996 h 2953"/>
                <a:gd name="T66" fmla="*/ 1836 w 2425"/>
                <a:gd name="T67" fmla="*/ 936 h 2953"/>
                <a:gd name="T68" fmla="*/ 2196 w 2425"/>
                <a:gd name="T69" fmla="*/ 924 h 2953"/>
                <a:gd name="T70" fmla="*/ 2196 w 2425"/>
                <a:gd name="T71" fmla="*/ 1260 h 2953"/>
                <a:gd name="T72" fmla="*/ 1848 w 2425"/>
                <a:gd name="T73" fmla="*/ 1260 h 2953"/>
                <a:gd name="T74" fmla="*/ 1512 w 2425"/>
                <a:gd name="T75" fmla="*/ 1164 h 2953"/>
                <a:gd name="T76" fmla="*/ 1152 w 2425"/>
                <a:gd name="T77" fmla="*/ 1164 h 2953"/>
                <a:gd name="T78" fmla="*/ 1128 w 2425"/>
                <a:gd name="T79" fmla="*/ 1524 h 2953"/>
                <a:gd name="T80" fmla="*/ 1104 w 2425"/>
                <a:gd name="T81" fmla="*/ 1884 h 2953"/>
                <a:gd name="T82" fmla="*/ 1116 w 2425"/>
                <a:gd name="T83" fmla="*/ 2244 h 2953"/>
                <a:gd name="T84" fmla="*/ 1392 w 2425"/>
                <a:gd name="T85" fmla="*/ 2484 h 2953"/>
                <a:gd name="T86" fmla="*/ 1284 w 2425"/>
                <a:gd name="T87" fmla="*/ 2760 h 2953"/>
                <a:gd name="T88" fmla="*/ 924 w 2425"/>
                <a:gd name="T89" fmla="*/ 2736 h 2953"/>
                <a:gd name="T90" fmla="*/ 864 w 2425"/>
                <a:gd name="T91" fmla="*/ 2424 h 2953"/>
                <a:gd name="T92" fmla="*/ 1044 w 2425"/>
                <a:gd name="T93" fmla="*/ 2124 h 2953"/>
                <a:gd name="T94" fmla="*/ 1056 w 2425"/>
                <a:gd name="T95" fmla="*/ 1764 h 2953"/>
                <a:gd name="T96" fmla="*/ 1056 w 2425"/>
                <a:gd name="T97" fmla="*/ 1404 h 2953"/>
                <a:gd name="T98" fmla="*/ 708 w 2425"/>
                <a:gd name="T99" fmla="*/ 1272 h 2953"/>
                <a:gd name="T100" fmla="*/ 372 w 2425"/>
                <a:gd name="T101" fmla="*/ 1404 h 2953"/>
                <a:gd name="T102" fmla="*/ 120 w 2425"/>
                <a:gd name="T103" fmla="*/ 1248 h 2953"/>
                <a:gd name="T104" fmla="*/ 396 w 2425"/>
                <a:gd name="T105" fmla="*/ 1080 h 2953"/>
                <a:gd name="T106" fmla="*/ 720 w 2425"/>
                <a:gd name="T107" fmla="*/ 1200 h 2953"/>
                <a:gd name="T108" fmla="*/ 1044 w 2425"/>
                <a:gd name="T109" fmla="*/ 1128 h 2953"/>
                <a:gd name="T110" fmla="*/ 1044 w 2425"/>
                <a:gd name="T111" fmla="*/ 768 h 2953"/>
                <a:gd name="T112" fmla="*/ 1044 w 2425"/>
                <a:gd name="T113" fmla="*/ 408 h 2953"/>
                <a:gd name="T114" fmla="*/ 912 w 2425"/>
                <a:gd name="T115" fmla="*/ 504 h 2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25" h="2953">
                  <a:moveTo>
                    <a:pt x="924" y="504"/>
                  </a:moveTo>
                  <a:lnTo>
                    <a:pt x="912" y="540"/>
                  </a:lnTo>
                  <a:lnTo>
                    <a:pt x="912" y="576"/>
                  </a:lnTo>
                  <a:lnTo>
                    <a:pt x="924" y="612"/>
                  </a:lnTo>
                  <a:lnTo>
                    <a:pt x="924" y="648"/>
                  </a:lnTo>
                  <a:lnTo>
                    <a:pt x="924" y="684"/>
                  </a:lnTo>
                  <a:lnTo>
                    <a:pt x="924" y="720"/>
                  </a:lnTo>
                  <a:lnTo>
                    <a:pt x="924" y="756"/>
                  </a:lnTo>
                  <a:lnTo>
                    <a:pt x="924" y="792"/>
                  </a:lnTo>
                  <a:lnTo>
                    <a:pt x="924" y="828"/>
                  </a:lnTo>
                  <a:lnTo>
                    <a:pt x="924" y="864"/>
                  </a:lnTo>
                  <a:lnTo>
                    <a:pt x="924" y="900"/>
                  </a:lnTo>
                  <a:lnTo>
                    <a:pt x="924" y="936"/>
                  </a:lnTo>
                  <a:lnTo>
                    <a:pt x="924" y="984"/>
                  </a:lnTo>
                  <a:lnTo>
                    <a:pt x="924" y="1020"/>
                  </a:lnTo>
                  <a:lnTo>
                    <a:pt x="924" y="1056"/>
                  </a:lnTo>
                  <a:lnTo>
                    <a:pt x="924" y="1092"/>
                  </a:lnTo>
                  <a:lnTo>
                    <a:pt x="888" y="1116"/>
                  </a:lnTo>
                  <a:lnTo>
                    <a:pt x="852" y="1116"/>
                  </a:lnTo>
                  <a:lnTo>
                    <a:pt x="816" y="1116"/>
                  </a:lnTo>
                  <a:lnTo>
                    <a:pt x="780" y="1116"/>
                  </a:lnTo>
                  <a:lnTo>
                    <a:pt x="744" y="1116"/>
                  </a:lnTo>
                  <a:lnTo>
                    <a:pt x="708" y="1128"/>
                  </a:lnTo>
                  <a:lnTo>
                    <a:pt x="672" y="1128"/>
                  </a:lnTo>
                  <a:lnTo>
                    <a:pt x="636" y="1128"/>
                  </a:lnTo>
                  <a:lnTo>
                    <a:pt x="612" y="1092"/>
                  </a:lnTo>
                  <a:lnTo>
                    <a:pt x="600" y="1056"/>
                  </a:lnTo>
                  <a:lnTo>
                    <a:pt x="600" y="1020"/>
                  </a:lnTo>
                  <a:lnTo>
                    <a:pt x="588" y="984"/>
                  </a:lnTo>
                  <a:lnTo>
                    <a:pt x="564" y="948"/>
                  </a:lnTo>
                  <a:lnTo>
                    <a:pt x="528" y="936"/>
                  </a:lnTo>
                  <a:lnTo>
                    <a:pt x="492" y="924"/>
                  </a:lnTo>
                  <a:lnTo>
                    <a:pt x="456" y="912"/>
                  </a:lnTo>
                  <a:lnTo>
                    <a:pt x="420" y="912"/>
                  </a:lnTo>
                  <a:lnTo>
                    <a:pt x="384" y="912"/>
                  </a:lnTo>
                  <a:lnTo>
                    <a:pt x="348" y="912"/>
                  </a:lnTo>
                  <a:lnTo>
                    <a:pt x="300" y="912"/>
                  </a:lnTo>
                  <a:lnTo>
                    <a:pt x="228" y="912"/>
                  </a:lnTo>
                  <a:lnTo>
                    <a:pt x="192" y="924"/>
                  </a:lnTo>
                  <a:lnTo>
                    <a:pt x="156" y="936"/>
                  </a:lnTo>
                  <a:lnTo>
                    <a:pt x="120" y="960"/>
                  </a:lnTo>
                  <a:lnTo>
                    <a:pt x="96" y="996"/>
                  </a:lnTo>
                  <a:lnTo>
                    <a:pt x="72" y="1032"/>
                  </a:lnTo>
                  <a:lnTo>
                    <a:pt x="48" y="1068"/>
                  </a:lnTo>
                  <a:lnTo>
                    <a:pt x="24" y="1104"/>
                  </a:lnTo>
                  <a:lnTo>
                    <a:pt x="12" y="1140"/>
                  </a:lnTo>
                  <a:lnTo>
                    <a:pt x="0" y="1176"/>
                  </a:lnTo>
                  <a:lnTo>
                    <a:pt x="0" y="1224"/>
                  </a:lnTo>
                  <a:lnTo>
                    <a:pt x="0" y="1260"/>
                  </a:lnTo>
                  <a:lnTo>
                    <a:pt x="0" y="1296"/>
                  </a:lnTo>
                  <a:lnTo>
                    <a:pt x="0" y="1332"/>
                  </a:lnTo>
                  <a:lnTo>
                    <a:pt x="0" y="1368"/>
                  </a:lnTo>
                  <a:lnTo>
                    <a:pt x="0" y="1404"/>
                  </a:lnTo>
                  <a:lnTo>
                    <a:pt x="0" y="1440"/>
                  </a:lnTo>
                  <a:lnTo>
                    <a:pt x="24" y="1476"/>
                  </a:lnTo>
                  <a:lnTo>
                    <a:pt x="48" y="1512"/>
                  </a:lnTo>
                  <a:lnTo>
                    <a:pt x="84" y="1536"/>
                  </a:lnTo>
                  <a:lnTo>
                    <a:pt x="120" y="1548"/>
                  </a:lnTo>
                  <a:lnTo>
                    <a:pt x="156" y="1560"/>
                  </a:lnTo>
                  <a:lnTo>
                    <a:pt x="192" y="1572"/>
                  </a:lnTo>
                  <a:lnTo>
                    <a:pt x="228" y="1584"/>
                  </a:lnTo>
                  <a:lnTo>
                    <a:pt x="264" y="1584"/>
                  </a:lnTo>
                  <a:lnTo>
                    <a:pt x="312" y="1584"/>
                  </a:lnTo>
                  <a:lnTo>
                    <a:pt x="348" y="1584"/>
                  </a:lnTo>
                  <a:lnTo>
                    <a:pt x="384" y="1584"/>
                  </a:lnTo>
                  <a:lnTo>
                    <a:pt x="420" y="1572"/>
                  </a:lnTo>
                  <a:lnTo>
                    <a:pt x="456" y="1560"/>
                  </a:lnTo>
                  <a:lnTo>
                    <a:pt x="492" y="1560"/>
                  </a:lnTo>
                  <a:lnTo>
                    <a:pt x="528" y="1548"/>
                  </a:lnTo>
                  <a:lnTo>
                    <a:pt x="564" y="1536"/>
                  </a:lnTo>
                  <a:lnTo>
                    <a:pt x="600" y="1512"/>
                  </a:lnTo>
                  <a:lnTo>
                    <a:pt x="624" y="1476"/>
                  </a:lnTo>
                  <a:lnTo>
                    <a:pt x="636" y="1440"/>
                  </a:lnTo>
                  <a:lnTo>
                    <a:pt x="636" y="1404"/>
                  </a:lnTo>
                  <a:lnTo>
                    <a:pt x="672" y="1392"/>
                  </a:lnTo>
                  <a:lnTo>
                    <a:pt x="708" y="1392"/>
                  </a:lnTo>
                  <a:lnTo>
                    <a:pt x="744" y="1380"/>
                  </a:lnTo>
                  <a:lnTo>
                    <a:pt x="780" y="1380"/>
                  </a:lnTo>
                  <a:lnTo>
                    <a:pt x="816" y="1380"/>
                  </a:lnTo>
                  <a:lnTo>
                    <a:pt x="852" y="1380"/>
                  </a:lnTo>
                  <a:lnTo>
                    <a:pt x="888" y="1380"/>
                  </a:lnTo>
                  <a:lnTo>
                    <a:pt x="924" y="1392"/>
                  </a:lnTo>
                  <a:lnTo>
                    <a:pt x="924" y="1428"/>
                  </a:lnTo>
                  <a:lnTo>
                    <a:pt x="924" y="1464"/>
                  </a:lnTo>
                  <a:lnTo>
                    <a:pt x="924" y="1500"/>
                  </a:lnTo>
                  <a:lnTo>
                    <a:pt x="924" y="1536"/>
                  </a:lnTo>
                  <a:lnTo>
                    <a:pt x="924" y="1572"/>
                  </a:lnTo>
                  <a:lnTo>
                    <a:pt x="924" y="1608"/>
                  </a:lnTo>
                  <a:lnTo>
                    <a:pt x="924" y="1728"/>
                  </a:lnTo>
                  <a:lnTo>
                    <a:pt x="924" y="1800"/>
                  </a:lnTo>
                  <a:lnTo>
                    <a:pt x="924" y="1872"/>
                  </a:lnTo>
                  <a:lnTo>
                    <a:pt x="924" y="1944"/>
                  </a:lnTo>
                  <a:lnTo>
                    <a:pt x="924" y="1980"/>
                  </a:lnTo>
                  <a:lnTo>
                    <a:pt x="924" y="2016"/>
                  </a:lnTo>
                  <a:lnTo>
                    <a:pt x="924" y="2052"/>
                  </a:lnTo>
                  <a:lnTo>
                    <a:pt x="924" y="2088"/>
                  </a:lnTo>
                  <a:lnTo>
                    <a:pt x="924" y="2124"/>
                  </a:lnTo>
                  <a:lnTo>
                    <a:pt x="900" y="2160"/>
                  </a:lnTo>
                  <a:lnTo>
                    <a:pt x="864" y="2172"/>
                  </a:lnTo>
                  <a:lnTo>
                    <a:pt x="828" y="2184"/>
                  </a:lnTo>
                  <a:lnTo>
                    <a:pt x="792" y="2208"/>
                  </a:lnTo>
                  <a:lnTo>
                    <a:pt x="756" y="2220"/>
                  </a:lnTo>
                  <a:lnTo>
                    <a:pt x="720" y="2244"/>
                  </a:lnTo>
                  <a:lnTo>
                    <a:pt x="684" y="2280"/>
                  </a:lnTo>
                  <a:lnTo>
                    <a:pt x="648" y="2316"/>
                  </a:lnTo>
                  <a:lnTo>
                    <a:pt x="624" y="2352"/>
                  </a:lnTo>
                  <a:lnTo>
                    <a:pt x="600" y="2388"/>
                  </a:lnTo>
                  <a:lnTo>
                    <a:pt x="588" y="2424"/>
                  </a:lnTo>
                  <a:lnTo>
                    <a:pt x="576" y="2460"/>
                  </a:lnTo>
                  <a:lnTo>
                    <a:pt x="564" y="2496"/>
                  </a:lnTo>
                  <a:lnTo>
                    <a:pt x="564" y="2532"/>
                  </a:lnTo>
                  <a:lnTo>
                    <a:pt x="564" y="2568"/>
                  </a:lnTo>
                  <a:lnTo>
                    <a:pt x="564" y="2604"/>
                  </a:lnTo>
                  <a:lnTo>
                    <a:pt x="564" y="2640"/>
                  </a:lnTo>
                  <a:lnTo>
                    <a:pt x="576" y="2676"/>
                  </a:lnTo>
                  <a:lnTo>
                    <a:pt x="600" y="2712"/>
                  </a:lnTo>
                  <a:lnTo>
                    <a:pt x="624" y="2748"/>
                  </a:lnTo>
                  <a:lnTo>
                    <a:pt x="660" y="2772"/>
                  </a:lnTo>
                  <a:lnTo>
                    <a:pt x="684" y="2808"/>
                  </a:lnTo>
                  <a:lnTo>
                    <a:pt x="720" y="2832"/>
                  </a:lnTo>
                  <a:lnTo>
                    <a:pt x="744" y="2868"/>
                  </a:lnTo>
                  <a:lnTo>
                    <a:pt x="780" y="2880"/>
                  </a:lnTo>
                  <a:lnTo>
                    <a:pt x="816" y="2892"/>
                  </a:lnTo>
                  <a:lnTo>
                    <a:pt x="852" y="2916"/>
                  </a:lnTo>
                  <a:lnTo>
                    <a:pt x="888" y="2916"/>
                  </a:lnTo>
                  <a:lnTo>
                    <a:pt x="936" y="2928"/>
                  </a:lnTo>
                  <a:lnTo>
                    <a:pt x="972" y="2940"/>
                  </a:lnTo>
                  <a:lnTo>
                    <a:pt x="1008" y="2940"/>
                  </a:lnTo>
                  <a:lnTo>
                    <a:pt x="1044" y="2952"/>
                  </a:lnTo>
                  <a:lnTo>
                    <a:pt x="1080" y="2952"/>
                  </a:lnTo>
                  <a:lnTo>
                    <a:pt x="1128" y="2952"/>
                  </a:lnTo>
                  <a:lnTo>
                    <a:pt x="1164" y="2952"/>
                  </a:lnTo>
                  <a:lnTo>
                    <a:pt x="1200" y="2952"/>
                  </a:lnTo>
                  <a:lnTo>
                    <a:pt x="1236" y="2952"/>
                  </a:lnTo>
                  <a:lnTo>
                    <a:pt x="1272" y="2952"/>
                  </a:lnTo>
                  <a:lnTo>
                    <a:pt x="1320" y="2952"/>
                  </a:lnTo>
                  <a:lnTo>
                    <a:pt x="1356" y="2952"/>
                  </a:lnTo>
                  <a:lnTo>
                    <a:pt x="1392" y="2940"/>
                  </a:lnTo>
                  <a:lnTo>
                    <a:pt x="1428" y="2940"/>
                  </a:lnTo>
                  <a:lnTo>
                    <a:pt x="1464" y="2928"/>
                  </a:lnTo>
                  <a:lnTo>
                    <a:pt x="1500" y="2916"/>
                  </a:lnTo>
                  <a:lnTo>
                    <a:pt x="1536" y="2892"/>
                  </a:lnTo>
                  <a:lnTo>
                    <a:pt x="1572" y="2856"/>
                  </a:lnTo>
                  <a:lnTo>
                    <a:pt x="1596" y="2820"/>
                  </a:lnTo>
                  <a:lnTo>
                    <a:pt x="1608" y="2784"/>
                  </a:lnTo>
                  <a:lnTo>
                    <a:pt x="1620" y="2748"/>
                  </a:lnTo>
                  <a:lnTo>
                    <a:pt x="1632" y="2712"/>
                  </a:lnTo>
                  <a:lnTo>
                    <a:pt x="1644" y="2676"/>
                  </a:lnTo>
                  <a:lnTo>
                    <a:pt x="1644" y="2640"/>
                  </a:lnTo>
                  <a:lnTo>
                    <a:pt x="1644" y="2604"/>
                  </a:lnTo>
                  <a:lnTo>
                    <a:pt x="1644" y="2568"/>
                  </a:lnTo>
                  <a:lnTo>
                    <a:pt x="1632" y="2520"/>
                  </a:lnTo>
                  <a:lnTo>
                    <a:pt x="1632" y="2484"/>
                  </a:lnTo>
                  <a:lnTo>
                    <a:pt x="1620" y="2448"/>
                  </a:lnTo>
                  <a:lnTo>
                    <a:pt x="1608" y="2412"/>
                  </a:lnTo>
                  <a:lnTo>
                    <a:pt x="1596" y="2376"/>
                  </a:lnTo>
                  <a:lnTo>
                    <a:pt x="1584" y="2340"/>
                  </a:lnTo>
                  <a:lnTo>
                    <a:pt x="1548" y="2316"/>
                  </a:lnTo>
                  <a:lnTo>
                    <a:pt x="1524" y="2280"/>
                  </a:lnTo>
                  <a:lnTo>
                    <a:pt x="1488" y="2256"/>
                  </a:lnTo>
                  <a:lnTo>
                    <a:pt x="1452" y="2232"/>
                  </a:lnTo>
                  <a:lnTo>
                    <a:pt x="1416" y="2208"/>
                  </a:lnTo>
                  <a:lnTo>
                    <a:pt x="1380" y="2196"/>
                  </a:lnTo>
                  <a:lnTo>
                    <a:pt x="1344" y="2172"/>
                  </a:lnTo>
                  <a:lnTo>
                    <a:pt x="1308" y="2172"/>
                  </a:lnTo>
                  <a:lnTo>
                    <a:pt x="1272" y="2136"/>
                  </a:lnTo>
                  <a:lnTo>
                    <a:pt x="1272" y="2100"/>
                  </a:lnTo>
                  <a:lnTo>
                    <a:pt x="1248" y="2064"/>
                  </a:lnTo>
                  <a:lnTo>
                    <a:pt x="1236" y="2028"/>
                  </a:lnTo>
                  <a:lnTo>
                    <a:pt x="1236" y="1992"/>
                  </a:lnTo>
                  <a:lnTo>
                    <a:pt x="1224" y="1956"/>
                  </a:lnTo>
                  <a:lnTo>
                    <a:pt x="1224" y="1908"/>
                  </a:lnTo>
                  <a:lnTo>
                    <a:pt x="1224" y="1872"/>
                  </a:lnTo>
                  <a:lnTo>
                    <a:pt x="1224" y="1836"/>
                  </a:lnTo>
                  <a:lnTo>
                    <a:pt x="1224" y="1800"/>
                  </a:lnTo>
                  <a:lnTo>
                    <a:pt x="1224" y="1764"/>
                  </a:lnTo>
                  <a:lnTo>
                    <a:pt x="1224" y="1728"/>
                  </a:lnTo>
                  <a:lnTo>
                    <a:pt x="1236" y="1692"/>
                  </a:lnTo>
                  <a:lnTo>
                    <a:pt x="1236" y="1656"/>
                  </a:lnTo>
                  <a:lnTo>
                    <a:pt x="1236" y="1620"/>
                  </a:lnTo>
                  <a:lnTo>
                    <a:pt x="1236" y="1584"/>
                  </a:lnTo>
                  <a:lnTo>
                    <a:pt x="1236" y="1548"/>
                  </a:lnTo>
                  <a:lnTo>
                    <a:pt x="1236" y="1512"/>
                  </a:lnTo>
                  <a:lnTo>
                    <a:pt x="1236" y="1476"/>
                  </a:lnTo>
                  <a:lnTo>
                    <a:pt x="1236" y="1440"/>
                  </a:lnTo>
                  <a:lnTo>
                    <a:pt x="1236" y="1404"/>
                  </a:lnTo>
                  <a:lnTo>
                    <a:pt x="1236" y="1368"/>
                  </a:lnTo>
                  <a:lnTo>
                    <a:pt x="1224" y="1332"/>
                  </a:lnTo>
                  <a:lnTo>
                    <a:pt x="1224" y="1296"/>
                  </a:lnTo>
                  <a:lnTo>
                    <a:pt x="1260" y="1284"/>
                  </a:lnTo>
                  <a:lnTo>
                    <a:pt x="1296" y="1284"/>
                  </a:lnTo>
                  <a:lnTo>
                    <a:pt x="1332" y="1284"/>
                  </a:lnTo>
                  <a:lnTo>
                    <a:pt x="1368" y="1284"/>
                  </a:lnTo>
                  <a:lnTo>
                    <a:pt x="1404" y="1284"/>
                  </a:lnTo>
                  <a:lnTo>
                    <a:pt x="1440" y="1284"/>
                  </a:lnTo>
                  <a:lnTo>
                    <a:pt x="1476" y="1284"/>
                  </a:lnTo>
                  <a:lnTo>
                    <a:pt x="1512" y="1284"/>
                  </a:lnTo>
                  <a:lnTo>
                    <a:pt x="1548" y="1284"/>
                  </a:lnTo>
                  <a:lnTo>
                    <a:pt x="1584" y="1284"/>
                  </a:lnTo>
                  <a:lnTo>
                    <a:pt x="1620" y="1284"/>
                  </a:lnTo>
                  <a:lnTo>
                    <a:pt x="1656" y="1284"/>
                  </a:lnTo>
                  <a:lnTo>
                    <a:pt x="1692" y="1284"/>
                  </a:lnTo>
                  <a:lnTo>
                    <a:pt x="1728" y="1284"/>
                  </a:lnTo>
                  <a:lnTo>
                    <a:pt x="1740" y="1320"/>
                  </a:lnTo>
                  <a:lnTo>
                    <a:pt x="1752" y="1356"/>
                  </a:lnTo>
                  <a:lnTo>
                    <a:pt x="1776" y="1392"/>
                  </a:lnTo>
                  <a:lnTo>
                    <a:pt x="1812" y="1416"/>
                  </a:lnTo>
                  <a:lnTo>
                    <a:pt x="1848" y="1440"/>
                  </a:lnTo>
                  <a:lnTo>
                    <a:pt x="1884" y="1464"/>
                  </a:lnTo>
                  <a:lnTo>
                    <a:pt x="1920" y="1476"/>
                  </a:lnTo>
                  <a:lnTo>
                    <a:pt x="1956" y="1488"/>
                  </a:lnTo>
                  <a:lnTo>
                    <a:pt x="1992" y="1488"/>
                  </a:lnTo>
                  <a:lnTo>
                    <a:pt x="2040" y="1500"/>
                  </a:lnTo>
                  <a:lnTo>
                    <a:pt x="2076" y="1500"/>
                  </a:lnTo>
                  <a:lnTo>
                    <a:pt x="2112" y="1500"/>
                  </a:lnTo>
                  <a:lnTo>
                    <a:pt x="2160" y="1476"/>
                  </a:lnTo>
                  <a:lnTo>
                    <a:pt x="2196" y="1464"/>
                  </a:lnTo>
                  <a:lnTo>
                    <a:pt x="2244" y="1440"/>
                  </a:lnTo>
                  <a:lnTo>
                    <a:pt x="2280" y="1416"/>
                  </a:lnTo>
                  <a:lnTo>
                    <a:pt x="2328" y="1380"/>
                  </a:lnTo>
                  <a:lnTo>
                    <a:pt x="2352" y="1344"/>
                  </a:lnTo>
                  <a:lnTo>
                    <a:pt x="2376" y="1308"/>
                  </a:lnTo>
                  <a:lnTo>
                    <a:pt x="2388" y="1260"/>
                  </a:lnTo>
                  <a:lnTo>
                    <a:pt x="2412" y="1212"/>
                  </a:lnTo>
                  <a:lnTo>
                    <a:pt x="2424" y="1176"/>
                  </a:lnTo>
                  <a:lnTo>
                    <a:pt x="2424" y="1140"/>
                  </a:lnTo>
                  <a:lnTo>
                    <a:pt x="2424" y="1104"/>
                  </a:lnTo>
                  <a:lnTo>
                    <a:pt x="2424" y="1068"/>
                  </a:lnTo>
                  <a:lnTo>
                    <a:pt x="2424" y="1032"/>
                  </a:lnTo>
                  <a:lnTo>
                    <a:pt x="2412" y="996"/>
                  </a:lnTo>
                  <a:lnTo>
                    <a:pt x="2400" y="948"/>
                  </a:lnTo>
                  <a:lnTo>
                    <a:pt x="2388" y="912"/>
                  </a:lnTo>
                  <a:lnTo>
                    <a:pt x="2376" y="876"/>
                  </a:lnTo>
                  <a:lnTo>
                    <a:pt x="2352" y="840"/>
                  </a:lnTo>
                  <a:lnTo>
                    <a:pt x="2328" y="804"/>
                  </a:lnTo>
                  <a:lnTo>
                    <a:pt x="2292" y="780"/>
                  </a:lnTo>
                  <a:lnTo>
                    <a:pt x="2256" y="756"/>
                  </a:lnTo>
                  <a:lnTo>
                    <a:pt x="2220" y="732"/>
                  </a:lnTo>
                  <a:lnTo>
                    <a:pt x="2184" y="720"/>
                  </a:lnTo>
                  <a:lnTo>
                    <a:pt x="2148" y="708"/>
                  </a:lnTo>
                  <a:lnTo>
                    <a:pt x="2112" y="708"/>
                  </a:lnTo>
                  <a:lnTo>
                    <a:pt x="2076" y="696"/>
                  </a:lnTo>
                  <a:lnTo>
                    <a:pt x="2040" y="684"/>
                  </a:lnTo>
                  <a:lnTo>
                    <a:pt x="2004" y="684"/>
                  </a:lnTo>
                  <a:lnTo>
                    <a:pt x="1968" y="684"/>
                  </a:lnTo>
                  <a:lnTo>
                    <a:pt x="1932" y="684"/>
                  </a:lnTo>
                  <a:lnTo>
                    <a:pt x="1896" y="696"/>
                  </a:lnTo>
                  <a:lnTo>
                    <a:pt x="1860" y="708"/>
                  </a:lnTo>
                  <a:lnTo>
                    <a:pt x="1824" y="720"/>
                  </a:lnTo>
                  <a:lnTo>
                    <a:pt x="1788" y="744"/>
                  </a:lnTo>
                  <a:lnTo>
                    <a:pt x="1752" y="768"/>
                  </a:lnTo>
                  <a:lnTo>
                    <a:pt x="1728" y="804"/>
                  </a:lnTo>
                  <a:lnTo>
                    <a:pt x="1704" y="840"/>
                  </a:lnTo>
                  <a:lnTo>
                    <a:pt x="1668" y="852"/>
                  </a:lnTo>
                  <a:lnTo>
                    <a:pt x="1632" y="852"/>
                  </a:lnTo>
                  <a:lnTo>
                    <a:pt x="1596" y="852"/>
                  </a:lnTo>
                  <a:lnTo>
                    <a:pt x="1560" y="852"/>
                  </a:lnTo>
                  <a:lnTo>
                    <a:pt x="1524" y="852"/>
                  </a:lnTo>
                  <a:lnTo>
                    <a:pt x="1488" y="852"/>
                  </a:lnTo>
                  <a:lnTo>
                    <a:pt x="1452" y="852"/>
                  </a:lnTo>
                  <a:lnTo>
                    <a:pt x="1416" y="852"/>
                  </a:lnTo>
                  <a:lnTo>
                    <a:pt x="1368" y="852"/>
                  </a:lnTo>
                  <a:lnTo>
                    <a:pt x="1332" y="864"/>
                  </a:lnTo>
                  <a:lnTo>
                    <a:pt x="1296" y="864"/>
                  </a:lnTo>
                  <a:lnTo>
                    <a:pt x="1260" y="864"/>
                  </a:lnTo>
                  <a:lnTo>
                    <a:pt x="1236" y="828"/>
                  </a:lnTo>
                  <a:lnTo>
                    <a:pt x="1236" y="792"/>
                  </a:lnTo>
                  <a:lnTo>
                    <a:pt x="1236" y="756"/>
                  </a:lnTo>
                  <a:lnTo>
                    <a:pt x="1236" y="720"/>
                  </a:lnTo>
                  <a:lnTo>
                    <a:pt x="1236" y="684"/>
                  </a:lnTo>
                  <a:lnTo>
                    <a:pt x="1236" y="648"/>
                  </a:lnTo>
                  <a:lnTo>
                    <a:pt x="1236" y="612"/>
                  </a:lnTo>
                  <a:lnTo>
                    <a:pt x="1236" y="576"/>
                  </a:lnTo>
                  <a:lnTo>
                    <a:pt x="1236" y="540"/>
                  </a:lnTo>
                  <a:lnTo>
                    <a:pt x="1236" y="504"/>
                  </a:lnTo>
                  <a:lnTo>
                    <a:pt x="1236" y="468"/>
                  </a:lnTo>
                  <a:lnTo>
                    <a:pt x="1236" y="432"/>
                  </a:lnTo>
                  <a:lnTo>
                    <a:pt x="1236" y="396"/>
                  </a:lnTo>
                  <a:lnTo>
                    <a:pt x="1236" y="360"/>
                  </a:lnTo>
                  <a:lnTo>
                    <a:pt x="1236" y="324"/>
                  </a:lnTo>
                  <a:lnTo>
                    <a:pt x="1236" y="288"/>
                  </a:lnTo>
                  <a:lnTo>
                    <a:pt x="1236" y="252"/>
                  </a:lnTo>
                  <a:lnTo>
                    <a:pt x="1236" y="216"/>
                  </a:lnTo>
                  <a:lnTo>
                    <a:pt x="1236" y="180"/>
                  </a:lnTo>
                  <a:lnTo>
                    <a:pt x="1236" y="144"/>
                  </a:lnTo>
                  <a:lnTo>
                    <a:pt x="1236" y="108"/>
                  </a:lnTo>
                  <a:lnTo>
                    <a:pt x="1236" y="72"/>
                  </a:lnTo>
                  <a:lnTo>
                    <a:pt x="1236" y="36"/>
                  </a:lnTo>
                  <a:lnTo>
                    <a:pt x="1236" y="0"/>
                  </a:lnTo>
                  <a:lnTo>
                    <a:pt x="1200" y="0"/>
                  </a:lnTo>
                  <a:lnTo>
                    <a:pt x="1164" y="0"/>
                  </a:lnTo>
                  <a:lnTo>
                    <a:pt x="1128" y="0"/>
                  </a:lnTo>
                  <a:lnTo>
                    <a:pt x="1104" y="36"/>
                  </a:lnTo>
                  <a:lnTo>
                    <a:pt x="1104" y="72"/>
                  </a:lnTo>
                  <a:lnTo>
                    <a:pt x="1104" y="108"/>
                  </a:lnTo>
                  <a:lnTo>
                    <a:pt x="1104" y="144"/>
                  </a:lnTo>
                  <a:lnTo>
                    <a:pt x="1104" y="180"/>
                  </a:lnTo>
                  <a:lnTo>
                    <a:pt x="1092" y="216"/>
                  </a:lnTo>
                  <a:lnTo>
                    <a:pt x="1092" y="252"/>
                  </a:lnTo>
                  <a:lnTo>
                    <a:pt x="1092" y="288"/>
                  </a:lnTo>
                  <a:lnTo>
                    <a:pt x="1092" y="324"/>
                  </a:lnTo>
                  <a:lnTo>
                    <a:pt x="1092" y="360"/>
                  </a:lnTo>
                  <a:lnTo>
                    <a:pt x="1092" y="396"/>
                  </a:lnTo>
                  <a:lnTo>
                    <a:pt x="1092" y="432"/>
                  </a:lnTo>
                  <a:lnTo>
                    <a:pt x="1092" y="468"/>
                  </a:lnTo>
                  <a:lnTo>
                    <a:pt x="1092" y="504"/>
                  </a:lnTo>
                  <a:lnTo>
                    <a:pt x="1092" y="540"/>
                  </a:lnTo>
                  <a:lnTo>
                    <a:pt x="1092" y="576"/>
                  </a:lnTo>
                  <a:lnTo>
                    <a:pt x="1092" y="612"/>
                  </a:lnTo>
                  <a:lnTo>
                    <a:pt x="1092" y="648"/>
                  </a:lnTo>
                  <a:lnTo>
                    <a:pt x="1092" y="684"/>
                  </a:lnTo>
                  <a:lnTo>
                    <a:pt x="1092" y="720"/>
                  </a:lnTo>
                  <a:lnTo>
                    <a:pt x="1092" y="756"/>
                  </a:lnTo>
                  <a:lnTo>
                    <a:pt x="1092" y="792"/>
                  </a:lnTo>
                  <a:lnTo>
                    <a:pt x="1092" y="828"/>
                  </a:lnTo>
                  <a:lnTo>
                    <a:pt x="1092" y="864"/>
                  </a:lnTo>
                  <a:lnTo>
                    <a:pt x="1092" y="900"/>
                  </a:lnTo>
                  <a:lnTo>
                    <a:pt x="1092" y="936"/>
                  </a:lnTo>
                  <a:lnTo>
                    <a:pt x="1092" y="972"/>
                  </a:lnTo>
                  <a:lnTo>
                    <a:pt x="1128" y="1008"/>
                  </a:lnTo>
                  <a:lnTo>
                    <a:pt x="1164" y="1008"/>
                  </a:lnTo>
                  <a:lnTo>
                    <a:pt x="1200" y="1008"/>
                  </a:lnTo>
                  <a:lnTo>
                    <a:pt x="1236" y="1008"/>
                  </a:lnTo>
                  <a:lnTo>
                    <a:pt x="1272" y="1008"/>
                  </a:lnTo>
                  <a:lnTo>
                    <a:pt x="1308" y="996"/>
                  </a:lnTo>
                  <a:lnTo>
                    <a:pt x="1344" y="996"/>
                  </a:lnTo>
                  <a:lnTo>
                    <a:pt x="1380" y="996"/>
                  </a:lnTo>
                  <a:lnTo>
                    <a:pt x="1416" y="996"/>
                  </a:lnTo>
                  <a:lnTo>
                    <a:pt x="1452" y="996"/>
                  </a:lnTo>
                  <a:lnTo>
                    <a:pt x="1488" y="996"/>
                  </a:lnTo>
                  <a:lnTo>
                    <a:pt x="1524" y="996"/>
                  </a:lnTo>
                  <a:lnTo>
                    <a:pt x="1560" y="996"/>
                  </a:lnTo>
                  <a:lnTo>
                    <a:pt x="1596" y="996"/>
                  </a:lnTo>
                  <a:lnTo>
                    <a:pt x="1632" y="996"/>
                  </a:lnTo>
                  <a:lnTo>
                    <a:pt x="1668" y="1008"/>
                  </a:lnTo>
                  <a:lnTo>
                    <a:pt x="1704" y="1008"/>
                  </a:lnTo>
                  <a:lnTo>
                    <a:pt x="1740" y="1008"/>
                  </a:lnTo>
                  <a:lnTo>
                    <a:pt x="1776" y="996"/>
                  </a:lnTo>
                  <a:lnTo>
                    <a:pt x="1800" y="960"/>
                  </a:lnTo>
                  <a:lnTo>
                    <a:pt x="1836" y="936"/>
                  </a:lnTo>
                  <a:lnTo>
                    <a:pt x="1872" y="912"/>
                  </a:lnTo>
                  <a:lnTo>
                    <a:pt x="1908" y="888"/>
                  </a:lnTo>
                  <a:lnTo>
                    <a:pt x="1944" y="876"/>
                  </a:lnTo>
                  <a:lnTo>
                    <a:pt x="1980" y="864"/>
                  </a:lnTo>
                  <a:lnTo>
                    <a:pt x="2016" y="864"/>
                  </a:lnTo>
                  <a:lnTo>
                    <a:pt x="2052" y="864"/>
                  </a:lnTo>
                  <a:lnTo>
                    <a:pt x="2088" y="876"/>
                  </a:lnTo>
                  <a:lnTo>
                    <a:pt x="2124" y="900"/>
                  </a:lnTo>
                  <a:lnTo>
                    <a:pt x="2160" y="912"/>
                  </a:lnTo>
                  <a:lnTo>
                    <a:pt x="2196" y="924"/>
                  </a:lnTo>
                  <a:lnTo>
                    <a:pt x="2220" y="960"/>
                  </a:lnTo>
                  <a:lnTo>
                    <a:pt x="2244" y="996"/>
                  </a:lnTo>
                  <a:lnTo>
                    <a:pt x="2268" y="1032"/>
                  </a:lnTo>
                  <a:lnTo>
                    <a:pt x="2268" y="1068"/>
                  </a:lnTo>
                  <a:lnTo>
                    <a:pt x="2268" y="1104"/>
                  </a:lnTo>
                  <a:lnTo>
                    <a:pt x="2268" y="1140"/>
                  </a:lnTo>
                  <a:lnTo>
                    <a:pt x="2268" y="1176"/>
                  </a:lnTo>
                  <a:lnTo>
                    <a:pt x="2256" y="1212"/>
                  </a:lnTo>
                  <a:lnTo>
                    <a:pt x="2232" y="1248"/>
                  </a:lnTo>
                  <a:lnTo>
                    <a:pt x="2196" y="1260"/>
                  </a:lnTo>
                  <a:lnTo>
                    <a:pt x="2160" y="1272"/>
                  </a:lnTo>
                  <a:lnTo>
                    <a:pt x="2124" y="1296"/>
                  </a:lnTo>
                  <a:lnTo>
                    <a:pt x="2088" y="1308"/>
                  </a:lnTo>
                  <a:lnTo>
                    <a:pt x="2052" y="1332"/>
                  </a:lnTo>
                  <a:lnTo>
                    <a:pt x="2016" y="1332"/>
                  </a:lnTo>
                  <a:lnTo>
                    <a:pt x="1980" y="1332"/>
                  </a:lnTo>
                  <a:lnTo>
                    <a:pt x="1944" y="1332"/>
                  </a:lnTo>
                  <a:lnTo>
                    <a:pt x="1908" y="1320"/>
                  </a:lnTo>
                  <a:lnTo>
                    <a:pt x="1884" y="1284"/>
                  </a:lnTo>
                  <a:lnTo>
                    <a:pt x="1848" y="1260"/>
                  </a:lnTo>
                  <a:lnTo>
                    <a:pt x="1836" y="1224"/>
                  </a:lnTo>
                  <a:lnTo>
                    <a:pt x="1800" y="1200"/>
                  </a:lnTo>
                  <a:lnTo>
                    <a:pt x="1764" y="1188"/>
                  </a:lnTo>
                  <a:lnTo>
                    <a:pt x="1728" y="1176"/>
                  </a:lnTo>
                  <a:lnTo>
                    <a:pt x="1692" y="1164"/>
                  </a:lnTo>
                  <a:lnTo>
                    <a:pt x="1656" y="1164"/>
                  </a:lnTo>
                  <a:lnTo>
                    <a:pt x="1620" y="1164"/>
                  </a:lnTo>
                  <a:lnTo>
                    <a:pt x="1584" y="1164"/>
                  </a:lnTo>
                  <a:lnTo>
                    <a:pt x="1548" y="1164"/>
                  </a:lnTo>
                  <a:lnTo>
                    <a:pt x="1512" y="1164"/>
                  </a:lnTo>
                  <a:lnTo>
                    <a:pt x="1476" y="1164"/>
                  </a:lnTo>
                  <a:lnTo>
                    <a:pt x="1440" y="1164"/>
                  </a:lnTo>
                  <a:lnTo>
                    <a:pt x="1404" y="1164"/>
                  </a:lnTo>
                  <a:lnTo>
                    <a:pt x="1368" y="1164"/>
                  </a:lnTo>
                  <a:lnTo>
                    <a:pt x="1332" y="1164"/>
                  </a:lnTo>
                  <a:lnTo>
                    <a:pt x="1296" y="1164"/>
                  </a:lnTo>
                  <a:lnTo>
                    <a:pt x="1260" y="1164"/>
                  </a:lnTo>
                  <a:lnTo>
                    <a:pt x="1224" y="1164"/>
                  </a:lnTo>
                  <a:lnTo>
                    <a:pt x="1188" y="1164"/>
                  </a:lnTo>
                  <a:lnTo>
                    <a:pt x="1152" y="1164"/>
                  </a:lnTo>
                  <a:lnTo>
                    <a:pt x="1128" y="1200"/>
                  </a:lnTo>
                  <a:lnTo>
                    <a:pt x="1128" y="1236"/>
                  </a:lnTo>
                  <a:lnTo>
                    <a:pt x="1128" y="1272"/>
                  </a:lnTo>
                  <a:lnTo>
                    <a:pt x="1128" y="1308"/>
                  </a:lnTo>
                  <a:lnTo>
                    <a:pt x="1128" y="1344"/>
                  </a:lnTo>
                  <a:lnTo>
                    <a:pt x="1128" y="1380"/>
                  </a:lnTo>
                  <a:lnTo>
                    <a:pt x="1128" y="1416"/>
                  </a:lnTo>
                  <a:lnTo>
                    <a:pt x="1128" y="1452"/>
                  </a:lnTo>
                  <a:lnTo>
                    <a:pt x="1128" y="1488"/>
                  </a:lnTo>
                  <a:lnTo>
                    <a:pt x="1128" y="1524"/>
                  </a:lnTo>
                  <a:lnTo>
                    <a:pt x="1104" y="1560"/>
                  </a:lnTo>
                  <a:lnTo>
                    <a:pt x="1104" y="1596"/>
                  </a:lnTo>
                  <a:lnTo>
                    <a:pt x="1104" y="1632"/>
                  </a:lnTo>
                  <a:lnTo>
                    <a:pt x="1104" y="1668"/>
                  </a:lnTo>
                  <a:lnTo>
                    <a:pt x="1104" y="1704"/>
                  </a:lnTo>
                  <a:lnTo>
                    <a:pt x="1104" y="1740"/>
                  </a:lnTo>
                  <a:lnTo>
                    <a:pt x="1104" y="1776"/>
                  </a:lnTo>
                  <a:lnTo>
                    <a:pt x="1104" y="1812"/>
                  </a:lnTo>
                  <a:lnTo>
                    <a:pt x="1104" y="1848"/>
                  </a:lnTo>
                  <a:lnTo>
                    <a:pt x="1104" y="1884"/>
                  </a:lnTo>
                  <a:lnTo>
                    <a:pt x="1104" y="1920"/>
                  </a:lnTo>
                  <a:lnTo>
                    <a:pt x="1116" y="1956"/>
                  </a:lnTo>
                  <a:lnTo>
                    <a:pt x="1116" y="1992"/>
                  </a:lnTo>
                  <a:lnTo>
                    <a:pt x="1116" y="2028"/>
                  </a:lnTo>
                  <a:lnTo>
                    <a:pt x="1116" y="2064"/>
                  </a:lnTo>
                  <a:lnTo>
                    <a:pt x="1116" y="2100"/>
                  </a:lnTo>
                  <a:lnTo>
                    <a:pt x="1116" y="2136"/>
                  </a:lnTo>
                  <a:lnTo>
                    <a:pt x="1116" y="2172"/>
                  </a:lnTo>
                  <a:lnTo>
                    <a:pt x="1116" y="2208"/>
                  </a:lnTo>
                  <a:lnTo>
                    <a:pt x="1116" y="2244"/>
                  </a:lnTo>
                  <a:lnTo>
                    <a:pt x="1116" y="2280"/>
                  </a:lnTo>
                  <a:lnTo>
                    <a:pt x="1128" y="2316"/>
                  </a:lnTo>
                  <a:lnTo>
                    <a:pt x="1164" y="2328"/>
                  </a:lnTo>
                  <a:lnTo>
                    <a:pt x="1200" y="2328"/>
                  </a:lnTo>
                  <a:lnTo>
                    <a:pt x="1236" y="2340"/>
                  </a:lnTo>
                  <a:lnTo>
                    <a:pt x="1272" y="2364"/>
                  </a:lnTo>
                  <a:lnTo>
                    <a:pt x="1308" y="2388"/>
                  </a:lnTo>
                  <a:lnTo>
                    <a:pt x="1344" y="2412"/>
                  </a:lnTo>
                  <a:lnTo>
                    <a:pt x="1368" y="2448"/>
                  </a:lnTo>
                  <a:lnTo>
                    <a:pt x="1392" y="2484"/>
                  </a:lnTo>
                  <a:lnTo>
                    <a:pt x="1392" y="2520"/>
                  </a:lnTo>
                  <a:lnTo>
                    <a:pt x="1392" y="2556"/>
                  </a:lnTo>
                  <a:lnTo>
                    <a:pt x="1404" y="2592"/>
                  </a:lnTo>
                  <a:lnTo>
                    <a:pt x="1404" y="2628"/>
                  </a:lnTo>
                  <a:lnTo>
                    <a:pt x="1404" y="2664"/>
                  </a:lnTo>
                  <a:lnTo>
                    <a:pt x="1404" y="2700"/>
                  </a:lnTo>
                  <a:lnTo>
                    <a:pt x="1392" y="2736"/>
                  </a:lnTo>
                  <a:lnTo>
                    <a:pt x="1356" y="2760"/>
                  </a:lnTo>
                  <a:lnTo>
                    <a:pt x="1320" y="2760"/>
                  </a:lnTo>
                  <a:lnTo>
                    <a:pt x="1284" y="2760"/>
                  </a:lnTo>
                  <a:lnTo>
                    <a:pt x="1248" y="2760"/>
                  </a:lnTo>
                  <a:lnTo>
                    <a:pt x="1212" y="2760"/>
                  </a:lnTo>
                  <a:lnTo>
                    <a:pt x="1176" y="2760"/>
                  </a:lnTo>
                  <a:lnTo>
                    <a:pt x="1140" y="2760"/>
                  </a:lnTo>
                  <a:lnTo>
                    <a:pt x="1104" y="2760"/>
                  </a:lnTo>
                  <a:lnTo>
                    <a:pt x="1068" y="2760"/>
                  </a:lnTo>
                  <a:lnTo>
                    <a:pt x="1032" y="2760"/>
                  </a:lnTo>
                  <a:lnTo>
                    <a:pt x="996" y="2760"/>
                  </a:lnTo>
                  <a:lnTo>
                    <a:pt x="960" y="2748"/>
                  </a:lnTo>
                  <a:lnTo>
                    <a:pt x="924" y="2736"/>
                  </a:lnTo>
                  <a:lnTo>
                    <a:pt x="888" y="2724"/>
                  </a:lnTo>
                  <a:lnTo>
                    <a:pt x="852" y="2700"/>
                  </a:lnTo>
                  <a:lnTo>
                    <a:pt x="816" y="2676"/>
                  </a:lnTo>
                  <a:lnTo>
                    <a:pt x="816" y="2640"/>
                  </a:lnTo>
                  <a:lnTo>
                    <a:pt x="804" y="2604"/>
                  </a:lnTo>
                  <a:lnTo>
                    <a:pt x="804" y="2568"/>
                  </a:lnTo>
                  <a:lnTo>
                    <a:pt x="804" y="2532"/>
                  </a:lnTo>
                  <a:lnTo>
                    <a:pt x="816" y="2496"/>
                  </a:lnTo>
                  <a:lnTo>
                    <a:pt x="840" y="2460"/>
                  </a:lnTo>
                  <a:lnTo>
                    <a:pt x="864" y="2424"/>
                  </a:lnTo>
                  <a:lnTo>
                    <a:pt x="900" y="2400"/>
                  </a:lnTo>
                  <a:lnTo>
                    <a:pt x="924" y="2364"/>
                  </a:lnTo>
                  <a:lnTo>
                    <a:pt x="960" y="2352"/>
                  </a:lnTo>
                  <a:lnTo>
                    <a:pt x="996" y="2328"/>
                  </a:lnTo>
                  <a:lnTo>
                    <a:pt x="1032" y="2304"/>
                  </a:lnTo>
                  <a:lnTo>
                    <a:pt x="1044" y="2268"/>
                  </a:lnTo>
                  <a:lnTo>
                    <a:pt x="1044" y="2232"/>
                  </a:lnTo>
                  <a:lnTo>
                    <a:pt x="1044" y="2196"/>
                  </a:lnTo>
                  <a:lnTo>
                    <a:pt x="1044" y="2160"/>
                  </a:lnTo>
                  <a:lnTo>
                    <a:pt x="1044" y="2124"/>
                  </a:lnTo>
                  <a:lnTo>
                    <a:pt x="1032" y="2088"/>
                  </a:lnTo>
                  <a:lnTo>
                    <a:pt x="1032" y="2052"/>
                  </a:lnTo>
                  <a:lnTo>
                    <a:pt x="1032" y="2016"/>
                  </a:lnTo>
                  <a:lnTo>
                    <a:pt x="1044" y="1980"/>
                  </a:lnTo>
                  <a:lnTo>
                    <a:pt x="1056" y="1944"/>
                  </a:lnTo>
                  <a:lnTo>
                    <a:pt x="1056" y="1908"/>
                  </a:lnTo>
                  <a:lnTo>
                    <a:pt x="1056" y="1872"/>
                  </a:lnTo>
                  <a:lnTo>
                    <a:pt x="1056" y="1836"/>
                  </a:lnTo>
                  <a:lnTo>
                    <a:pt x="1056" y="1800"/>
                  </a:lnTo>
                  <a:lnTo>
                    <a:pt x="1056" y="1764"/>
                  </a:lnTo>
                  <a:lnTo>
                    <a:pt x="1056" y="1728"/>
                  </a:lnTo>
                  <a:lnTo>
                    <a:pt x="1056" y="1692"/>
                  </a:lnTo>
                  <a:lnTo>
                    <a:pt x="1056" y="1656"/>
                  </a:lnTo>
                  <a:lnTo>
                    <a:pt x="1056" y="1620"/>
                  </a:lnTo>
                  <a:lnTo>
                    <a:pt x="1056" y="1584"/>
                  </a:lnTo>
                  <a:lnTo>
                    <a:pt x="1056" y="1548"/>
                  </a:lnTo>
                  <a:lnTo>
                    <a:pt x="1056" y="1512"/>
                  </a:lnTo>
                  <a:lnTo>
                    <a:pt x="1056" y="1476"/>
                  </a:lnTo>
                  <a:lnTo>
                    <a:pt x="1056" y="1440"/>
                  </a:lnTo>
                  <a:lnTo>
                    <a:pt x="1056" y="1404"/>
                  </a:lnTo>
                  <a:lnTo>
                    <a:pt x="1032" y="1368"/>
                  </a:lnTo>
                  <a:lnTo>
                    <a:pt x="996" y="1344"/>
                  </a:lnTo>
                  <a:lnTo>
                    <a:pt x="960" y="1332"/>
                  </a:lnTo>
                  <a:lnTo>
                    <a:pt x="924" y="1320"/>
                  </a:lnTo>
                  <a:lnTo>
                    <a:pt x="888" y="1308"/>
                  </a:lnTo>
                  <a:lnTo>
                    <a:pt x="852" y="1284"/>
                  </a:lnTo>
                  <a:lnTo>
                    <a:pt x="816" y="1284"/>
                  </a:lnTo>
                  <a:lnTo>
                    <a:pt x="780" y="1272"/>
                  </a:lnTo>
                  <a:lnTo>
                    <a:pt x="744" y="1272"/>
                  </a:lnTo>
                  <a:lnTo>
                    <a:pt x="708" y="1272"/>
                  </a:lnTo>
                  <a:lnTo>
                    <a:pt x="672" y="1272"/>
                  </a:lnTo>
                  <a:lnTo>
                    <a:pt x="636" y="1272"/>
                  </a:lnTo>
                  <a:lnTo>
                    <a:pt x="600" y="1272"/>
                  </a:lnTo>
                  <a:lnTo>
                    <a:pt x="564" y="1272"/>
                  </a:lnTo>
                  <a:lnTo>
                    <a:pt x="528" y="1272"/>
                  </a:lnTo>
                  <a:lnTo>
                    <a:pt x="504" y="1308"/>
                  </a:lnTo>
                  <a:lnTo>
                    <a:pt x="480" y="1344"/>
                  </a:lnTo>
                  <a:lnTo>
                    <a:pt x="444" y="1368"/>
                  </a:lnTo>
                  <a:lnTo>
                    <a:pt x="408" y="1380"/>
                  </a:lnTo>
                  <a:lnTo>
                    <a:pt x="372" y="1404"/>
                  </a:lnTo>
                  <a:lnTo>
                    <a:pt x="336" y="1416"/>
                  </a:lnTo>
                  <a:lnTo>
                    <a:pt x="300" y="1428"/>
                  </a:lnTo>
                  <a:lnTo>
                    <a:pt x="264" y="1428"/>
                  </a:lnTo>
                  <a:lnTo>
                    <a:pt x="228" y="1428"/>
                  </a:lnTo>
                  <a:lnTo>
                    <a:pt x="192" y="1428"/>
                  </a:lnTo>
                  <a:lnTo>
                    <a:pt x="168" y="1392"/>
                  </a:lnTo>
                  <a:lnTo>
                    <a:pt x="156" y="1356"/>
                  </a:lnTo>
                  <a:lnTo>
                    <a:pt x="132" y="1320"/>
                  </a:lnTo>
                  <a:lnTo>
                    <a:pt x="132" y="1284"/>
                  </a:lnTo>
                  <a:lnTo>
                    <a:pt x="120" y="1248"/>
                  </a:lnTo>
                  <a:lnTo>
                    <a:pt x="120" y="1212"/>
                  </a:lnTo>
                  <a:lnTo>
                    <a:pt x="120" y="1176"/>
                  </a:lnTo>
                  <a:lnTo>
                    <a:pt x="156" y="1152"/>
                  </a:lnTo>
                  <a:lnTo>
                    <a:pt x="180" y="1116"/>
                  </a:lnTo>
                  <a:lnTo>
                    <a:pt x="216" y="1104"/>
                  </a:lnTo>
                  <a:lnTo>
                    <a:pt x="252" y="1092"/>
                  </a:lnTo>
                  <a:lnTo>
                    <a:pt x="288" y="1080"/>
                  </a:lnTo>
                  <a:lnTo>
                    <a:pt x="324" y="1068"/>
                  </a:lnTo>
                  <a:lnTo>
                    <a:pt x="360" y="1068"/>
                  </a:lnTo>
                  <a:lnTo>
                    <a:pt x="396" y="1080"/>
                  </a:lnTo>
                  <a:lnTo>
                    <a:pt x="432" y="1104"/>
                  </a:lnTo>
                  <a:lnTo>
                    <a:pt x="456" y="1140"/>
                  </a:lnTo>
                  <a:lnTo>
                    <a:pt x="468" y="1176"/>
                  </a:lnTo>
                  <a:lnTo>
                    <a:pt x="504" y="1188"/>
                  </a:lnTo>
                  <a:lnTo>
                    <a:pt x="540" y="1188"/>
                  </a:lnTo>
                  <a:lnTo>
                    <a:pt x="576" y="1200"/>
                  </a:lnTo>
                  <a:lnTo>
                    <a:pt x="612" y="1200"/>
                  </a:lnTo>
                  <a:lnTo>
                    <a:pt x="648" y="1200"/>
                  </a:lnTo>
                  <a:lnTo>
                    <a:pt x="684" y="1200"/>
                  </a:lnTo>
                  <a:lnTo>
                    <a:pt x="720" y="1200"/>
                  </a:lnTo>
                  <a:lnTo>
                    <a:pt x="756" y="1212"/>
                  </a:lnTo>
                  <a:lnTo>
                    <a:pt x="792" y="1212"/>
                  </a:lnTo>
                  <a:lnTo>
                    <a:pt x="828" y="1212"/>
                  </a:lnTo>
                  <a:lnTo>
                    <a:pt x="864" y="1212"/>
                  </a:lnTo>
                  <a:lnTo>
                    <a:pt x="900" y="1212"/>
                  </a:lnTo>
                  <a:lnTo>
                    <a:pt x="936" y="1212"/>
                  </a:lnTo>
                  <a:lnTo>
                    <a:pt x="972" y="1212"/>
                  </a:lnTo>
                  <a:lnTo>
                    <a:pt x="1008" y="1200"/>
                  </a:lnTo>
                  <a:lnTo>
                    <a:pt x="1020" y="1164"/>
                  </a:lnTo>
                  <a:lnTo>
                    <a:pt x="1044" y="1128"/>
                  </a:lnTo>
                  <a:lnTo>
                    <a:pt x="1044" y="1092"/>
                  </a:lnTo>
                  <a:lnTo>
                    <a:pt x="1044" y="1056"/>
                  </a:lnTo>
                  <a:lnTo>
                    <a:pt x="1044" y="1020"/>
                  </a:lnTo>
                  <a:lnTo>
                    <a:pt x="1044" y="984"/>
                  </a:lnTo>
                  <a:lnTo>
                    <a:pt x="1044" y="948"/>
                  </a:lnTo>
                  <a:lnTo>
                    <a:pt x="1044" y="912"/>
                  </a:lnTo>
                  <a:lnTo>
                    <a:pt x="1044" y="876"/>
                  </a:lnTo>
                  <a:lnTo>
                    <a:pt x="1044" y="840"/>
                  </a:lnTo>
                  <a:lnTo>
                    <a:pt x="1044" y="804"/>
                  </a:lnTo>
                  <a:lnTo>
                    <a:pt x="1044" y="768"/>
                  </a:lnTo>
                  <a:lnTo>
                    <a:pt x="1044" y="732"/>
                  </a:lnTo>
                  <a:lnTo>
                    <a:pt x="1044" y="696"/>
                  </a:lnTo>
                  <a:lnTo>
                    <a:pt x="1044" y="660"/>
                  </a:lnTo>
                  <a:lnTo>
                    <a:pt x="1044" y="624"/>
                  </a:lnTo>
                  <a:lnTo>
                    <a:pt x="1044" y="588"/>
                  </a:lnTo>
                  <a:lnTo>
                    <a:pt x="1044" y="552"/>
                  </a:lnTo>
                  <a:lnTo>
                    <a:pt x="1044" y="516"/>
                  </a:lnTo>
                  <a:lnTo>
                    <a:pt x="1044" y="480"/>
                  </a:lnTo>
                  <a:lnTo>
                    <a:pt x="1044" y="444"/>
                  </a:lnTo>
                  <a:lnTo>
                    <a:pt x="1044" y="408"/>
                  </a:lnTo>
                  <a:lnTo>
                    <a:pt x="1044" y="372"/>
                  </a:lnTo>
                  <a:lnTo>
                    <a:pt x="1032" y="336"/>
                  </a:lnTo>
                  <a:lnTo>
                    <a:pt x="996" y="324"/>
                  </a:lnTo>
                  <a:lnTo>
                    <a:pt x="960" y="324"/>
                  </a:lnTo>
                  <a:lnTo>
                    <a:pt x="924" y="324"/>
                  </a:lnTo>
                  <a:lnTo>
                    <a:pt x="924" y="360"/>
                  </a:lnTo>
                  <a:lnTo>
                    <a:pt x="924" y="396"/>
                  </a:lnTo>
                  <a:lnTo>
                    <a:pt x="924" y="432"/>
                  </a:lnTo>
                  <a:lnTo>
                    <a:pt x="912" y="468"/>
                  </a:lnTo>
                  <a:lnTo>
                    <a:pt x="912" y="504"/>
                  </a:lnTo>
                  <a:lnTo>
                    <a:pt x="900" y="540"/>
                  </a:lnTo>
                  <a:lnTo>
                    <a:pt x="900" y="576"/>
                  </a:lnTo>
                  <a:lnTo>
                    <a:pt x="912" y="612"/>
                  </a:lnTo>
                  <a:lnTo>
                    <a:pt x="924" y="600"/>
                  </a:lnTo>
                </a:path>
              </a:pathLst>
            </a:custGeom>
            <a:solidFill>
              <a:srgbClr val="F39FD1"/>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3557" name="Rectangle 5"/>
            <p:cNvSpPr>
              <a:spLocks noChangeArrowheads="1"/>
            </p:cNvSpPr>
            <p:nvPr/>
          </p:nvSpPr>
          <p:spPr bwMode="auto">
            <a:xfrm>
              <a:off x="759" y="951"/>
              <a:ext cx="1378" cy="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00279F"/>
                  </a:solidFill>
                  <a:effectLst>
                    <a:outerShdw blurRad="38100" dist="38100" dir="2700000" algn="tl">
                      <a:srgbClr val="000000"/>
                    </a:outerShdw>
                  </a:effectLst>
                </a:rPr>
                <a:t>amino acid</a:t>
              </a:r>
            </a:p>
            <a:p>
              <a:pPr>
                <a:defRPr/>
              </a:pPr>
              <a:r>
                <a:rPr lang="en-US" altLang="en-US" sz="2400" b="1">
                  <a:solidFill>
                    <a:srgbClr val="00279F"/>
                  </a:solidFill>
                  <a:effectLst>
                    <a:outerShdw blurRad="38100" dist="38100" dir="2700000" algn="tl">
                      <a:srgbClr val="000000"/>
                    </a:outerShdw>
                  </a:effectLst>
                </a:rPr>
                <a:t>attachment site</a:t>
              </a:r>
            </a:p>
          </p:txBody>
        </p:sp>
        <p:sp>
          <p:nvSpPr>
            <p:cNvPr id="23558" name="Line 6"/>
            <p:cNvSpPr>
              <a:spLocks noChangeShapeType="1"/>
            </p:cNvSpPr>
            <p:nvPr/>
          </p:nvSpPr>
          <p:spPr bwMode="auto">
            <a:xfrm flipH="1">
              <a:off x="2208" y="3712"/>
              <a:ext cx="112" cy="128"/>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59" name="Line 7"/>
            <p:cNvSpPr>
              <a:spLocks noChangeShapeType="1"/>
            </p:cNvSpPr>
            <p:nvPr/>
          </p:nvSpPr>
          <p:spPr bwMode="auto">
            <a:xfrm>
              <a:off x="2496" y="3760"/>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0" name="Line 8"/>
            <p:cNvSpPr>
              <a:spLocks noChangeShapeType="1"/>
            </p:cNvSpPr>
            <p:nvPr/>
          </p:nvSpPr>
          <p:spPr bwMode="auto">
            <a:xfrm>
              <a:off x="2736" y="3760"/>
              <a:ext cx="0" cy="16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1" name="Line 9"/>
            <p:cNvSpPr>
              <a:spLocks noChangeShapeType="1"/>
            </p:cNvSpPr>
            <p:nvPr/>
          </p:nvSpPr>
          <p:spPr bwMode="auto">
            <a:xfrm>
              <a:off x="2896" y="3712"/>
              <a:ext cx="160" cy="11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9471" name="Rectangle 10"/>
            <p:cNvSpPr>
              <a:spLocks noChangeArrowheads="1"/>
            </p:cNvSpPr>
            <p:nvPr/>
          </p:nvSpPr>
          <p:spPr bwMode="auto">
            <a:xfrm>
              <a:off x="2295" y="371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U</a:t>
              </a:r>
            </a:p>
          </p:txBody>
        </p:sp>
        <p:sp>
          <p:nvSpPr>
            <p:cNvPr id="19472" name="Rectangle 11"/>
            <p:cNvSpPr>
              <a:spLocks noChangeArrowheads="1"/>
            </p:cNvSpPr>
            <p:nvPr/>
          </p:nvSpPr>
          <p:spPr bwMode="auto">
            <a:xfrm>
              <a:off x="2487" y="371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A</a:t>
              </a:r>
            </a:p>
          </p:txBody>
        </p:sp>
        <p:sp>
          <p:nvSpPr>
            <p:cNvPr id="19473" name="Rectangle 12"/>
            <p:cNvSpPr>
              <a:spLocks noChangeArrowheads="1"/>
            </p:cNvSpPr>
            <p:nvPr/>
          </p:nvSpPr>
          <p:spPr bwMode="auto">
            <a:xfrm>
              <a:off x="2727" y="3716"/>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C</a:t>
              </a:r>
            </a:p>
          </p:txBody>
        </p:sp>
        <p:sp>
          <p:nvSpPr>
            <p:cNvPr id="23565" name="Rectangle 13"/>
            <p:cNvSpPr>
              <a:spLocks noChangeArrowheads="1"/>
            </p:cNvSpPr>
            <p:nvPr/>
          </p:nvSpPr>
          <p:spPr bwMode="auto">
            <a:xfrm>
              <a:off x="2055" y="3975"/>
              <a:ext cx="924"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chemeClr val="accent2"/>
                  </a:solidFill>
                  <a:effectLst>
                    <a:outerShdw blurRad="38100" dist="38100" dir="2700000" algn="tl">
                      <a:srgbClr val="000000"/>
                    </a:outerShdw>
                  </a:effectLst>
                </a:rPr>
                <a:t>anticodon</a:t>
              </a:r>
            </a:p>
          </p:txBody>
        </p:sp>
        <p:sp>
          <p:nvSpPr>
            <p:cNvPr id="23566" name="Line 14"/>
            <p:cNvSpPr>
              <a:spLocks noChangeShapeType="1"/>
            </p:cNvSpPr>
            <p:nvPr/>
          </p:nvSpPr>
          <p:spPr bwMode="auto">
            <a:xfrm>
              <a:off x="2608" y="1152"/>
              <a:ext cx="6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7" name="Line 15"/>
            <p:cNvSpPr>
              <a:spLocks noChangeShapeType="1"/>
            </p:cNvSpPr>
            <p:nvPr/>
          </p:nvSpPr>
          <p:spPr bwMode="auto">
            <a:xfrm>
              <a:off x="2608" y="1344"/>
              <a:ext cx="6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8" name="Line 16"/>
            <p:cNvSpPr>
              <a:spLocks noChangeShapeType="1"/>
            </p:cNvSpPr>
            <p:nvPr/>
          </p:nvSpPr>
          <p:spPr bwMode="auto">
            <a:xfrm>
              <a:off x="2608" y="1536"/>
              <a:ext cx="64"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9" name="Line 17"/>
            <p:cNvSpPr>
              <a:spLocks noChangeShapeType="1"/>
            </p:cNvSpPr>
            <p:nvPr/>
          </p:nvSpPr>
          <p:spPr bwMode="auto">
            <a:xfrm>
              <a:off x="1928" y="1112"/>
              <a:ext cx="560" cy="32"/>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72" name="Line 20"/>
            <p:cNvSpPr>
              <a:spLocks noChangeShapeType="1"/>
            </p:cNvSpPr>
            <p:nvPr/>
          </p:nvSpPr>
          <p:spPr bwMode="auto">
            <a:xfrm>
              <a:off x="2704" y="1248"/>
              <a:ext cx="11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grpSp>
        <p:nvGrpSpPr>
          <p:cNvPr id="23575" name="Group 23"/>
          <p:cNvGrpSpPr>
            <a:grpSpLocks/>
          </p:cNvGrpSpPr>
          <p:nvPr/>
        </p:nvGrpSpPr>
        <p:grpSpPr bwMode="auto">
          <a:xfrm>
            <a:off x="6045202" y="1625600"/>
            <a:ext cx="4360863" cy="863600"/>
            <a:chOff x="2848" y="1024"/>
            <a:chExt cx="2747" cy="544"/>
          </a:xfrm>
        </p:grpSpPr>
        <p:sp>
          <p:nvSpPr>
            <p:cNvPr id="23570" name="Rectangle 18"/>
            <p:cNvSpPr>
              <a:spLocks noChangeArrowheads="1"/>
            </p:cNvSpPr>
            <p:nvPr/>
          </p:nvSpPr>
          <p:spPr bwMode="auto">
            <a:xfrm>
              <a:off x="2848" y="1024"/>
              <a:ext cx="1744" cy="544"/>
            </a:xfrm>
            <a:prstGeom prst="rect">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9463" name="Rectangle 19"/>
            <p:cNvSpPr>
              <a:spLocks noChangeArrowheads="1"/>
            </p:cNvSpPr>
            <p:nvPr/>
          </p:nvSpPr>
          <p:spPr bwMode="auto">
            <a:xfrm>
              <a:off x="2919" y="1104"/>
              <a:ext cx="1666"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600" b="1">
                  <a:solidFill>
                    <a:schemeClr val="tx1"/>
                  </a:solidFill>
                </a:rPr>
                <a:t>methionine</a:t>
              </a:r>
            </a:p>
          </p:txBody>
        </p:sp>
        <p:sp>
          <p:nvSpPr>
            <p:cNvPr id="23573" name="Rectangle 21"/>
            <p:cNvSpPr>
              <a:spLocks noChangeArrowheads="1"/>
            </p:cNvSpPr>
            <p:nvPr/>
          </p:nvSpPr>
          <p:spPr bwMode="auto">
            <a:xfrm>
              <a:off x="4599" y="1215"/>
              <a:ext cx="99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00279F"/>
                  </a:solidFill>
                  <a:effectLst>
                    <a:outerShdw blurRad="38100" dist="38100" dir="2700000" algn="tl">
                      <a:srgbClr val="000000"/>
                    </a:outerShdw>
                  </a:effectLst>
                </a:rPr>
                <a:t>amino acid</a:t>
              </a:r>
            </a:p>
          </p:txBody>
        </p:sp>
      </p:grpSp>
      <p:sp>
        <p:nvSpPr>
          <p:cNvPr id="2" name="Rectangle 1"/>
          <p:cNvSpPr/>
          <p:nvPr/>
        </p:nvSpPr>
        <p:spPr>
          <a:xfrm>
            <a:off x="6961190" y="4241682"/>
            <a:ext cx="4978398" cy="1754326"/>
          </a:xfrm>
          <a:prstGeom prst="rect">
            <a:avLst/>
          </a:prstGeom>
        </p:spPr>
        <p:txBody>
          <a:bodyPr wrap="square">
            <a:spAutoFit/>
          </a:bodyPr>
          <a:lstStyle/>
          <a:p>
            <a:pPr algn="just"/>
            <a:r>
              <a:rPr lang="en-US" b="1" dirty="0"/>
              <a:t>Methionine is the first amino acids incorporated into a protein chain in both prokaryotes and eukaryotes.</a:t>
            </a:r>
          </a:p>
          <a:p>
            <a:pPr algn="just"/>
            <a:r>
              <a:rPr lang="en-US" b="1" dirty="0"/>
              <a:t>Initiator </a:t>
            </a:r>
            <a:r>
              <a:rPr lang="en-US" b="1" dirty="0" err="1"/>
              <a:t>tRNAs</a:t>
            </a:r>
            <a:r>
              <a:rPr lang="en-US" b="1" dirty="0"/>
              <a:t> are special </a:t>
            </a:r>
            <a:r>
              <a:rPr lang="en-US" b="1" dirty="0" err="1"/>
              <a:t>tRNAs</a:t>
            </a:r>
            <a:r>
              <a:rPr lang="en-US" b="1" dirty="0"/>
              <a:t> recognizing the AUG (GUG) start codons in prokaryotes and eukaryotes</a:t>
            </a:r>
            <a:r>
              <a:rPr lang="en-US" b="1"/>
              <a:t>. </a:t>
            </a:r>
            <a:endParaRPr lang="en-US" b="1" dirty="0"/>
          </a:p>
        </p:txBody>
      </p:sp>
    </p:spTree>
    <p:extLst>
      <p:ext uri="{BB962C8B-B14F-4D97-AF65-F5344CB8AC3E}">
        <p14:creationId xmlns:p14="http://schemas.microsoft.com/office/powerpoint/2010/main" val="17166683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554">
                                            <p:txEl>
                                              <p:pRg st="0" end="0"/>
                                            </p:txEl>
                                          </p:spTgt>
                                        </p:tgtEl>
                                        <p:attrNameLst>
                                          <p:attrName>style.visibility</p:attrName>
                                        </p:attrNameLst>
                                      </p:cBhvr>
                                      <p:to>
                                        <p:strVal val="visible"/>
                                      </p:to>
                                    </p:set>
                                    <p:animEffect transition="in" filter="wipe(left)">
                                      <p:cBhvr>
                                        <p:cTn id="7" dur="500"/>
                                        <p:tgtEl>
                                          <p:spTgt spid="235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3576"/>
                                        </p:tgtEl>
                                        <p:attrNameLst>
                                          <p:attrName>style.visibility</p:attrName>
                                        </p:attrNameLst>
                                      </p:cBhvr>
                                      <p:to>
                                        <p:strVal val="visible"/>
                                      </p:to>
                                    </p:set>
                                    <p:animEffect transition="in" filter="wipe(left)">
                                      <p:cBhvr>
                                        <p:cTn id="12" dur="500"/>
                                        <p:tgtEl>
                                          <p:spTgt spid="235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575"/>
                                        </p:tgtEl>
                                        <p:attrNameLst>
                                          <p:attrName>style.visibility</p:attrName>
                                        </p:attrNameLst>
                                      </p:cBhvr>
                                      <p:to>
                                        <p:strVal val="visible"/>
                                      </p:to>
                                    </p:set>
                                    <p:animEffect transition="in" filter="wipe(left)">
                                      <p:cBhvr>
                                        <p:cTn id="17" dur="500"/>
                                        <p:tgtEl>
                                          <p:spTgt spid="23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4"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defRPr/>
            </a:pPr>
            <a:r>
              <a:rPr lang="en-US" altLang="en-US" b="1">
                <a:solidFill>
                  <a:srgbClr val="009688"/>
                </a:solidFill>
                <a:effectLst>
                  <a:outerShdw blurRad="38100" dist="38100" dir="2700000" algn="tl">
                    <a:srgbClr val="000000"/>
                  </a:outerShdw>
                </a:effectLst>
              </a:rPr>
              <a:t>2. RNA Processing</a:t>
            </a:r>
          </a:p>
        </p:txBody>
      </p:sp>
      <p:sp>
        <p:nvSpPr>
          <p:cNvPr id="20483" name="Rectangle 3"/>
          <p:cNvSpPr>
            <a:spLocks noGrp="1" noChangeArrowheads="1"/>
          </p:cNvSpPr>
          <p:nvPr>
            <p:ph type="body" idx="1"/>
          </p:nvPr>
        </p:nvSpPr>
        <p:spPr>
          <a:xfrm>
            <a:off x="2209800" y="1828800"/>
            <a:ext cx="7772400" cy="4114800"/>
          </a:xfrm>
          <a:noFill/>
        </p:spPr>
        <p:txBody>
          <a:bodyPr/>
          <a:lstStyle/>
          <a:p>
            <a:pPr>
              <a:buFontTx/>
              <a:buNone/>
            </a:pPr>
            <a:r>
              <a:rPr lang="en-US" altLang="en-US"/>
              <a:t> </a:t>
            </a:r>
          </a:p>
        </p:txBody>
      </p:sp>
      <p:sp>
        <p:nvSpPr>
          <p:cNvPr id="20484" name="Rectangle 4"/>
          <p:cNvSpPr>
            <a:spLocks noChangeArrowheads="1"/>
          </p:cNvSpPr>
          <p:nvPr/>
        </p:nvSpPr>
        <p:spPr bwMode="auto">
          <a:xfrm>
            <a:off x="23622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20485" name="Rectangle 5"/>
          <p:cNvSpPr>
            <a:spLocks noChangeArrowheads="1"/>
          </p:cNvSpPr>
          <p:nvPr/>
        </p:nvSpPr>
        <p:spPr bwMode="auto">
          <a:xfrm>
            <a:off x="2971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grpSp>
        <p:nvGrpSpPr>
          <p:cNvPr id="16423" name="Group 39"/>
          <p:cNvGrpSpPr>
            <a:grpSpLocks/>
          </p:cNvGrpSpPr>
          <p:nvPr/>
        </p:nvGrpSpPr>
        <p:grpSpPr bwMode="auto">
          <a:xfrm>
            <a:off x="4368800" y="1701800"/>
            <a:ext cx="5435600" cy="4978400"/>
            <a:chOff x="1792" y="1072"/>
            <a:chExt cx="3424" cy="3136"/>
          </a:xfrm>
        </p:grpSpPr>
        <p:sp>
          <p:nvSpPr>
            <p:cNvPr id="16390" name="AutoShape 6"/>
            <p:cNvSpPr>
              <a:spLocks noChangeArrowheads="1"/>
            </p:cNvSpPr>
            <p:nvPr/>
          </p:nvSpPr>
          <p:spPr bwMode="auto">
            <a:xfrm>
              <a:off x="1792" y="1072"/>
              <a:ext cx="3424" cy="3136"/>
            </a:xfrm>
            <a:prstGeom prst="roundRect">
              <a:avLst>
                <a:gd name="adj" fmla="val 12495"/>
              </a:avLst>
            </a:prstGeom>
            <a:solidFill>
              <a:schemeClr val="folHlink"/>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391" name="Oval 7"/>
            <p:cNvSpPr>
              <a:spLocks noChangeArrowheads="1"/>
            </p:cNvSpPr>
            <p:nvPr/>
          </p:nvSpPr>
          <p:spPr bwMode="auto">
            <a:xfrm>
              <a:off x="2024" y="1304"/>
              <a:ext cx="2768" cy="1856"/>
            </a:xfrm>
            <a:prstGeom prst="ellipse">
              <a:avLst/>
            </a:prstGeom>
            <a:solidFill>
              <a:srgbClr val="66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0490" name="Rectangle 8"/>
            <p:cNvSpPr>
              <a:spLocks noChangeArrowheads="1"/>
            </p:cNvSpPr>
            <p:nvPr/>
          </p:nvSpPr>
          <p:spPr bwMode="auto">
            <a:xfrm>
              <a:off x="4311" y="1138"/>
              <a:ext cx="850"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tx1"/>
                  </a:solidFill>
                </a:rPr>
                <a:t>Nuclear</a:t>
              </a:r>
            </a:p>
            <a:p>
              <a:r>
                <a:rPr lang="en-US" altLang="en-US" sz="1800" b="1">
                  <a:solidFill>
                    <a:schemeClr val="tx1"/>
                  </a:solidFill>
                </a:rPr>
                <a:t>membrane</a:t>
              </a:r>
            </a:p>
          </p:txBody>
        </p:sp>
        <p:sp>
          <p:nvSpPr>
            <p:cNvPr id="16393" name="Line 9"/>
            <p:cNvSpPr>
              <a:spLocks noChangeShapeType="1"/>
            </p:cNvSpPr>
            <p:nvPr/>
          </p:nvSpPr>
          <p:spPr bwMode="auto">
            <a:xfrm flipV="1">
              <a:off x="4616" y="1480"/>
              <a:ext cx="224" cy="256"/>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394" name="Rectangle 10"/>
            <p:cNvSpPr>
              <a:spLocks noChangeArrowheads="1"/>
            </p:cNvSpPr>
            <p:nvPr/>
          </p:nvSpPr>
          <p:spPr bwMode="auto">
            <a:xfrm>
              <a:off x="2260" y="1924"/>
              <a:ext cx="1000"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395" name="Rectangle 11"/>
            <p:cNvSpPr>
              <a:spLocks noChangeArrowheads="1"/>
            </p:cNvSpPr>
            <p:nvPr/>
          </p:nvSpPr>
          <p:spPr bwMode="auto">
            <a:xfrm>
              <a:off x="2247" y="1906"/>
              <a:ext cx="9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Transcription</a:t>
              </a:r>
            </a:p>
          </p:txBody>
        </p:sp>
        <p:sp>
          <p:nvSpPr>
            <p:cNvPr id="16396" name="Rectangle 12"/>
            <p:cNvSpPr>
              <a:spLocks noChangeArrowheads="1"/>
            </p:cNvSpPr>
            <p:nvPr/>
          </p:nvSpPr>
          <p:spPr bwMode="auto">
            <a:xfrm>
              <a:off x="2260" y="2452"/>
              <a:ext cx="1096" cy="184"/>
            </a:xfrm>
            <a:prstGeom prst="rect">
              <a:avLst/>
            </a:prstGeom>
            <a:solidFill>
              <a:srgbClr val="9234D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397" name="Rectangle 13"/>
            <p:cNvSpPr>
              <a:spLocks noChangeArrowheads="1"/>
            </p:cNvSpPr>
            <p:nvPr/>
          </p:nvSpPr>
          <p:spPr bwMode="auto">
            <a:xfrm>
              <a:off x="2247" y="2448"/>
              <a:ext cx="9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1600" b="1">
                  <a:effectLst>
                    <a:outerShdw blurRad="38100" dist="38100" dir="2700000" algn="tl">
                      <a:srgbClr val="FFFFFF"/>
                    </a:outerShdw>
                  </a:effectLst>
                </a:rPr>
                <a:t>RNA Processing</a:t>
              </a:r>
            </a:p>
          </p:txBody>
        </p:sp>
        <p:sp>
          <p:nvSpPr>
            <p:cNvPr id="16398" name="Rectangle 14"/>
            <p:cNvSpPr>
              <a:spLocks noChangeArrowheads="1"/>
            </p:cNvSpPr>
            <p:nvPr/>
          </p:nvSpPr>
          <p:spPr bwMode="auto">
            <a:xfrm>
              <a:off x="2308" y="3460"/>
              <a:ext cx="856" cy="184"/>
            </a:xfrm>
            <a:prstGeom prst="rect">
              <a:avLst/>
            </a:prstGeom>
            <a:solidFill>
              <a:srgbClr val="F39FD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399" name="Rectangle 15"/>
            <p:cNvSpPr>
              <a:spLocks noChangeArrowheads="1"/>
            </p:cNvSpPr>
            <p:nvPr/>
          </p:nvSpPr>
          <p:spPr bwMode="auto">
            <a:xfrm>
              <a:off x="2295" y="3442"/>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Translation</a:t>
              </a:r>
            </a:p>
          </p:txBody>
        </p:sp>
        <p:sp>
          <p:nvSpPr>
            <p:cNvPr id="16400" name="Freeform 16"/>
            <p:cNvSpPr>
              <a:spLocks/>
            </p:cNvSpPr>
            <p:nvPr/>
          </p:nvSpPr>
          <p:spPr bwMode="auto">
            <a:xfrm>
              <a:off x="3168" y="1596"/>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6401" name="Freeform 17"/>
            <p:cNvSpPr>
              <a:spLocks/>
            </p:cNvSpPr>
            <p:nvPr/>
          </p:nvSpPr>
          <p:spPr bwMode="auto">
            <a:xfrm>
              <a:off x="3168" y="1644"/>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0500" name="Rectangle 18"/>
            <p:cNvSpPr>
              <a:spLocks noChangeArrowheads="1"/>
            </p:cNvSpPr>
            <p:nvPr/>
          </p:nvSpPr>
          <p:spPr bwMode="auto">
            <a:xfrm>
              <a:off x="3639" y="1364"/>
              <a:ext cx="4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DNA</a:t>
              </a:r>
            </a:p>
          </p:txBody>
        </p:sp>
        <p:sp>
          <p:nvSpPr>
            <p:cNvPr id="16403" name="Line 19"/>
            <p:cNvSpPr>
              <a:spLocks noChangeShapeType="1"/>
            </p:cNvSpPr>
            <p:nvPr/>
          </p:nvSpPr>
          <p:spPr bwMode="auto">
            <a:xfrm>
              <a:off x="3696" y="18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04" name="Freeform 20"/>
            <p:cNvSpPr>
              <a:spLocks/>
            </p:cNvSpPr>
            <p:nvPr/>
          </p:nvSpPr>
          <p:spPr bwMode="auto">
            <a:xfrm>
              <a:off x="3060" y="2208"/>
              <a:ext cx="1501" cy="157"/>
            </a:xfrm>
            <a:custGeom>
              <a:avLst/>
              <a:gdLst>
                <a:gd name="T0" fmla="*/ 12 w 1501"/>
                <a:gd name="T1" fmla="*/ 96 h 157"/>
                <a:gd name="T2" fmla="*/ 0 w 1501"/>
                <a:gd name="T3" fmla="*/ 60 h 157"/>
                <a:gd name="T4" fmla="*/ 36 w 1501"/>
                <a:gd name="T5" fmla="*/ 48 h 157"/>
                <a:gd name="T6" fmla="*/ 72 w 1501"/>
                <a:gd name="T7" fmla="*/ 36 h 157"/>
                <a:gd name="T8" fmla="*/ 108 w 1501"/>
                <a:gd name="T9" fmla="*/ 36 h 157"/>
                <a:gd name="T10" fmla="*/ 144 w 1501"/>
                <a:gd name="T11" fmla="*/ 36 h 157"/>
                <a:gd name="T12" fmla="*/ 180 w 1501"/>
                <a:gd name="T13" fmla="*/ 36 h 157"/>
                <a:gd name="T14" fmla="*/ 216 w 1501"/>
                <a:gd name="T15" fmla="*/ 48 h 157"/>
                <a:gd name="T16" fmla="*/ 252 w 1501"/>
                <a:gd name="T17" fmla="*/ 60 h 157"/>
                <a:gd name="T18" fmla="*/ 288 w 1501"/>
                <a:gd name="T19" fmla="*/ 60 h 157"/>
                <a:gd name="T20" fmla="*/ 324 w 1501"/>
                <a:gd name="T21" fmla="*/ 72 h 157"/>
                <a:gd name="T22" fmla="*/ 360 w 1501"/>
                <a:gd name="T23" fmla="*/ 84 h 157"/>
                <a:gd name="T24" fmla="*/ 396 w 1501"/>
                <a:gd name="T25" fmla="*/ 108 h 157"/>
                <a:gd name="T26" fmla="*/ 432 w 1501"/>
                <a:gd name="T27" fmla="*/ 120 h 157"/>
                <a:gd name="T28" fmla="*/ 468 w 1501"/>
                <a:gd name="T29" fmla="*/ 144 h 157"/>
                <a:gd name="T30" fmla="*/ 504 w 1501"/>
                <a:gd name="T31" fmla="*/ 144 h 157"/>
                <a:gd name="T32" fmla="*/ 540 w 1501"/>
                <a:gd name="T33" fmla="*/ 156 h 157"/>
                <a:gd name="T34" fmla="*/ 576 w 1501"/>
                <a:gd name="T35" fmla="*/ 156 h 157"/>
                <a:gd name="T36" fmla="*/ 612 w 1501"/>
                <a:gd name="T37" fmla="*/ 156 h 157"/>
                <a:gd name="T38" fmla="*/ 648 w 1501"/>
                <a:gd name="T39" fmla="*/ 132 h 157"/>
                <a:gd name="T40" fmla="*/ 684 w 1501"/>
                <a:gd name="T41" fmla="*/ 120 h 157"/>
                <a:gd name="T42" fmla="*/ 720 w 1501"/>
                <a:gd name="T43" fmla="*/ 96 h 157"/>
                <a:gd name="T44" fmla="*/ 744 w 1501"/>
                <a:gd name="T45" fmla="*/ 60 h 157"/>
                <a:gd name="T46" fmla="*/ 780 w 1501"/>
                <a:gd name="T47" fmla="*/ 36 h 157"/>
                <a:gd name="T48" fmla="*/ 816 w 1501"/>
                <a:gd name="T49" fmla="*/ 12 h 157"/>
                <a:gd name="T50" fmla="*/ 852 w 1501"/>
                <a:gd name="T51" fmla="*/ 0 h 157"/>
                <a:gd name="T52" fmla="*/ 888 w 1501"/>
                <a:gd name="T53" fmla="*/ 0 h 157"/>
                <a:gd name="T54" fmla="*/ 924 w 1501"/>
                <a:gd name="T55" fmla="*/ 0 h 157"/>
                <a:gd name="T56" fmla="*/ 960 w 1501"/>
                <a:gd name="T57" fmla="*/ 0 h 157"/>
                <a:gd name="T58" fmla="*/ 996 w 1501"/>
                <a:gd name="T59" fmla="*/ 0 h 157"/>
                <a:gd name="T60" fmla="*/ 1032 w 1501"/>
                <a:gd name="T61" fmla="*/ 12 h 157"/>
                <a:gd name="T62" fmla="*/ 1068 w 1501"/>
                <a:gd name="T63" fmla="*/ 24 h 157"/>
                <a:gd name="T64" fmla="*/ 1104 w 1501"/>
                <a:gd name="T65" fmla="*/ 48 h 157"/>
                <a:gd name="T66" fmla="*/ 1140 w 1501"/>
                <a:gd name="T67" fmla="*/ 60 h 157"/>
                <a:gd name="T68" fmla="*/ 1176 w 1501"/>
                <a:gd name="T69" fmla="*/ 72 h 157"/>
                <a:gd name="T70" fmla="*/ 1212 w 1501"/>
                <a:gd name="T71" fmla="*/ 96 h 157"/>
                <a:gd name="T72" fmla="*/ 1248 w 1501"/>
                <a:gd name="T73" fmla="*/ 108 h 157"/>
                <a:gd name="T74" fmla="*/ 1284 w 1501"/>
                <a:gd name="T75" fmla="*/ 120 h 157"/>
                <a:gd name="T76" fmla="*/ 1320 w 1501"/>
                <a:gd name="T77" fmla="*/ 132 h 157"/>
                <a:gd name="T78" fmla="*/ 1356 w 1501"/>
                <a:gd name="T79" fmla="*/ 132 h 157"/>
                <a:gd name="T80" fmla="*/ 1392 w 1501"/>
                <a:gd name="T81" fmla="*/ 120 h 157"/>
                <a:gd name="T82" fmla="*/ 1428 w 1501"/>
                <a:gd name="T83" fmla="*/ 96 h 157"/>
                <a:gd name="T84" fmla="*/ 1464 w 1501"/>
                <a:gd name="T85" fmla="*/ 60 h 157"/>
                <a:gd name="T86" fmla="*/ 1500 w 1501"/>
                <a:gd name="T87"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1" h="157">
                  <a:moveTo>
                    <a:pt x="12" y="96"/>
                  </a:moveTo>
                  <a:lnTo>
                    <a:pt x="0" y="60"/>
                  </a:lnTo>
                  <a:lnTo>
                    <a:pt x="36" y="48"/>
                  </a:lnTo>
                  <a:lnTo>
                    <a:pt x="72" y="36"/>
                  </a:lnTo>
                  <a:lnTo>
                    <a:pt x="108" y="36"/>
                  </a:lnTo>
                  <a:lnTo>
                    <a:pt x="144" y="36"/>
                  </a:lnTo>
                  <a:lnTo>
                    <a:pt x="180" y="36"/>
                  </a:lnTo>
                  <a:lnTo>
                    <a:pt x="216" y="48"/>
                  </a:lnTo>
                  <a:lnTo>
                    <a:pt x="252" y="60"/>
                  </a:lnTo>
                  <a:lnTo>
                    <a:pt x="288" y="60"/>
                  </a:lnTo>
                  <a:lnTo>
                    <a:pt x="324" y="72"/>
                  </a:lnTo>
                  <a:lnTo>
                    <a:pt x="360" y="84"/>
                  </a:lnTo>
                  <a:lnTo>
                    <a:pt x="396" y="108"/>
                  </a:lnTo>
                  <a:lnTo>
                    <a:pt x="432" y="120"/>
                  </a:lnTo>
                  <a:lnTo>
                    <a:pt x="468" y="144"/>
                  </a:lnTo>
                  <a:lnTo>
                    <a:pt x="504" y="144"/>
                  </a:lnTo>
                  <a:lnTo>
                    <a:pt x="540" y="156"/>
                  </a:lnTo>
                  <a:lnTo>
                    <a:pt x="576" y="156"/>
                  </a:lnTo>
                  <a:lnTo>
                    <a:pt x="612" y="156"/>
                  </a:lnTo>
                  <a:lnTo>
                    <a:pt x="648" y="132"/>
                  </a:lnTo>
                  <a:lnTo>
                    <a:pt x="684" y="120"/>
                  </a:lnTo>
                  <a:lnTo>
                    <a:pt x="720" y="96"/>
                  </a:lnTo>
                  <a:lnTo>
                    <a:pt x="744" y="60"/>
                  </a:lnTo>
                  <a:lnTo>
                    <a:pt x="780" y="36"/>
                  </a:lnTo>
                  <a:lnTo>
                    <a:pt x="816" y="12"/>
                  </a:lnTo>
                  <a:lnTo>
                    <a:pt x="852" y="0"/>
                  </a:lnTo>
                  <a:lnTo>
                    <a:pt x="888" y="0"/>
                  </a:lnTo>
                  <a:lnTo>
                    <a:pt x="924" y="0"/>
                  </a:lnTo>
                  <a:lnTo>
                    <a:pt x="960" y="0"/>
                  </a:lnTo>
                  <a:lnTo>
                    <a:pt x="996" y="0"/>
                  </a:lnTo>
                  <a:lnTo>
                    <a:pt x="1032" y="12"/>
                  </a:lnTo>
                  <a:lnTo>
                    <a:pt x="1068" y="24"/>
                  </a:lnTo>
                  <a:lnTo>
                    <a:pt x="1104" y="48"/>
                  </a:lnTo>
                  <a:lnTo>
                    <a:pt x="1140" y="60"/>
                  </a:lnTo>
                  <a:lnTo>
                    <a:pt x="1176" y="72"/>
                  </a:lnTo>
                  <a:lnTo>
                    <a:pt x="1212" y="96"/>
                  </a:lnTo>
                  <a:lnTo>
                    <a:pt x="1248" y="108"/>
                  </a:lnTo>
                  <a:lnTo>
                    <a:pt x="1284" y="120"/>
                  </a:lnTo>
                  <a:lnTo>
                    <a:pt x="1320" y="132"/>
                  </a:lnTo>
                  <a:lnTo>
                    <a:pt x="1356" y="132"/>
                  </a:lnTo>
                  <a:lnTo>
                    <a:pt x="1392" y="120"/>
                  </a:lnTo>
                  <a:lnTo>
                    <a:pt x="1428" y="96"/>
                  </a:lnTo>
                  <a:lnTo>
                    <a:pt x="1464" y="60"/>
                  </a:lnTo>
                  <a:lnTo>
                    <a:pt x="1500" y="48"/>
                  </a:lnTo>
                </a:path>
              </a:pathLst>
            </a:custGeom>
            <a:noFill/>
            <a:ln w="25400" cap="rnd" cmpd="sng">
              <a:solidFill>
                <a:srgbClr val="B5006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0503" name="Rectangle 21"/>
            <p:cNvSpPr>
              <a:spLocks noChangeArrowheads="1"/>
            </p:cNvSpPr>
            <p:nvPr/>
          </p:nvSpPr>
          <p:spPr bwMode="auto">
            <a:xfrm>
              <a:off x="3783" y="1988"/>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Pre-mRNA</a:t>
              </a:r>
            </a:p>
          </p:txBody>
        </p:sp>
        <p:sp>
          <p:nvSpPr>
            <p:cNvPr id="16406" name="Freeform 22"/>
            <p:cNvSpPr>
              <a:spLocks/>
            </p:cNvSpPr>
            <p:nvPr/>
          </p:nvSpPr>
          <p:spPr bwMode="auto">
            <a:xfrm>
              <a:off x="3216" y="2856"/>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6407" name="Line 23"/>
            <p:cNvSpPr>
              <a:spLocks noChangeShapeType="1"/>
            </p:cNvSpPr>
            <p:nvPr/>
          </p:nvSpPr>
          <p:spPr bwMode="auto">
            <a:xfrm>
              <a:off x="3696" y="2456"/>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0506" name="Rectangle 24"/>
            <p:cNvSpPr>
              <a:spLocks noChangeArrowheads="1"/>
            </p:cNvSpPr>
            <p:nvPr/>
          </p:nvSpPr>
          <p:spPr bwMode="auto">
            <a:xfrm>
              <a:off x="3783" y="2660"/>
              <a:ext cx="6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mRNA</a:t>
              </a:r>
            </a:p>
          </p:txBody>
        </p:sp>
        <p:sp>
          <p:nvSpPr>
            <p:cNvPr id="16409" name="Line 25"/>
            <p:cNvSpPr>
              <a:spLocks noChangeShapeType="1"/>
            </p:cNvSpPr>
            <p:nvPr/>
          </p:nvSpPr>
          <p:spPr bwMode="auto">
            <a:xfrm>
              <a:off x="3696" y="30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0" name="Freeform 26"/>
            <p:cNvSpPr>
              <a:spLocks/>
            </p:cNvSpPr>
            <p:nvPr/>
          </p:nvSpPr>
          <p:spPr bwMode="auto">
            <a:xfrm>
              <a:off x="3804" y="3408"/>
              <a:ext cx="301" cy="217"/>
            </a:xfrm>
            <a:custGeom>
              <a:avLst/>
              <a:gdLst>
                <a:gd name="T0" fmla="*/ 36 w 301"/>
                <a:gd name="T1" fmla="*/ 192 h 217"/>
                <a:gd name="T2" fmla="*/ 72 w 301"/>
                <a:gd name="T3" fmla="*/ 216 h 217"/>
                <a:gd name="T4" fmla="*/ 108 w 301"/>
                <a:gd name="T5" fmla="*/ 216 h 217"/>
                <a:gd name="T6" fmla="*/ 144 w 301"/>
                <a:gd name="T7" fmla="*/ 216 h 217"/>
                <a:gd name="T8" fmla="*/ 180 w 301"/>
                <a:gd name="T9" fmla="*/ 216 h 217"/>
                <a:gd name="T10" fmla="*/ 216 w 301"/>
                <a:gd name="T11" fmla="*/ 216 h 217"/>
                <a:gd name="T12" fmla="*/ 252 w 301"/>
                <a:gd name="T13" fmla="*/ 216 h 217"/>
                <a:gd name="T14" fmla="*/ 288 w 301"/>
                <a:gd name="T15" fmla="*/ 216 h 217"/>
                <a:gd name="T16" fmla="*/ 300 w 301"/>
                <a:gd name="T17" fmla="*/ 180 h 217"/>
                <a:gd name="T18" fmla="*/ 300 w 301"/>
                <a:gd name="T19" fmla="*/ 144 h 217"/>
                <a:gd name="T20" fmla="*/ 300 w 301"/>
                <a:gd name="T21" fmla="*/ 108 h 217"/>
                <a:gd name="T22" fmla="*/ 276 w 301"/>
                <a:gd name="T23" fmla="*/ 72 h 217"/>
                <a:gd name="T24" fmla="*/ 240 w 301"/>
                <a:gd name="T25" fmla="*/ 48 h 217"/>
                <a:gd name="T26" fmla="*/ 204 w 301"/>
                <a:gd name="T27" fmla="*/ 24 h 217"/>
                <a:gd name="T28" fmla="*/ 168 w 301"/>
                <a:gd name="T29" fmla="*/ 12 h 217"/>
                <a:gd name="T30" fmla="*/ 132 w 301"/>
                <a:gd name="T31" fmla="*/ 0 h 217"/>
                <a:gd name="T32" fmla="*/ 96 w 301"/>
                <a:gd name="T33" fmla="*/ 12 h 217"/>
                <a:gd name="T34" fmla="*/ 60 w 301"/>
                <a:gd name="T35" fmla="*/ 24 h 217"/>
                <a:gd name="T36" fmla="*/ 24 w 301"/>
                <a:gd name="T37" fmla="*/ 60 h 217"/>
                <a:gd name="T38" fmla="*/ 0 w 301"/>
                <a:gd name="T39" fmla="*/ 96 h 217"/>
                <a:gd name="T40" fmla="*/ 0 w 301"/>
                <a:gd name="T41" fmla="*/ 132 h 217"/>
                <a:gd name="T42" fmla="*/ 0 w 301"/>
                <a:gd name="T43" fmla="*/ 168 h 217"/>
                <a:gd name="T44" fmla="*/ 12 w 301"/>
                <a:gd name="T45" fmla="*/ 204 h 217"/>
                <a:gd name="T46" fmla="*/ 48 w 301"/>
                <a:gd name="T47" fmla="*/ 216 h 217"/>
                <a:gd name="T48" fmla="*/ 84 w 301"/>
                <a:gd name="T49" fmla="*/ 216 h 217"/>
                <a:gd name="T50" fmla="*/ 36 w 301"/>
                <a:gd name="T51"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1" h="217">
                  <a:moveTo>
                    <a:pt x="36" y="192"/>
                  </a:moveTo>
                  <a:lnTo>
                    <a:pt x="72" y="216"/>
                  </a:lnTo>
                  <a:lnTo>
                    <a:pt x="108" y="216"/>
                  </a:lnTo>
                  <a:lnTo>
                    <a:pt x="144" y="216"/>
                  </a:lnTo>
                  <a:lnTo>
                    <a:pt x="180" y="216"/>
                  </a:lnTo>
                  <a:lnTo>
                    <a:pt x="216" y="216"/>
                  </a:lnTo>
                  <a:lnTo>
                    <a:pt x="252" y="216"/>
                  </a:lnTo>
                  <a:lnTo>
                    <a:pt x="288" y="216"/>
                  </a:lnTo>
                  <a:lnTo>
                    <a:pt x="300" y="180"/>
                  </a:lnTo>
                  <a:lnTo>
                    <a:pt x="300" y="144"/>
                  </a:lnTo>
                  <a:lnTo>
                    <a:pt x="300" y="108"/>
                  </a:lnTo>
                  <a:lnTo>
                    <a:pt x="276" y="72"/>
                  </a:lnTo>
                  <a:lnTo>
                    <a:pt x="240" y="48"/>
                  </a:lnTo>
                  <a:lnTo>
                    <a:pt x="204" y="24"/>
                  </a:lnTo>
                  <a:lnTo>
                    <a:pt x="168" y="12"/>
                  </a:lnTo>
                  <a:lnTo>
                    <a:pt x="132" y="0"/>
                  </a:lnTo>
                  <a:lnTo>
                    <a:pt x="96" y="12"/>
                  </a:lnTo>
                  <a:lnTo>
                    <a:pt x="60" y="24"/>
                  </a:lnTo>
                  <a:lnTo>
                    <a:pt x="24" y="60"/>
                  </a:lnTo>
                  <a:lnTo>
                    <a:pt x="0" y="96"/>
                  </a:lnTo>
                  <a:lnTo>
                    <a:pt x="0" y="132"/>
                  </a:lnTo>
                  <a:lnTo>
                    <a:pt x="0" y="168"/>
                  </a:lnTo>
                  <a:lnTo>
                    <a:pt x="12" y="204"/>
                  </a:lnTo>
                  <a:lnTo>
                    <a:pt x="48" y="216"/>
                  </a:lnTo>
                  <a:lnTo>
                    <a:pt x="84" y="216"/>
                  </a:lnTo>
                  <a:lnTo>
                    <a:pt x="36" y="192"/>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6411" name="Freeform 27"/>
            <p:cNvSpPr>
              <a:spLocks/>
            </p:cNvSpPr>
            <p:nvPr/>
          </p:nvSpPr>
          <p:spPr bwMode="auto">
            <a:xfrm>
              <a:off x="3792" y="3600"/>
              <a:ext cx="313" cy="121"/>
            </a:xfrm>
            <a:custGeom>
              <a:avLst/>
              <a:gdLst>
                <a:gd name="T0" fmla="*/ 48 w 313"/>
                <a:gd name="T1" fmla="*/ 0 h 121"/>
                <a:gd name="T2" fmla="*/ 84 w 313"/>
                <a:gd name="T3" fmla="*/ 12 h 121"/>
                <a:gd name="T4" fmla="*/ 120 w 313"/>
                <a:gd name="T5" fmla="*/ 12 h 121"/>
                <a:gd name="T6" fmla="*/ 156 w 313"/>
                <a:gd name="T7" fmla="*/ 12 h 121"/>
                <a:gd name="T8" fmla="*/ 192 w 313"/>
                <a:gd name="T9" fmla="*/ 12 h 121"/>
                <a:gd name="T10" fmla="*/ 228 w 313"/>
                <a:gd name="T11" fmla="*/ 12 h 121"/>
                <a:gd name="T12" fmla="*/ 264 w 313"/>
                <a:gd name="T13" fmla="*/ 12 h 121"/>
                <a:gd name="T14" fmla="*/ 300 w 313"/>
                <a:gd name="T15" fmla="*/ 36 h 121"/>
                <a:gd name="T16" fmla="*/ 312 w 313"/>
                <a:gd name="T17" fmla="*/ 72 h 121"/>
                <a:gd name="T18" fmla="*/ 276 w 313"/>
                <a:gd name="T19" fmla="*/ 96 h 121"/>
                <a:gd name="T20" fmla="*/ 240 w 313"/>
                <a:gd name="T21" fmla="*/ 108 h 121"/>
                <a:gd name="T22" fmla="*/ 204 w 313"/>
                <a:gd name="T23" fmla="*/ 120 h 121"/>
                <a:gd name="T24" fmla="*/ 168 w 313"/>
                <a:gd name="T25" fmla="*/ 120 h 121"/>
                <a:gd name="T26" fmla="*/ 132 w 313"/>
                <a:gd name="T27" fmla="*/ 120 h 121"/>
                <a:gd name="T28" fmla="*/ 96 w 313"/>
                <a:gd name="T29" fmla="*/ 120 h 121"/>
                <a:gd name="T30" fmla="*/ 60 w 313"/>
                <a:gd name="T31" fmla="*/ 120 h 121"/>
                <a:gd name="T32" fmla="*/ 24 w 313"/>
                <a:gd name="T33" fmla="*/ 120 h 121"/>
                <a:gd name="T34" fmla="*/ 0 w 313"/>
                <a:gd name="T35" fmla="*/ 84 h 121"/>
                <a:gd name="T36" fmla="*/ 12 w 313"/>
                <a:gd name="T37" fmla="*/ 48 h 121"/>
                <a:gd name="T38" fmla="*/ 48 w 313"/>
                <a:gd name="T39" fmla="*/ 24 h 121"/>
                <a:gd name="T40" fmla="*/ 48 w 313"/>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121">
                  <a:moveTo>
                    <a:pt x="48" y="0"/>
                  </a:moveTo>
                  <a:lnTo>
                    <a:pt x="84" y="12"/>
                  </a:lnTo>
                  <a:lnTo>
                    <a:pt x="120" y="12"/>
                  </a:lnTo>
                  <a:lnTo>
                    <a:pt x="156" y="12"/>
                  </a:lnTo>
                  <a:lnTo>
                    <a:pt x="192" y="12"/>
                  </a:lnTo>
                  <a:lnTo>
                    <a:pt x="228" y="12"/>
                  </a:lnTo>
                  <a:lnTo>
                    <a:pt x="264" y="12"/>
                  </a:lnTo>
                  <a:lnTo>
                    <a:pt x="300" y="36"/>
                  </a:lnTo>
                  <a:lnTo>
                    <a:pt x="312" y="72"/>
                  </a:lnTo>
                  <a:lnTo>
                    <a:pt x="276" y="96"/>
                  </a:lnTo>
                  <a:lnTo>
                    <a:pt x="240" y="108"/>
                  </a:lnTo>
                  <a:lnTo>
                    <a:pt x="204" y="120"/>
                  </a:lnTo>
                  <a:lnTo>
                    <a:pt x="168" y="120"/>
                  </a:lnTo>
                  <a:lnTo>
                    <a:pt x="132" y="120"/>
                  </a:lnTo>
                  <a:lnTo>
                    <a:pt x="96" y="120"/>
                  </a:lnTo>
                  <a:lnTo>
                    <a:pt x="60" y="120"/>
                  </a:lnTo>
                  <a:lnTo>
                    <a:pt x="24" y="120"/>
                  </a:lnTo>
                  <a:lnTo>
                    <a:pt x="0" y="84"/>
                  </a:lnTo>
                  <a:lnTo>
                    <a:pt x="12" y="48"/>
                  </a:lnTo>
                  <a:lnTo>
                    <a:pt x="48" y="24"/>
                  </a:lnTo>
                  <a:lnTo>
                    <a:pt x="48" y="0"/>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6412" name="Freeform 28"/>
            <p:cNvSpPr>
              <a:spLocks/>
            </p:cNvSpPr>
            <p:nvPr/>
          </p:nvSpPr>
          <p:spPr bwMode="auto">
            <a:xfrm>
              <a:off x="3360" y="3528"/>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6413" name="Oval 29"/>
            <p:cNvSpPr>
              <a:spLocks noChangeArrowheads="1"/>
            </p:cNvSpPr>
            <p:nvPr/>
          </p:nvSpPr>
          <p:spPr bwMode="auto">
            <a:xfrm>
              <a:off x="3320"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4" name="Oval 30"/>
            <p:cNvSpPr>
              <a:spLocks noChangeArrowheads="1"/>
            </p:cNvSpPr>
            <p:nvPr/>
          </p:nvSpPr>
          <p:spPr bwMode="auto">
            <a:xfrm>
              <a:off x="3464"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5" name="Oval 31"/>
            <p:cNvSpPr>
              <a:spLocks noChangeArrowheads="1"/>
            </p:cNvSpPr>
            <p:nvPr/>
          </p:nvSpPr>
          <p:spPr bwMode="auto">
            <a:xfrm>
              <a:off x="3608" y="3752"/>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6" name="Oval 32"/>
            <p:cNvSpPr>
              <a:spLocks noChangeArrowheads="1"/>
            </p:cNvSpPr>
            <p:nvPr/>
          </p:nvSpPr>
          <p:spPr bwMode="auto">
            <a:xfrm>
              <a:off x="3704" y="3656"/>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17" name="Oval 33"/>
            <p:cNvSpPr>
              <a:spLocks noChangeArrowheads="1"/>
            </p:cNvSpPr>
            <p:nvPr/>
          </p:nvSpPr>
          <p:spPr bwMode="auto">
            <a:xfrm>
              <a:off x="3800" y="356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0516" name="Rectangle 34"/>
            <p:cNvSpPr>
              <a:spLocks noChangeArrowheads="1"/>
            </p:cNvSpPr>
            <p:nvPr/>
          </p:nvSpPr>
          <p:spPr bwMode="auto">
            <a:xfrm>
              <a:off x="4215" y="3092"/>
              <a:ext cx="8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Ribosome</a:t>
              </a:r>
            </a:p>
          </p:txBody>
        </p:sp>
        <p:sp>
          <p:nvSpPr>
            <p:cNvPr id="20517" name="Rectangle 35"/>
            <p:cNvSpPr>
              <a:spLocks noChangeArrowheads="1"/>
            </p:cNvSpPr>
            <p:nvPr/>
          </p:nvSpPr>
          <p:spPr bwMode="auto">
            <a:xfrm>
              <a:off x="3975" y="3716"/>
              <a:ext cx="6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Protein</a:t>
              </a:r>
            </a:p>
          </p:txBody>
        </p:sp>
        <p:sp>
          <p:nvSpPr>
            <p:cNvPr id="16420" name="Line 36"/>
            <p:cNvSpPr>
              <a:spLocks noChangeShapeType="1"/>
            </p:cNvSpPr>
            <p:nvPr/>
          </p:nvSpPr>
          <p:spPr bwMode="auto">
            <a:xfrm>
              <a:off x="3752" y="3840"/>
              <a:ext cx="224"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6421" name="Line 37"/>
            <p:cNvSpPr>
              <a:spLocks noChangeShapeType="1"/>
            </p:cNvSpPr>
            <p:nvPr/>
          </p:nvSpPr>
          <p:spPr bwMode="auto">
            <a:xfrm flipV="1">
              <a:off x="4040" y="3256"/>
              <a:ext cx="176" cy="16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16422" name="Rectangle 38"/>
          <p:cNvSpPr>
            <a:spLocks noChangeArrowheads="1"/>
          </p:cNvSpPr>
          <p:nvPr/>
        </p:nvSpPr>
        <p:spPr bwMode="auto">
          <a:xfrm>
            <a:off x="1814514" y="3505200"/>
            <a:ext cx="268128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en-US" sz="3600" b="1">
                <a:solidFill>
                  <a:srgbClr val="00279F"/>
                </a:solidFill>
                <a:effectLst>
                  <a:outerShdw blurRad="38100" dist="38100" dir="2700000" algn="tl">
                    <a:srgbClr val="000000"/>
                  </a:outerShdw>
                </a:effectLst>
              </a:rPr>
              <a:t>Eukaryotic Cell</a:t>
            </a:r>
          </a:p>
        </p:txBody>
      </p:sp>
    </p:spTree>
    <p:extLst>
      <p:ext uri="{BB962C8B-B14F-4D97-AF65-F5344CB8AC3E}">
        <p14:creationId xmlns:p14="http://schemas.microsoft.com/office/powerpoint/2010/main" val="7317917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Effect transition="in" filter="wipe(left)">
                                      <p:cBhvr>
                                        <p:cTn id="7" dur="500"/>
                                        <p:tgtEl>
                                          <p:spTgt spid="1638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422">
                                            <p:txEl>
                                              <p:pRg st="0" end="0"/>
                                            </p:txEl>
                                          </p:spTgt>
                                        </p:tgtEl>
                                        <p:attrNameLst>
                                          <p:attrName>style.visibility</p:attrName>
                                        </p:attrNameLst>
                                      </p:cBhvr>
                                      <p:to>
                                        <p:strVal val="visible"/>
                                      </p:to>
                                    </p:set>
                                    <p:animEffect transition="in" filter="wipe(left)">
                                      <p:cBhvr>
                                        <p:cTn id="12" dur="500"/>
                                        <p:tgtEl>
                                          <p:spTgt spid="16422">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423"/>
                                        </p:tgtEl>
                                        <p:attrNameLst>
                                          <p:attrName>style.visibility</p:attrName>
                                        </p:attrNameLst>
                                      </p:cBhvr>
                                      <p:to>
                                        <p:strVal val="visible"/>
                                      </p:to>
                                    </p:set>
                                    <p:animEffect transition="in" filter="wipe(left)">
                                      <p:cBhvr>
                                        <p:cTn id="17" dur="500"/>
                                        <p:tgtEl>
                                          <p:spTgt spid="16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autoUpdateAnimBg="0"/>
      <p:bldP spid="16422"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en-US" b="1">
                <a:solidFill>
                  <a:srgbClr val="009688"/>
                </a:solidFill>
                <a:effectLst>
                  <a:outerShdw blurRad="38100" dist="38100" dir="2700000" algn="tl">
                    <a:srgbClr val="000000"/>
                  </a:outerShdw>
                </a:effectLst>
              </a:rPr>
              <a:t>2. RNA Processing</a:t>
            </a:r>
          </a:p>
        </p:txBody>
      </p:sp>
      <p:sp>
        <p:nvSpPr>
          <p:cNvPr id="17411" name="Rectangle 3"/>
          <p:cNvSpPr>
            <a:spLocks noGrp="1" noChangeArrowheads="1"/>
          </p:cNvSpPr>
          <p:nvPr>
            <p:ph type="body" idx="1"/>
          </p:nvPr>
        </p:nvSpPr>
        <p:spPr>
          <a:xfrm>
            <a:off x="2057400" y="1447800"/>
            <a:ext cx="7772400" cy="4114800"/>
          </a:xfrm>
        </p:spPr>
        <p:txBody>
          <a:bodyPr>
            <a:normAutofit fontScale="92500"/>
          </a:bodyPr>
          <a:lstStyle/>
          <a:p>
            <a:pPr>
              <a:lnSpc>
                <a:spcPct val="90000"/>
              </a:lnSpc>
              <a:buFontTx/>
              <a:buNone/>
              <a:defRPr/>
            </a:pPr>
            <a:endParaRPr lang="en-US" altLang="en-US" sz="3600"/>
          </a:p>
          <a:p>
            <a:pPr>
              <a:lnSpc>
                <a:spcPct val="90000"/>
              </a:lnSpc>
              <a:defRPr/>
            </a:pPr>
            <a:r>
              <a:rPr lang="en-US" altLang="en-US" sz="3600" b="1">
                <a:solidFill>
                  <a:srgbClr val="00279F"/>
                </a:solidFill>
                <a:effectLst>
                  <a:outerShdw blurRad="38100" dist="38100" dir="2700000" algn="tl">
                    <a:srgbClr val="000000"/>
                  </a:outerShdw>
                </a:effectLst>
              </a:rPr>
              <a:t>Introns</a:t>
            </a:r>
            <a:r>
              <a:rPr lang="en-US" altLang="en-US" sz="3600"/>
              <a:t> are pulled out and </a:t>
            </a:r>
            <a:r>
              <a:rPr lang="en-US" altLang="en-US" sz="3600" b="1">
                <a:solidFill>
                  <a:srgbClr val="6E0043"/>
                </a:solidFill>
                <a:effectLst>
                  <a:outerShdw blurRad="38100" dist="38100" dir="2700000" algn="tl">
                    <a:srgbClr val="000000"/>
                  </a:outerShdw>
                </a:effectLst>
              </a:rPr>
              <a:t>exons</a:t>
            </a:r>
            <a:r>
              <a:rPr lang="en-US" altLang="en-US" sz="3600">
                <a:solidFill>
                  <a:srgbClr val="6E0043"/>
                </a:solidFill>
              </a:rPr>
              <a:t> </a:t>
            </a:r>
            <a:r>
              <a:rPr lang="en-US" altLang="en-US" sz="3600"/>
              <a:t>come together.</a:t>
            </a:r>
          </a:p>
          <a:p>
            <a:pPr>
              <a:lnSpc>
                <a:spcPct val="10000"/>
              </a:lnSpc>
              <a:buFontTx/>
              <a:buNone/>
              <a:defRPr/>
            </a:pPr>
            <a:endParaRPr lang="en-US" altLang="en-US" sz="3600"/>
          </a:p>
          <a:p>
            <a:pPr>
              <a:lnSpc>
                <a:spcPct val="90000"/>
              </a:lnSpc>
              <a:defRPr/>
            </a:pPr>
            <a:r>
              <a:rPr lang="en-US" altLang="en-US" sz="3600"/>
              <a:t>End product is a </a:t>
            </a:r>
            <a:r>
              <a:rPr lang="en-US" altLang="en-US" sz="3600" b="1">
                <a:solidFill>
                  <a:srgbClr val="CC66FF"/>
                </a:solidFill>
                <a:effectLst>
                  <a:outerShdw blurRad="38100" dist="38100" dir="2700000" algn="tl">
                    <a:srgbClr val="000000"/>
                  </a:outerShdw>
                </a:effectLst>
              </a:rPr>
              <a:t>mature RNA molecule</a:t>
            </a:r>
            <a:r>
              <a:rPr lang="en-US" altLang="en-US" sz="3600"/>
              <a:t> that leaves the </a:t>
            </a:r>
            <a:r>
              <a:rPr lang="en-US" altLang="en-US" sz="3600" b="1">
                <a:solidFill>
                  <a:schemeClr val="accent1"/>
                </a:solidFill>
                <a:effectLst>
                  <a:outerShdw blurRad="38100" dist="38100" dir="2700000" algn="tl">
                    <a:srgbClr val="000000"/>
                  </a:outerShdw>
                </a:effectLst>
              </a:rPr>
              <a:t>nucleus</a:t>
            </a:r>
            <a:r>
              <a:rPr lang="en-US" altLang="en-US" sz="3600"/>
              <a:t> to the </a:t>
            </a:r>
            <a:r>
              <a:rPr lang="en-US" altLang="en-US" sz="3600" b="1">
                <a:solidFill>
                  <a:schemeClr val="accent1"/>
                </a:solidFill>
                <a:effectLst>
                  <a:outerShdw blurRad="38100" dist="38100" dir="2700000" algn="tl">
                    <a:srgbClr val="000000"/>
                  </a:outerShdw>
                </a:effectLst>
              </a:rPr>
              <a:t>cytoplasm.</a:t>
            </a:r>
          </a:p>
          <a:p>
            <a:pPr>
              <a:lnSpc>
                <a:spcPct val="90000"/>
              </a:lnSpc>
              <a:buFontTx/>
              <a:buNone/>
              <a:defRPr/>
            </a:pPr>
            <a:endParaRPr lang="en-US" altLang="en-US" sz="3600" b="1">
              <a:solidFill>
                <a:schemeClr val="accent1"/>
              </a:solidFill>
              <a:effectLst>
                <a:outerShdw blurRad="38100" dist="38100" dir="2700000" algn="tl">
                  <a:srgbClr val="000000"/>
                </a:outerShdw>
              </a:effectLst>
            </a:endParaRPr>
          </a:p>
          <a:p>
            <a:pPr>
              <a:lnSpc>
                <a:spcPct val="90000"/>
              </a:lnSpc>
              <a:defRPr/>
            </a:pPr>
            <a:r>
              <a:rPr lang="en-US" altLang="en-US" sz="3600" b="1">
                <a:solidFill>
                  <a:schemeClr val="accent1"/>
                </a:solidFill>
                <a:effectLst>
                  <a:outerShdw blurRad="38100" dist="38100" dir="2700000" algn="tl">
                    <a:srgbClr val="000000"/>
                  </a:outerShdw>
                </a:effectLst>
              </a:rPr>
              <a:t>Introns bad…… Exons good!</a:t>
            </a:r>
            <a:endParaRPr lang="en-US" altLang="en-US" sz="3600"/>
          </a:p>
        </p:txBody>
      </p:sp>
    </p:spTree>
    <p:extLst>
      <p:ext uri="{BB962C8B-B14F-4D97-AF65-F5344CB8AC3E}">
        <p14:creationId xmlns:p14="http://schemas.microsoft.com/office/powerpoint/2010/main" val="22813191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0">
                                            <p:txEl>
                                              <p:pRg st="0" end="0"/>
                                            </p:txEl>
                                          </p:spTgt>
                                        </p:tgtEl>
                                        <p:attrNameLst>
                                          <p:attrName>style.visibility</p:attrName>
                                        </p:attrNameLst>
                                      </p:cBhvr>
                                      <p:to>
                                        <p:strVal val="visible"/>
                                      </p:to>
                                    </p:set>
                                    <p:animEffect transition="in" filter="wipe(left)">
                                      <p:cBhvr>
                                        <p:cTn id="7" dur="500"/>
                                        <p:tgtEl>
                                          <p:spTgt spid="1741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wipe(left)">
                                      <p:cBhvr>
                                        <p:cTn id="12" dur="500"/>
                                        <p:tgtEl>
                                          <p:spTgt spid="1741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11">
                                            <p:txEl>
                                              <p:pRg st="3" end="3"/>
                                            </p:txEl>
                                          </p:spTgt>
                                        </p:tgtEl>
                                        <p:attrNameLst>
                                          <p:attrName>style.visibility</p:attrName>
                                        </p:attrNameLst>
                                      </p:cBhvr>
                                      <p:to>
                                        <p:strVal val="visible"/>
                                      </p:to>
                                    </p:set>
                                    <p:animEffect transition="in" filter="wipe(left)">
                                      <p:cBhvr>
                                        <p:cTn id="17" dur="500"/>
                                        <p:tgtEl>
                                          <p:spTgt spid="17411">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411">
                                            <p:txEl>
                                              <p:pRg st="5" end="5"/>
                                            </p:txEl>
                                          </p:spTgt>
                                        </p:tgtEl>
                                        <p:attrNameLst>
                                          <p:attrName>style.visibility</p:attrName>
                                        </p:attrNameLst>
                                      </p:cBhvr>
                                      <p:to>
                                        <p:strVal val="visible"/>
                                      </p:to>
                                    </p:set>
                                    <p:animEffect transition="in" filter="wipe(left)">
                                      <p:cBhvr>
                                        <p:cTn id="22" dur="500"/>
                                        <p:tgtEl>
                                          <p:spTgt spid="174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11"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a:defRPr/>
            </a:pPr>
            <a:r>
              <a:rPr lang="en-US" altLang="en-US" b="1">
                <a:solidFill>
                  <a:srgbClr val="009688"/>
                </a:solidFill>
                <a:effectLst>
                  <a:outerShdw blurRad="38100" dist="38100" dir="2700000" algn="tl">
                    <a:srgbClr val="000000"/>
                  </a:outerShdw>
                </a:effectLst>
              </a:rPr>
              <a:t>2. RNA Processing</a:t>
            </a:r>
          </a:p>
        </p:txBody>
      </p:sp>
      <p:sp>
        <p:nvSpPr>
          <p:cNvPr id="22531" name="Rectangle 3"/>
          <p:cNvSpPr>
            <a:spLocks noGrp="1" noChangeArrowheads="1"/>
          </p:cNvSpPr>
          <p:nvPr>
            <p:ph type="body" idx="1"/>
          </p:nvPr>
        </p:nvSpPr>
        <p:spPr>
          <a:xfrm>
            <a:off x="838200" y="1827524"/>
            <a:ext cx="10515600" cy="4351338"/>
          </a:xfrm>
          <a:noFill/>
        </p:spPr>
        <p:txBody>
          <a:bodyPr/>
          <a:lstStyle/>
          <a:p>
            <a:pPr>
              <a:buFontTx/>
              <a:buNone/>
            </a:pPr>
            <a:r>
              <a:rPr lang="en-US" altLang="en-US"/>
              <a:t> </a:t>
            </a:r>
          </a:p>
        </p:txBody>
      </p:sp>
      <p:grpSp>
        <p:nvGrpSpPr>
          <p:cNvPr id="18472" name="Group 40"/>
          <p:cNvGrpSpPr>
            <a:grpSpLocks/>
          </p:cNvGrpSpPr>
          <p:nvPr/>
        </p:nvGrpSpPr>
        <p:grpSpPr bwMode="auto">
          <a:xfrm>
            <a:off x="2082800" y="1814514"/>
            <a:ext cx="7950200" cy="1131887"/>
            <a:chOff x="352" y="1143"/>
            <a:chExt cx="5008" cy="713"/>
          </a:xfrm>
        </p:grpSpPr>
        <p:sp>
          <p:nvSpPr>
            <p:cNvPr id="22560" name="Rectangle 4"/>
            <p:cNvSpPr>
              <a:spLocks noChangeArrowheads="1"/>
            </p:cNvSpPr>
            <p:nvPr/>
          </p:nvSpPr>
          <p:spPr bwMode="auto">
            <a:xfrm>
              <a:off x="352" y="1504"/>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pPr algn="ctr"/>
              <a:endParaRPr lang="en-US" altLang="en-US" sz="2400">
                <a:solidFill>
                  <a:srgbClr val="FF99FF"/>
                </a:solidFill>
              </a:endParaRPr>
            </a:p>
          </p:txBody>
        </p:sp>
        <p:sp>
          <p:nvSpPr>
            <p:cNvPr id="18437" name="Rectangle 5"/>
            <p:cNvSpPr>
              <a:spLocks noChangeArrowheads="1"/>
            </p:cNvSpPr>
            <p:nvPr/>
          </p:nvSpPr>
          <p:spPr bwMode="auto">
            <a:xfrm>
              <a:off x="1360" y="1504"/>
              <a:ext cx="976" cy="352"/>
            </a:xfrm>
            <a:prstGeom prst="rect">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38" name="Rectangle 6"/>
            <p:cNvSpPr>
              <a:spLocks noChangeArrowheads="1"/>
            </p:cNvSpPr>
            <p:nvPr/>
          </p:nvSpPr>
          <p:spPr bwMode="auto">
            <a:xfrm>
              <a:off x="3376" y="1504"/>
              <a:ext cx="976" cy="352"/>
            </a:xfrm>
            <a:prstGeom prst="rect">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39" name="Rectangle 7"/>
            <p:cNvSpPr>
              <a:spLocks noChangeArrowheads="1"/>
            </p:cNvSpPr>
            <p:nvPr/>
          </p:nvSpPr>
          <p:spPr bwMode="auto">
            <a:xfrm>
              <a:off x="4384" y="1504"/>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40" name="Rectangle 8"/>
            <p:cNvSpPr>
              <a:spLocks noChangeArrowheads="1"/>
            </p:cNvSpPr>
            <p:nvPr/>
          </p:nvSpPr>
          <p:spPr bwMode="auto">
            <a:xfrm>
              <a:off x="2368" y="1504"/>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65" name="Rectangle 9"/>
            <p:cNvSpPr>
              <a:spLocks noChangeArrowheads="1"/>
            </p:cNvSpPr>
            <p:nvPr/>
          </p:nvSpPr>
          <p:spPr bwMode="auto">
            <a:xfrm>
              <a:off x="471" y="1143"/>
              <a:ext cx="1789"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pre-RNA molecule</a:t>
              </a:r>
            </a:p>
          </p:txBody>
        </p:sp>
        <p:sp>
          <p:nvSpPr>
            <p:cNvPr id="22566" name="Rectangle 10"/>
            <p:cNvSpPr>
              <a:spLocks noChangeArrowheads="1"/>
            </p:cNvSpPr>
            <p:nvPr/>
          </p:nvSpPr>
          <p:spPr bwMode="auto">
            <a:xfrm>
              <a:off x="1527" y="1527"/>
              <a:ext cx="658"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intron</a:t>
              </a:r>
            </a:p>
          </p:txBody>
        </p:sp>
        <p:sp>
          <p:nvSpPr>
            <p:cNvPr id="22567" name="Rectangle 11"/>
            <p:cNvSpPr>
              <a:spLocks noChangeArrowheads="1"/>
            </p:cNvSpPr>
            <p:nvPr/>
          </p:nvSpPr>
          <p:spPr bwMode="auto">
            <a:xfrm>
              <a:off x="3543" y="1503"/>
              <a:ext cx="66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intron</a:t>
              </a:r>
            </a:p>
          </p:txBody>
        </p:sp>
        <p:sp>
          <p:nvSpPr>
            <p:cNvPr id="22568" name="Rectangle 12"/>
            <p:cNvSpPr>
              <a:spLocks noChangeArrowheads="1"/>
            </p:cNvSpPr>
            <p:nvPr/>
          </p:nvSpPr>
          <p:spPr bwMode="auto">
            <a:xfrm>
              <a:off x="567" y="1527"/>
              <a:ext cx="56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22569" name="Rectangle 13"/>
            <p:cNvSpPr>
              <a:spLocks noChangeArrowheads="1"/>
            </p:cNvSpPr>
            <p:nvPr/>
          </p:nvSpPr>
          <p:spPr bwMode="auto">
            <a:xfrm>
              <a:off x="2583" y="1503"/>
              <a:ext cx="56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22570" name="Rectangle 14"/>
            <p:cNvSpPr>
              <a:spLocks noChangeArrowheads="1"/>
            </p:cNvSpPr>
            <p:nvPr/>
          </p:nvSpPr>
          <p:spPr bwMode="auto">
            <a:xfrm>
              <a:off x="4551" y="1503"/>
              <a:ext cx="567"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grpSp>
      <p:grpSp>
        <p:nvGrpSpPr>
          <p:cNvPr id="18474" name="Group 42"/>
          <p:cNvGrpSpPr>
            <a:grpSpLocks/>
          </p:cNvGrpSpPr>
          <p:nvPr/>
        </p:nvGrpSpPr>
        <p:grpSpPr bwMode="auto">
          <a:xfrm>
            <a:off x="3111690" y="5511803"/>
            <a:ext cx="5397310" cy="1104901"/>
            <a:chOff x="1408" y="3472"/>
            <a:chExt cx="2992" cy="696"/>
          </a:xfrm>
        </p:grpSpPr>
        <p:sp>
          <p:nvSpPr>
            <p:cNvPr id="18453" name="Rectangle 21"/>
            <p:cNvSpPr>
              <a:spLocks noChangeArrowheads="1"/>
            </p:cNvSpPr>
            <p:nvPr/>
          </p:nvSpPr>
          <p:spPr bwMode="auto">
            <a:xfrm>
              <a:off x="1408" y="3472"/>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54" name="Rectangle 22"/>
            <p:cNvSpPr>
              <a:spLocks noChangeArrowheads="1"/>
            </p:cNvSpPr>
            <p:nvPr/>
          </p:nvSpPr>
          <p:spPr bwMode="auto">
            <a:xfrm>
              <a:off x="1575" y="3505"/>
              <a:ext cx="544"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dirty="0">
                  <a:solidFill>
                    <a:schemeClr val="tx1"/>
                  </a:solidFill>
                </a:rPr>
                <a:t>exon</a:t>
              </a:r>
            </a:p>
          </p:txBody>
        </p:sp>
        <p:sp>
          <p:nvSpPr>
            <p:cNvPr id="18455" name="Rectangle 23"/>
            <p:cNvSpPr>
              <a:spLocks noChangeArrowheads="1"/>
            </p:cNvSpPr>
            <p:nvPr/>
          </p:nvSpPr>
          <p:spPr bwMode="auto">
            <a:xfrm>
              <a:off x="2416" y="3472"/>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56" name="Rectangle 24"/>
            <p:cNvSpPr>
              <a:spLocks noChangeArrowheads="1"/>
            </p:cNvSpPr>
            <p:nvPr/>
          </p:nvSpPr>
          <p:spPr bwMode="auto">
            <a:xfrm>
              <a:off x="2631" y="3495"/>
              <a:ext cx="567"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18457" name="Rectangle 25"/>
            <p:cNvSpPr>
              <a:spLocks noChangeArrowheads="1"/>
            </p:cNvSpPr>
            <p:nvPr/>
          </p:nvSpPr>
          <p:spPr bwMode="auto">
            <a:xfrm>
              <a:off x="3424" y="3472"/>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58" name="Rectangle 26"/>
            <p:cNvSpPr>
              <a:spLocks noChangeArrowheads="1"/>
            </p:cNvSpPr>
            <p:nvPr/>
          </p:nvSpPr>
          <p:spPr bwMode="auto">
            <a:xfrm>
              <a:off x="3639" y="3495"/>
              <a:ext cx="567"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18463" name="Rectangle 31"/>
            <p:cNvSpPr>
              <a:spLocks noChangeArrowheads="1"/>
            </p:cNvSpPr>
            <p:nvPr/>
          </p:nvSpPr>
          <p:spPr bwMode="auto">
            <a:xfrm>
              <a:off x="1863" y="3879"/>
              <a:ext cx="1892"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Mature RNA molecule</a:t>
              </a:r>
            </a:p>
          </p:txBody>
        </p:sp>
      </p:grpSp>
      <p:grpSp>
        <p:nvGrpSpPr>
          <p:cNvPr id="18473" name="Group 41"/>
          <p:cNvGrpSpPr>
            <a:grpSpLocks/>
          </p:cNvGrpSpPr>
          <p:nvPr/>
        </p:nvGrpSpPr>
        <p:grpSpPr bwMode="auto">
          <a:xfrm>
            <a:off x="2463800" y="3340100"/>
            <a:ext cx="7188200" cy="1728788"/>
            <a:chOff x="592" y="2104"/>
            <a:chExt cx="4528" cy="1089"/>
          </a:xfrm>
        </p:grpSpPr>
        <p:sp>
          <p:nvSpPr>
            <p:cNvPr id="18447" name="Rectangle 15"/>
            <p:cNvSpPr>
              <a:spLocks noChangeArrowheads="1"/>
            </p:cNvSpPr>
            <p:nvPr/>
          </p:nvSpPr>
          <p:spPr bwMode="auto">
            <a:xfrm>
              <a:off x="592" y="2608"/>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36" name="Rectangle 16"/>
            <p:cNvSpPr>
              <a:spLocks noChangeArrowheads="1"/>
            </p:cNvSpPr>
            <p:nvPr/>
          </p:nvSpPr>
          <p:spPr bwMode="auto">
            <a:xfrm>
              <a:off x="759" y="2631"/>
              <a:ext cx="567"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18449" name="Rectangle 17"/>
            <p:cNvSpPr>
              <a:spLocks noChangeArrowheads="1"/>
            </p:cNvSpPr>
            <p:nvPr/>
          </p:nvSpPr>
          <p:spPr bwMode="auto">
            <a:xfrm>
              <a:off x="2368" y="2608"/>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38" name="Rectangle 18"/>
            <p:cNvSpPr>
              <a:spLocks noChangeArrowheads="1"/>
            </p:cNvSpPr>
            <p:nvPr/>
          </p:nvSpPr>
          <p:spPr bwMode="auto">
            <a:xfrm>
              <a:off x="2583" y="2631"/>
              <a:ext cx="567"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18451" name="Rectangle 19"/>
            <p:cNvSpPr>
              <a:spLocks noChangeArrowheads="1"/>
            </p:cNvSpPr>
            <p:nvPr/>
          </p:nvSpPr>
          <p:spPr bwMode="auto">
            <a:xfrm>
              <a:off x="4144" y="2608"/>
              <a:ext cx="976" cy="352"/>
            </a:xfrm>
            <a:prstGeom prst="rect">
              <a:avLst/>
            </a:prstGeom>
            <a:solidFill>
              <a:srgbClr val="FF99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2540" name="Rectangle 20"/>
            <p:cNvSpPr>
              <a:spLocks noChangeArrowheads="1"/>
            </p:cNvSpPr>
            <p:nvPr/>
          </p:nvSpPr>
          <p:spPr bwMode="auto">
            <a:xfrm>
              <a:off x="4359" y="2631"/>
              <a:ext cx="567" cy="28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exon</a:t>
              </a:r>
            </a:p>
          </p:txBody>
        </p:sp>
        <p:sp>
          <p:nvSpPr>
            <p:cNvPr id="18459" name="Freeform 27"/>
            <p:cNvSpPr>
              <a:spLocks/>
            </p:cNvSpPr>
            <p:nvPr/>
          </p:nvSpPr>
          <p:spPr bwMode="auto">
            <a:xfrm>
              <a:off x="1572" y="2124"/>
              <a:ext cx="793" cy="697"/>
            </a:xfrm>
            <a:custGeom>
              <a:avLst/>
              <a:gdLst>
                <a:gd name="T0" fmla="*/ 12 w 793"/>
                <a:gd name="T1" fmla="*/ 432 h 697"/>
                <a:gd name="T2" fmla="*/ 12 w 793"/>
                <a:gd name="T3" fmla="*/ 360 h 697"/>
                <a:gd name="T4" fmla="*/ 36 w 793"/>
                <a:gd name="T5" fmla="*/ 288 h 697"/>
                <a:gd name="T6" fmla="*/ 72 w 793"/>
                <a:gd name="T7" fmla="*/ 216 h 697"/>
                <a:gd name="T8" fmla="*/ 96 w 793"/>
                <a:gd name="T9" fmla="*/ 144 h 697"/>
                <a:gd name="T10" fmla="*/ 144 w 793"/>
                <a:gd name="T11" fmla="*/ 84 h 697"/>
                <a:gd name="T12" fmla="*/ 216 w 793"/>
                <a:gd name="T13" fmla="*/ 48 h 697"/>
                <a:gd name="T14" fmla="*/ 288 w 793"/>
                <a:gd name="T15" fmla="*/ 24 h 697"/>
                <a:gd name="T16" fmla="*/ 360 w 793"/>
                <a:gd name="T17" fmla="*/ 0 h 697"/>
                <a:gd name="T18" fmla="*/ 432 w 793"/>
                <a:gd name="T19" fmla="*/ 0 h 697"/>
                <a:gd name="T20" fmla="*/ 504 w 793"/>
                <a:gd name="T21" fmla="*/ 0 h 697"/>
                <a:gd name="T22" fmla="*/ 600 w 793"/>
                <a:gd name="T23" fmla="*/ 24 h 697"/>
                <a:gd name="T24" fmla="*/ 672 w 793"/>
                <a:gd name="T25" fmla="*/ 60 h 697"/>
                <a:gd name="T26" fmla="*/ 732 w 793"/>
                <a:gd name="T27" fmla="*/ 120 h 697"/>
                <a:gd name="T28" fmla="*/ 768 w 793"/>
                <a:gd name="T29" fmla="*/ 192 h 697"/>
                <a:gd name="T30" fmla="*/ 780 w 793"/>
                <a:gd name="T31" fmla="*/ 264 h 697"/>
                <a:gd name="T32" fmla="*/ 792 w 793"/>
                <a:gd name="T33" fmla="*/ 336 h 697"/>
                <a:gd name="T34" fmla="*/ 792 w 793"/>
                <a:gd name="T35" fmla="*/ 408 h 697"/>
                <a:gd name="T36" fmla="*/ 768 w 793"/>
                <a:gd name="T37" fmla="*/ 480 h 697"/>
                <a:gd name="T38" fmla="*/ 768 w 793"/>
                <a:gd name="T39" fmla="*/ 552 h 697"/>
                <a:gd name="T40" fmla="*/ 768 w 793"/>
                <a:gd name="T41" fmla="*/ 624 h 697"/>
                <a:gd name="T42" fmla="*/ 768 w 793"/>
                <a:gd name="T43" fmla="*/ 696 h 697"/>
                <a:gd name="T44" fmla="*/ 696 w 793"/>
                <a:gd name="T45" fmla="*/ 672 h 697"/>
                <a:gd name="T46" fmla="*/ 648 w 793"/>
                <a:gd name="T47" fmla="*/ 600 h 697"/>
                <a:gd name="T48" fmla="*/ 612 w 793"/>
                <a:gd name="T49" fmla="*/ 528 h 697"/>
                <a:gd name="T50" fmla="*/ 576 w 793"/>
                <a:gd name="T51" fmla="*/ 456 h 697"/>
                <a:gd name="T52" fmla="*/ 540 w 793"/>
                <a:gd name="T53" fmla="*/ 384 h 697"/>
                <a:gd name="T54" fmla="*/ 468 w 793"/>
                <a:gd name="T55" fmla="*/ 336 h 697"/>
                <a:gd name="T56" fmla="*/ 396 w 793"/>
                <a:gd name="T57" fmla="*/ 336 h 697"/>
                <a:gd name="T58" fmla="*/ 324 w 793"/>
                <a:gd name="T59" fmla="*/ 336 h 697"/>
                <a:gd name="T60" fmla="*/ 252 w 793"/>
                <a:gd name="T61" fmla="*/ 348 h 697"/>
                <a:gd name="T62" fmla="*/ 192 w 793"/>
                <a:gd name="T63" fmla="*/ 408 h 697"/>
                <a:gd name="T64" fmla="*/ 144 w 793"/>
                <a:gd name="T65" fmla="*/ 480 h 697"/>
                <a:gd name="T66" fmla="*/ 120 w 793"/>
                <a:gd name="T67" fmla="*/ 552 h 697"/>
                <a:gd name="T68" fmla="*/ 72 w 793"/>
                <a:gd name="T69" fmla="*/ 624 h 697"/>
                <a:gd name="T70" fmla="*/ 12 w 793"/>
                <a:gd name="T71" fmla="*/ 648 h 697"/>
                <a:gd name="T72" fmla="*/ 0 w 793"/>
                <a:gd name="T73" fmla="*/ 576 h 697"/>
                <a:gd name="T74" fmla="*/ 0 w 793"/>
                <a:gd name="T75" fmla="*/ 504 h 697"/>
                <a:gd name="T76" fmla="*/ 24 w 793"/>
                <a:gd name="T77" fmla="*/ 4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3" h="697">
                  <a:moveTo>
                    <a:pt x="12" y="468"/>
                  </a:moveTo>
                  <a:lnTo>
                    <a:pt x="12" y="432"/>
                  </a:lnTo>
                  <a:lnTo>
                    <a:pt x="12" y="396"/>
                  </a:lnTo>
                  <a:lnTo>
                    <a:pt x="12" y="360"/>
                  </a:lnTo>
                  <a:lnTo>
                    <a:pt x="24" y="324"/>
                  </a:lnTo>
                  <a:lnTo>
                    <a:pt x="36" y="288"/>
                  </a:lnTo>
                  <a:lnTo>
                    <a:pt x="48" y="252"/>
                  </a:lnTo>
                  <a:lnTo>
                    <a:pt x="72" y="216"/>
                  </a:lnTo>
                  <a:lnTo>
                    <a:pt x="72" y="180"/>
                  </a:lnTo>
                  <a:lnTo>
                    <a:pt x="96" y="144"/>
                  </a:lnTo>
                  <a:lnTo>
                    <a:pt x="108" y="108"/>
                  </a:lnTo>
                  <a:lnTo>
                    <a:pt x="144" y="84"/>
                  </a:lnTo>
                  <a:lnTo>
                    <a:pt x="180" y="60"/>
                  </a:lnTo>
                  <a:lnTo>
                    <a:pt x="216" y="48"/>
                  </a:lnTo>
                  <a:lnTo>
                    <a:pt x="252" y="36"/>
                  </a:lnTo>
                  <a:lnTo>
                    <a:pt x="288" y="24"/>
                  </a:lnTo>
                  <a:lnTo>
                    <a:pt x="324" y="12"/>
                  </a:lnTo>
                  <a:lnTo>
                    <a:pt x="360" y="0"/>
                  </a:lnTo>
                  <a:lnTo>
                    <a:pt x="396" y="0"/>
                  </a:lnTo>
                  <a:lnTo>
                    <a:pt x="432" y="0"/>
                  </a:lnTo>
                  <a:lnTo>
                    <a:pt x="468" y="0"/>
                  </a:lnTo>
                  <a:lnTo>
                    <a:pt x="504" y="0"/>
                  </a:lnTo>
                  <a:lnTo>
                    <a:pt x="552" y="12"/>
                  </a:lnTo>
                  <a:lnTo>
                    <a:pt x="600" y="24"/>
                  </a:lnTo>
                  <a:lnTo>
                    <a:pt x="636" y="36"/>
                  </a:lnTo>
                  <a:lnTo>
                    <a:pt x="672" y="60"/>
                  </a:lnTo>
                  <a:lnTo>
                    <a:pt x="708" y="84"/>
                  </a:lnTo>
                  <a:lnTo>
                    <a:pt x="732" y="120"/>
                  </a:lnTo>
                  <a:lnTo>
                    <a:pt x="744" y="156"/>
                  </a:lnTo>
                  <a:lnTo>
                    <a:pt x="768" y="192"/>
                  </a:lnTo>
                  <a:lnTo>
                    <a:pt x="780" y="228"/>
                  </a:lnTo>
                  <a:lnTo>
                    <a:pt x="780" y="264"/>
                  </a:lnTo>
                  <a:lnTo>
                    <a:pt x="792" y="300"/>
                  </a:lnTo>
                  <a:lnTo>
                    <a:pt x="792" y="336"/>
                  </a:lnTo>
                  <a:lnTo>
                    <a:pt x="792" y="372"/>
                  </a:lnTo>
                  <a:lnTo>
                    <a:pt x="792" y="408"/>
                  </a:lnTo>
                  <a:lnTo>
                    <a:pt x="792" y="444"/>
                  </a:lnTo>
                  <a:lnTo>
                    <a:pt x="768" y="480"/>
                  </a:lnTo>
                  <a:lnTo>
                    <a:pt x="768" y="516"/>
                  </a:lnTo>
                  <a:lnTo>
                    <a:pt x="768" y="552"/>
                  </a:lnTo>
                  <a:lnTo>
                    <a:pt x="768" y="588"/>
                  </a:lnTo>
                  <a:lnTo>
                    <a:pt x="768" y="624"/>
                  </a:lnTo>
                  <a:lnTo>
                    <a:pt x="768" y="660"/>
                  </a:lnTo>
                  <a:lnTo>
                    <a:pt x="768" y="696"/>
                  </a:lnTo>
                  <a:lnTo>
                    <a:pt x="732" y="696"/>
                  </a:lnTo>
                  <a:lnTo>
                    <a:pt x="696" y="672"/>
                  </a:lnTo>
                  <a:lnTo>
                    <a:pt x="672" y="636"/>
                  </a:lnTo>
                  <a:lnTo>
                    <a:pt x="648" y="600"/>
                  </a:lnTo>
                  <a:lnTo>
                    <a:pt x="624" y="564"/>
                  </a:lnTo>
                  <a:lnTo>
                    <a:pt x="612" y="528"/>
                  </a:lnTo>
                  <a:lnTo>
                    <a:pt x="600" y="492"/>
                  </a:lnTo>
                  <a:lnTo>
                    <a:pt x="576" y="456"/>
                  </a:lnTo>
                  <a:lnTo>
                    <a:pt x="564" y="420"/>
                  </a:lnTo>
                  <a:lnTo>
                    <a:pt x="540" y="384"/>
                  </a:lnTo>
                  <a:lnTo>
                    <a:pt x="504" y="360"/>
                  </a:lnTo>
                  <a:lnTo>
                    <a:pt x="468" y="336"/>
                  </a:lnTo>
                  <a:lnTo>
                    <a:pt x="432" y="336"/>
                  </a:lnTo>
                  <a:lnTo>
                    <a:pt x="396" y="336"/>
                  </a:lnTo>
                  <a:lnTo>
                    <a:pt x="360" y="336"/>
                  </a:lnTo>
                  <a:lnTo>
                    <a:pt x="324" y="336"/>
                  </a:lnTo>
                  <a:lnTo>
                    <a:pt x="288" y="336"/>
                  </a:lnTo>
                  <a:lnTo>
                    <a:pt x="252" y="348"/>
                  </a:lnTo>
                  <a:lnTo>
                    <a:pt x="216" y="372"/>
                  </a:lnTo>
                  <a:lnTo>
                    <a:pt x="192" y="408"/>
                  </a:lnTo>
                  <a:lnTo>
                    <a:pt x="168" y="444"/>
                  </a:lnTo>
                  <a:lnTo>
                    <a:pt x="144" y="480"/>
                  </a:lnTo>
                  <a:lnTo>
                    <a:pt x="132" y="516"/>
                  </a:lnTo>
                  <a:lnTo>
                    <a:pt x="120" y="552"/>
                  </a:lnTo>
                  <a:lnTo>
                    <a:pt x="96" y="588"/>
                  </a:lnTo>
                  <a:lnTo>
                    <a:pt x="72" y="624"/>
                  </a:lnTo>
                  <a:lnTo>
                    <a:pt x="48" y="660"/>
                  </a:lnTo>
                  <a:lnTo>
                    <a:pt x="12" y="648"/>
                  </a:lnTo>
                  <a:lnTo>
                    <a:pt x="0" y="612"/>
                  </a:lnTo>
                  <a:lnTo>
                    <a:pt x="0" y="576"/>
                  </a:lnTo>
                  <a:lnTo>
                    <a:pt x="0" y="540"/>
                  </a:lnTo>
                  <a:lnTo>
                    <a:pt x="0" y="504"/>
                  </a:lnTo>
                  <a:lnTo>
                    <a:pt x="24" y="468"/>
                  </a:lnTo>
                  <a:lnTo>
                    <a:pt x="24" y="432"/>
                  </a:lnTo>
                  <a:lnTo>
                    <a:pt x="12" y="468"/>
                  </a:lnTo>
                </a:path>
              </a:pathLst>
            </a:custGeom>
            <a:solidFill>
              <a:schemeClr val="accent1"/>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8460" name="Freeform 28"/>
            <p:cNvSpPr>
              <a:spLocks/>
            </p:cNvSpPr>
            <p:nvPr/>
          </p:nvSpPr>
          <p:spPr bwMode="auto">
            <a:xfrm>
              <a:off x="3348" y="2124"/>
              <a:ext cx="793" cy="697"/>
            </a:xfrm>
            <a:custGeom>
              <a:avLst/>
              <a:gdLst>
                <a:gd name="T0" fmla="*/ 12 w 793"/>
                <a:gd name="T1" fmla="*/ 432 h 697"/>
                <a:gd name="T2" fmla="*/ 12 w 793"/>
                <a:gd name="T3" fmla="*/ 360 h 697"/>
                <a:gd name="T4" fmla="*/ 36 w 793"/>
                <a:gd name="T5" fmla="*/ 288 h 697"/>
                <a:gd name="T6" fmla="*/ 72 w 793"/>
                <a:gd name="T7" fmla="*/ 216 h 697"/>
                <a:gd name="T8" fmla="*/ 96 w 793"/>
                <a:gd name="T9" fmla="*/ 144 h 697"/>
                <a:gd name="T10" fmla="*/ 144 w 793"/>
                <a:gd name="T11" fmla="*/ 84 h 697"/>
                <a:gd name="T12" fmla="*/ 216 w 793"/>
                <a:gd name="T13" fmla="*/ 48 h 697"/>
                <a:gd name="T14" fmla="*/ 288 w 793"/>
                <a:gd name="T15" fmla="*/ 24 h 697"/>
                <a:gd name="T16" fmla="*/ 360 w 793"/>
                <a:gd name="T17" fmla="*/ 0 h 697"/>
                <a:gd name="T18" fmla="*/ 432 w 793"/>
                <a:gd name="T19" fmla="*/ 0 h 697"/>
                <a:gd name="T20" fmla="*/ 504 w 793"/>
                <a:gd name="T21" fmla="*/ 0 h 697"/>
                <a:gd name="T22" fmla="*/ 600 w 793"/>
                <a:gd name="T23" fmla="*/ 24 h 697"/>
                <a:gd name="T24" fmla="*/ 672 w 793"/>
                <a:gd name="T25" fmla="*/ 60 h 697"/>
                <a:gd name="T26" fmla="*/ 732 w 793"/>
                <a:gd name="T27" fmla="*/ 120 h 697"/>
                <a:gd name="T28" fmla="*/ 768 w 793"/>
                <a:gd name="T29" fmla="*/ 192 h 697"/>
                <a:gd name="T30" fmla="*/ 780 w 793"/>
                <a:gd name="T31" fmla="*/ 264 h 697"/>
                <a:gd name="T32" fmla="*/ 792 w 793"/>
                <a:gd name="T33" fmla="*/ 336 h 697"/>
                <a:gd name="T34" fmla="*/ 792 w 793"/>
                <a:gd name="T35" fmla="*/ 408 h 697"/>
                <a:gd name="T36" fmla="*/ 768 w 793"/>
                <a:gd name="T37" fmla="*/ 480 h 697"/>
                <a:gd name="T38" fmla="*/ 768 w 793"/>
                <a:gd name="T39" fmla="*/ 552 h 697"/>
                <a:gd name="T40" fmla="*/ 768 w 793"/>
                <a:gd name="T41" fmla="*/ 624 h 697"/>
                <a:gd name="T42" fmla="*/ 768 w 793"/>
                <a:gd name="T43" fmla="*/ 696 h 697"/>
                <a:gd name="T44" fmla="*/ 696 w 793"/>
                <a:gd name="T45" fmla="*/ 672 h 697"/>
                <a:gd name="T46" fmla="*/ 648 w 793"/>
                <a:gd name="T47" fmla="*/ 600 h 697"/>
                <a:gd name="T48" fmla="*/ 612 w 793"/>
                <a:gd name="T49" fmla="*/ 528 h 697"/>
                <a:gd name="T50" fmla="*/ 576 w 793"/>
                <a:gd name="T51" fmla="*/ 456 h 697"/>
                <a:gd name="T52" fmla="*/ 540 w 793"/>
                <a:gd name="T53" fmla="*/ 384 h 697"/>
                <a:gd name="T54" fmla="*/ 468 w 793"/>
                <a:gd name="T55" fmla="*/ 336 h 697"/>
                <a:gd name="T56" fmla="*/ 396 w 793"/>
                <a:gd name="T57" fmla="*/ 336 h 697"/>
                <a:gd name="T58" fmla="*/ 324 w 793"/>
                <a:gd name="T59" fmla="*/ 336 h 697"/>
                <a:gd name="T60" fmla="*/ 252 w 793"/>
                <a:gd name="T61" fmla="*/ 348 h 697"/>
                <a:gd name="T62" fmla="*/ 192 w 793"/>
                <a:gd name="T63" fmla="*/ 408 h 697"/>
                <a:gd name="T64" fmla="*/ 144 w 793"/>
                <a:gd name="T65" fmla="*/ 480 h 697"/>
                <a:gd name="T66" fmla="*/ 120 w 793"/>
                <a:gd name="T67" fmla="*/ 552 h 697"/>
                <a:gd name="T68" fmla="*/ 72 w 793"/>
                <a:gd name="T69" fmla="*/ 624 h 697"/>
                <a:gd name="T70" fmla="*/ 12 w 793"/>
                <a:gd name="T71" fmla="*/ 648 h 697"/>
                <a:gd name="T72" fmla="*/ 0 w 793"/>
                <a:gd name="T73" fmla="*/ 576 h 697"/>
                <a:gd name="T74" fmla="*/ 0 w 793"/>
                <a:gd name="T75" fmla="*/ 504 h 697"/>
                <a:gd name="T76" fmla="*/ 24 w 793"/>
                <a:gd name="T77" fmla="*/ 432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3" h="697">
                  <a:moveTo>
                    <a:pt x="12" y="468"/>
                  </a:moveTo>
                  <a:lnTo>
                    <a:pt x="12" y="432"/>
                  </a:lnTo>
                  <a:lnTo>
                    <a:pt x="12" y="396"/>
                  </a:lnTo>
                  <a:lnTo>
                    <a:pt x="12" y="360"/>
                  </a:lnTo>
                  <a:lnTo>
                    <a:pt x="24" y="324"/>
                  </a:lnTo>
                  <a:lnTo>
                    <a:pt x="36" y="288"/>
                  </a:lnTo>
                  <a:lnTo>
                    <a:pt x="48" y="252"/>
                  </a:lnTo>
                  <a:lnTo>
                    <a:pt x="72" y="216"/>
                  </a:lnTo>
                  <a:lnTo>
                    <a:pt x="72" y="180"/>
                  </a:lnTo>
                  <a:lnTo>
                    <a:pt x="96" y="144"/>
                  </a:lnTo>
                  <a:lnTo>
                    <a:pt x="108" y="108"/>
                  </a:lnTo>
                  <a:lnTo>
                    <a:pt x="144" y="84"/>
                  </a:lnTo>
                  <a:lnTo>
                    <a:pt x="180" y="60"/>
                  </a:lnTo>
                  <a:lnTo>
                    <a:pt x="216" y="48"/>
                  </a:lnTo>
                  <a:lnTo>
                    <a:pt x="252" y="36"/>
                  </a:lnTo>
                  <a:lnTo>
                    <a:pt x="288" y="24"/>
                  </a:lnTo>
                  <a:lnTo>
                    <a:pt x="324" y="12"/>
                  </a:lnTo>
                  <a:lnTo>
                    <a:pt x="360" y="0"/>
                  </a:lnTo>
                  <a:lnTo>
                    <a:pt x="396" y="0"/>
                  </a:lnTo>
                  <a:lnTo>
                    <a:pt x="432" y="0"/>
                  </a:lnTo>
                  <a:lnTo>
                    <a:pt x="468" y="0"/>
                  </a:lnTo>
                  <a:lnTo>
                    <a:pt x="504" y="0"/>
                  </a:lnTo>
                  <a:lnTo>
                    <a:pt x="552" y="12"/>
                  </a:lnTo>
                  <a:lnTo>
                    <a:pt x="600" y="24"/>
                  </a:lnTo>
                  <a:lnTo>
                    <a:pt x="636" y="36"/>
                  </a:lnTo>
                  <a:lnTo>
                    <a:pt x="672" y="60"/>
                  </a:lnTo>
                  <a:lnTo>
                    <a:pt x="708" y="84"/>
                  </a:lnTo>
                  <a:lnTo>
                    <a:pt x="732" y="120"/>
                  </a:lnTo>
                  <a:lnTo>
                    <a:pt x="744" y="156"/>
                  </a:lnTo>
                  <a:lnTo>
                    <a:pt x="768" y="192"/>
                  </a:lnTo>
                  <a:lnTo>
                    <a:pt x="780" y="228"/>
                  </a:lnTo>
                  <a:lnTo>
                    <a:pt x="780" y="264"/>
                  </a:lnTo>
                  <a:lnTo>
                    <a:pt x="792" y="300"/>
                  </a:lnTo>
                  <a:lnTo>
                    <a:pt x="792" y="336"/>
                  </a:lnTo>
                  <a:lnTo>
                    <a:pt x="792" y="372"/>
                  </a:lnTo>
                  <a:lnTo>
                    <a:pt x="792" y="408"/>
                  </a:lnTo>
                  <a:lnTo>
                    <a:pt x="792" y="444"/>
                  </a:lnTo>
                  <a:lnTo>
                    <a:pt x="768" y="480"/>
                  </a:lnTo>
                  <a:lnTo>
                    <a:pt x="768" y="516"/>
                  </a:lnTo>
                  <a:lnTo>
                    <a:pt x="768" y="552"/>
                  </a:lnTo>
                  <a:lnTo>
                    <a:pt x="768" y="588"/>
                  </a:lnTo>
                  <a:lnTo>
                    <a:pt x="768" y="624"/>
                  </a:lnTo>
                  <a:lnTo>
                    <a:pt x="768" y="660"/>
                  </a:lnTo>
                  <a:lnTo>
                    <a:pt x="768" y="696"/>
                  </a:lnTo>
                  <a:lnTo>
                    <a:pt x="732" y="696"/>
                  </a:lnTo>
                  <a:lnTo>
                    <a:pt x="696" y="672"/>
                  </a:lnTo>
                  <a:lnTo>
                    <a:pt x="672" y="636"/>
                  </a:lnTo>
                  <a:lnTo>
                    <a:pt x="648" y="600"/>
                  </a:lnTo>
                  <a:lnTo>
                    <a:pt x="624" y="564"/>
                  </a:lnTo>
                  <a:lnTo>
                    <a:pt x="612" y="528"/>
                  </a:lnTo>
                  <a:lnTo>
                    <a:pt x="600" y="492"/>
                  </a:lnTo>
                  <a:lnTo>
                    <a:pt x="576" y="456"/>
                  </a:lnTo>
                  <a:lnTo>
                    <a:pt x="564" y="420"/>
                  </a:lnTo>
                  <a:lnTo>
                    <a:pt x="540" y="384"/>
                  </a:lnTo>
                  <a:lnTo>
                    <a:pt x="504" y="360"/>
                  </a:lnTo>
                  <a:lnTo>
                    <a:pt x="468" y="336"/>
                  </a:lnTo>
                  <a:lnTo>
                    <a:pt x="432" y="336"/>
                  </a:lnTo>
                  <a:lnTo>
                    <a:pt x="396" y="336"/>
                  </a:lnTo>
                  <a:lnTo>
                    <a:pt x="360" y="336"/>
                  </a:lnTo>
                  <a:lnTo>
                    <a:pt x="324" y="336"/>
                  </a:lnTo>
                  <a:lnTo>
                    <a:pt x="288" y="336"/>
                  </a:lnTo>
                  <a:lnTo>
                    <a:pt x="252" y="348"/>
                  </a:lnTo>
                  <a:lnTo>
                    <a:pt x="216" y="372"/>
                  </a:lnTo>
                  <a:lnTo>
                    <a:pt x="192" y="408"/>
                  </a:lnTo>
                  <a:lnTo>
                    <a:pt x="168" y="444"/>
                  </a:lnTo>
                  <a:lnTo>
                    <a:pt x="144" y="480"/>
                  </a:lnTo>
                  <a:lnTo>
                    <a:pt x="132" y="516"/>
                  </a:lnTo>
                  <a:lnTo>
                    <a:pt x="120" y="552"/>
                  </a:lnTo>
                  <a:lnTo>
                    <a:pt x="96" y="588"/>
                  </a:lnTo>
                  <a:lnTo>
                    <a:pt x="72" y="624"/>
                  </a:lnTo>
                  <a:lnTo>
                    <a:pt x="48" y="660"/>
                  </a:lnTo>
                  <a:lnTo>
                    <a:pt x="12" y="648"/>
                  </a:lnTo>
                  <a:lnTo>
                    <a:pt x="0" y="612"/>
                  </a:lnTo>
                  <a:lnTo>
                    <a:pt x="0" y="576"/>
                  </a:lnTo>
                  <a:lnTo>
                    <a:pt x="0" y="540"/>
                  </a:lnTo>
                  <a:lnTo>
                    <a:pt x="0" y="504"/>
                  </a:lnTo>
                  <a:lnTo>
                    <a:pt x="24" y="468"/>
                  </a:lnTo>
                  <a:lnTo>
                    <a:pt x="24" y="432"/>
                  </a:lnTo>
                  <a:lnTo>
                    <a:pt x="12" y="468"/>
                  </a:lnTo>
                </a:path>
              </a:pathLst>
            </a:custGeom>
            <a:solidFill>
              <a:schemeClr val="accent1"/>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2543" name="Rectangle 29"/>
            <p:cNvSpPr>
              <a:spLocks noChangeArrowheads="1"/>
            </p:cNvSpPr>
            <p:nvPr/>
          </p:nvSpPr>
          <p:spPr bwMode="auto">
            <a:xfrm>
              <a:off x="1719" y="2204"/>
              <a:ext cx="5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intron</a:t>
              </a:r>
            </a:p>
          </p:txBody>
        </p:sp>
        <p:sp>
          <p:nvSpPr>
            <p:cNvPr id="22544" name="Rectangle 30"/>
            <p:cNvSpPr>
              <a:spLocks noChangeArrowheads="1"/>
            </p:cNvSpPr>
            <p:nvPr/>
          </p:nvSpPr>
          <p:spPr bwMode="auto">
            <a:xfrm>
              <a:off x="3495" y="2204"/>
              <a:ext cx="5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intron</a:t>
              </a:r>
            </a:p>
          </p:txBody>
        </p:sp>
        <p:sp>
          <p:nvSpPr>
            <p:cNvPr id="18464" name="Freeform 32"/>
            <p:cNvSpPr>
              <a:spLocks/>
            </p:cNvSpPr>
            <p:nvPr/>
          </p:nvSpPr>
          <p:spPr bwMode="auto">
            <a:xfrm>
              <a:off x="1584" y="2436"/>
              <a:ext cx="757" cy="757"/>
            </a:xfrm>
            <a:custGeom>
              <a:avLst/>
              <a:gdLst>
                <a:gd name="T0" fmla="*/ 12 w 757"/>
                <a:gd name="T1" fmla="*/ 456 h 757"/>
                <a:gd name="T2" fmla="*/ 12 w 757"/>
                <a:gd name="T3" fmla="*/ 384 h 757"/>
                <a:gd name="T4" fmla="*/ 48 w 757"/>
                <a:gd name="T5" fmla="*/ 324 h 757"/>
                <a:gd name="T6" fmla="*/ 108 w 757"/>
                <a:gd name="T7" fmla="*/ 264 h 757"/>
                <a:gd name="T8" fmla="*/ 132 w 757"/>
                <a:gd name="T9" fmla="*/ 192 h 757"/>
                <a:gd name="T10" fmla="*/ 168 w 757"/>
                <a:gd name="T11" fmla="*/ 120 h 757"/>
                <a:gd name="T12" fmla="*/ 228 w 757"/>
                <a:gd name="T13" fmla="*/ 60 h 757"/>
                <a:gd name="T14" fmla="*/ 288 w 757"/>
                <a:gd name="T15" fmla="*/ 12 h 757"/>
                <a:gd name="T16" fmla="*/ 360 w 757"/>
                <a:gd name="T17" fmla="*/ 12 h 757"/>
                <a:gd name="T18" fmla="*/ 432 w 757"/>
                <a:gd name="T19" fmla="*/ 0 h 757"/>
                <a:gd name="T20" fmla="*/ 492 w 757"/>
                <a:gd name="T21" fmla="*/ 60 h 757"/>
                <a:gd name="T22" fmla="*/ 528 w 757"/>
                <a:gd name="T23" fmla="*/ 120 h 757"/>
                <a:gd name="T24" fmla="*/ 540 w 757"/>
                <a:gd name="T25" fmla="*/ 192 h 757"/>
                <a:gd name="T26" fmla="*/ 588 w 757"/>
                <a:gd name="T27" fmla="*/ 252 h 757"/>
                <a:gd name="T28" fmla="*/ 636 w 757"/>
                <a:gd name="T29" fmla="*/ 312 h 757"/>
                <a:gd name="T30" fmla="*/ 708 w 757"/>
                <a:gd name="T31" fmla="*/ 348 h 757"/>
                <a:gd name="T32" fmla="*/ 756 w 757"/>
                <a:gd name="T33" fmla="*/ 408 h 757"/>
                <a:gd name="T34" fmla="*/ 756 w 757"/>
                <a:gd name="T35" fmla="*/ 480 h 757"/>
                <a:gd name="T36" fmla="*/ 756 w 757"/>
                <a:gd name="T37" fmla="*/ 552 h 757"/>
                <a:gd name="T38" fmla="*/ 756 w 757"/>
                <a:gd name="T39" fmla="*/ 624 h 757"/>
                <a:gd name="T40" fmla="*/ 720 w 757"/>
                <a:gd name="T41" fmla="*/ 696 h 757"/>
                <a:gd name="T42" fmla="*/ 648 w 757"/>
                <a:gd name="T43" fmla="*/ 732 h 757"/>
                <a:gd name="T44" fmla="*/ 576 w 757"/>
                <a:gd name="T45" fmla="*/ 744 h 757"/>
                <a:gd name="T46" fmla="*/ 504 w 757"/>
                <a:gd name="T47" fmla="*/ 756 h 757"/>
                <a:gd name="T48" fmla="*/ 432 w 757"/>
                <a:gd name="T49" fmla="*/ 756 h 757"/>
                <a:gd name="T50" fmla="*/ 348 w 757"/>
                <a:gd name="T51" fmla="*/ 756 h 757"/>
                <a:gd name="T52" fmla="*/ 276 w 757"/>
                <a:gd name="T53" fmla="*/ 756 h 757"/>
                <a:gd name="T54" fmla="*/ 204 w 757"/>
                <a:gd name="T55" fmla="*/ 756 h 757"/>
                <a:gd name="T56" fmla="*/ 132 w 757"/>
                <a:gd name="T57" fmla="*/ 756 h 757"/>
                <a:gd name="T58" fmla="*/ 72 w 757"/>
                <a:gd name="T59" fmla="*/ 708 h 757"/>
                <a:gd name="T60" fmla="*/ 24 w 757"/>
                <a:gd name="T61" fmla="*/ 636 h 757"/>
                <a:gd name="T62" fmla="*/ 12 w 757"/>
                <a:gd name="T63" fmla="*/ 564 h 757"/>
                <a:gd name="T64" fmla="*/ 12 w 757"/>
                <a:gd name="T65" fmla="*/ 492 h 757"/>
                <a:gd name="T66" fmla="*/ 12 w 757"/>
                <a:gd name="T67" fmla="*/ 42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7" h="757">
                  <a:moveTo>
                    <a:pt x="0" y="492"/>
                  </a:moveTo>
                  <a:lnTo>
                    <a:pt x="12" y="456"/>
                  </a:lnTo>
                  <a:lnTo>
                    <a:pt x="12" y="420"/>
                  </a:lnTo>
                  <a:lnTo>
                    <a:pt x="12" y="384"/>
                  </a:lnTo>
                  <a:lnTo>
                    <a:pt x="12" y="348"/>
                  </a:lnTo>
                  <a:lnTo>
                    <a:pt x="48" y="324"/>
                  </a:lnTo>
                  <a:lnTo>
                    <a:pt x="72" y="288"/>
                  </a:lnTo>
                  <a:lnTo>
                    <a:pt x="108" y="264"/>
                  </a:lnTo>
                  <a:lnTo>
                    <a:pt x="108" y="228"/>
                  </a:lnTo>
                  <a:lnTo>
                    <a:pt x="132" y="192"/>
                  </a:lnTo>
                  <a:lnTo>
                    <a:pt x="156" y="156"/>
                  </a:lnTo>
                  <a:lnTo>
                    <a:pt x="168" y="120"/>
                  </a:lnTo>
                  <a:lnTo>
                    <a:pt x="192" y="84"/>
                  </a:lnTo>
                  <a:lnTo>
                    <a:pt x="228" y="60"/>
                  </a:lnTo>
                  <a:lnTo>
                    <a:pt x="252" y="24"/>
                  </a:lnTo>
                  <a:lnTo>
                    <a:pt x="288" y="12"/>
                  </a:lnTo>
                  <a:lnTo>
                    <a:pt x="324" y="12"/>
                  </a:lnTo>
                  <a:lnTo>
                    <a:pt x="360" y="12"/>
                  </a:lnTo>
                  <a:lnTo>
                    <a:pt x="396" y="0"/>
                  </a:lnTo>
                  <a:lnTo>
                    <a:pt x="432" y="0"/>
                  </a:lnTo>
                  <a:lnTo>
                    <a:pt x="468" y="24"/>
                  </a:lnTo>
                  <a:lnTo>
                    <a:pt x="492" y="60"/>
                  </a:lnTo>
                  <a:lnTo>
                    <a:pt x="528" y="84"/>
                  </a:lnTo>
                  <a:lnTo>
                    <a:pt x="528" y="120"/>
                  </a:lnTo>
                  <a:lnTo>
                    <a:pt x="540" y="156"/>
                  </a:lnTo>
                  <a:lnTo>
                    <a:pt x="540" y="192"/>
                  </a:lnTo>
                  <a:lnTo>
                    <a:pt x="576" y="216"/>
                  </a:lnTo>
                  <a:lnTo>
                    <a:pt x="588" y="252"/>
                  </a:lnTo>
                  <a:lnTo>
                    <a:pt x="624" y="276"/>
                  </a:lnTo>
                  <a:lnTo>
                    <a:pt x="636" y="312"/>
                  </a:lnTo>
                  <a:lnTo>
                    <a:pt x="672" y="324"/>
                  </a:lnTo>
                  <a:lnTo>
                    <a:pt x="708" y="348"/>
                  </a:lnTo>
                  <a:lnTo>
                    <a:pt x="744" y="372"/>
                  </a:lnTo>
                  <a:lnTo>
                    <a:pt x="756" y="408"/>
                  </a:lnTo>
                  <a:lnTo>
                    <a:pt x="756" y="444"/>
                  </a:lnTo>
                  <a:lnTo>
                    <a:pt x="756" y="480"/>
                  </a:lnTo>
                  <a:lnTo>
                    <a:pt x="756" y="516"/>
                  </a:lnTo>
                  <a:lnTo>
                    <a:pt x="756" y="552"/>
                  </a:lnTo>
                  <a:lnTo>
                    <a:pt x="756" y="588"/>
                  </a:lnTo>
                  <a:lnTo>
                    <a:pt x="756" y="624"/>
                  </a:lnTo>
                  <a:lnTo>
                    <a:pt x="744" y="660"/>
                  </a:lnTo>
                  <a:lnTo>
                    <a:pt x="720" y="696"/>
                  </a:lnTo>
                  <a:lnTo>
                    <a:pt x="684" y="720"/>
                  </a:lnTo>
                  <a:lnTo>
                    <a:pt x="648" y="732"/>
                  </a:lnTo>
                  <a:lnTo>
                    <a:pt x="612" y="744"/>
                  </a:lnTo>
                  <a:lnTo>
                    <a:pt x="576" y="744"/>
                  </a:lnTo>
                  <a:lnTo>
                    <a:pt x="540" y="756"/>
                  </a:lnTo>
                  <a:lnTo>
                    <a:pt x="504" y="756"/>
                  </a:lnTo>
                  <a:lnTo>
                    <a:pt x="468" y="756"/>
                  </a:lnTo>
                  <a:lnTo>
                    <a:pt x="432" y="756"/>
                  </a:lnTo>
                  <a:lnTo>
                    <a:pt x="384" y="756"/>
                  </a:lnTo>
                  <a:lnTo>
                    <a:pt x="348" y="756"/>
                  </a:lnTo>
                  <a:lnTo>
                    <a:pt x="312" y="756"/>
                  </a:lnTo>
                  <a:lnTo>
                    <a:pt x="276" y="756"/>
                  </a:lnTo>
                  <a:lnTo>
                    <a:pt x="240" y="756"/>
                  </a:lnTo>
                  <a:lnTo>
                    <a:pt x="204" y="756"/>
                  </a:lnTo>
                  <a:lnTo>
                    <a:pt x="168" y="756"/>
                  </a:lnTo>
                  <a:lnTo>
                    <a:pt x="132" y="756"/>
                  </a:lnTo>
                  <a:lnTo>
                    <a:pt x="108" y="720"/>
                  </a:lnTo>
                  <a:lnTo>
                    <a:pt x="72" y="708"/>
                  </a:lnTo>
                  <a:lnTo>
                    <a:pt x="48" y="672"/>
                  </a:lnTo>
                  <a:lnTo>
                    <a:pt x="24" y="636"/>
                  </a:lnTo>
                  <a:lnTo>
                    <a:pt x="12" y="600"/>
                  </a:lnTo>
                  <a:lnTo>
                    <a:pt x="12" y="564"/>
                  </a:lnTo>
                  <a:lnTo>
                    <a:pt x="12" y="528"/>
                  </a:lnTo>
                  <a:lnTo>
                    <a:pt x="12" y="492"/>
                  </a:lnTo>
                  <a:lnTo>
                    <a:pt x="12" y="456"/>
                  </a:lnTo>
                  <a:lnTo>
                    <a:pt x="12" y="420"/>
                  </a:lnTo>
                  <a:lnTo>
                    <a:pt x="0" y="492"/>
                  </a:lnTo>
                </a:path>
              </a:pathLst>
            </a:custGeom>
            <a:solidFill>
              <a:srgbClr val="F57B49"/>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18465" name="Freeform 33"/>
            <p:cNvSpPr>
              <a:spLocks/>
            </p:cNvSpPr>
            <p:nvPr/>
          </p:nvSpPr>
          <p:spPr bwMode="auto">
            <a:xfrm>
              <a:off x="3360" y="2436"/>
              <a:ext cx="757" cy="757"/>
            </a:xfrm>
            <a:custGeom>
              <a:avLst/>
              <a:gdLst>
                <a:gd name="T0" fmla="*/ 12 w 757"/>
                <a:gd name="T1" fmla="*/ 456 h 757"/>
                <a:gd name="T2" fmla="*/ 12 w 757"/>
                <a:gd name="T3" fmla="*/ 384 h 757"/>
                <a:gd name="T4" fmla="*/ 48 w 757"/>
                <a:gd name="T5" fmla="*/ 324 h 757"/>
                <a:gd name="T6" fmla="*/ 108 w 757"/>
                <a:gd name="T7" fmla="*/ 264 h 757"/>
                <a:gd name="T8" fmla="*/ 132 w 757"/>
                <a:gd name="T9" fmla="*/ 192 h 757"/>
                <a:gd name="T10" fmla="*/ 168 w 757"/>
                <a:gd name="T11" fmla="*/ 120 h 757"/>
                <a:gd name="T12" fmla="*/ 228 w 757"/>
                <a:gd name="T13" fmla="*/ 60 h 757"/>
                <a:gd name="T14" fmla="*/ 288 w 757"/>
                <a:gd name="T15" fmla="*/ 12 h 757"/>
                <a:gd name="T16" fmla="*/ 360 w 757"/>
                <a:gd name="T17" fmla="*/ 12 h 757"/>
                <a:gd name="T18" fmla="*/ 432 w 757"/>
                <a:gd name="T19" fmla="*/ 0 h 757"/>
                <a:gd name="T20" fmla="*/ 492 w 757"/>
                <a:gd name="T21" fmla="*/ 60 h 757"/>
                <a:gd name="T22" fmla="*/ 528 w 757"/>
                <a:gd name="T23" fmla="*/ 120 h 757"/>
                <a:gd name="T24" fmla="*/ 540 w 757"/>
                <a:gd name="T25" fmla="*/ 192 h 757"/>
                <a:gd name="T26" fmla="*/ 588 w 757"/>
                <a:gd name="T27" fmla="*/ 252 h 757"/>
                <a:gd name="T28" fmla="*/ 636 w 757"/>
                <a:gd name="T29" fmla="*/ 312 h 757"/>
                <a:gd name="T30" fmla="*/ 708 w 757"/>
                <a:gd name="T31" fmla="*/ 348 h 757"/>
                <a:gd name="T32" fmla="*/ 756 w 757"/>
                <a:gd name="T33" fmla="*/ 408 h 757"/>
                <a:gd name="T34" fmla="*/ 756 w 757"/>
                <a:gd name="T35" fmla="*/ 480 h 757"/>
                <a:gd name="T36" fmla="*/ 756 w 757"/>
                <a:gd name="T37" fmla="*/ 552 h 757"/>
                <a:gd name="T38" fmla="*/ 756 w 757"/>
                <a:gd name="T39" fmla="*/ 624 h 757"/>
                <a:gd name="T40" fmla="*/ 720 w 757"/>
                <a:gd name="T41" fmla="*/ 696 h 757"/>
                <a:gd name="T42" fmla="*/ 648 w 757"/>
                <a:gd name="T43" fmla="*/ 732 h 757"/>
                <a:gd name="T44" fmla="*/ 576 w 757"/>
                <a:gd name="T45" fmla="*/ 744 h 757"/>
                <a:gd name="T46" fmla="*/ 504 w 757"/>
                <a:gd name="T47" fmla="*/ 756 h 757"/>
                <a:gd name="T48" fmla="*/ 432 w 757"/>
                <a:gd name="T49" fmla="*/ 756 h 757"/>
                <a:gd name="T50" fmla="*/ 348 w 757"/>
                <a:gd name="T51" fmla="*/ 756 h 757"/>
                <a:gd name="T52" fmla="*/ 276 w 757"/>
                <a:gd name="T53" fmla="*/ 756 h 757"/>
                <a:gd name="T54" fmla="*/ 204 w 757"/>
                <a:gd name="T55" fmla="*/ 756 h 757"/>
                <a:gd name="T56" fmla="*/ 132 w 757"/>
                <a:gd name="T57" fmla="*/ 756 h 757"/>
                <a:gd name="T58" fmla="*/ 72 w 757"/>
                <a:gd name="T59" fmla="*/ 708 h 757"/>
                <a:gd name="T60" fmla="*/ 24 w 757"/>
                <a:gd name="T61" fmla="*/ 636 h 757"/>
                <a:gd name="T62" fmla="*/ 12 w 757"/>
                <a:gd name="T63" fmla="*/ 564 h 757"/>
                <a:gd name="T64" fmla="*/ 12 w 757"/>
                <a:gd name="T65" fmla="*/ 492 h 757"/>
                <a:gd name="T66" fmla="*/ 12 w 757"/>
                <a:gd name="T67" fmla="*/ 42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7" h="757">
                  <a:moveTo>
                    <a:pt x="0" y="492"/>
                  </a:moveTo>
                  <a:lnTo>
                    <a:pt x="12" y="456"/>
                  </a:lnTo>
                  <a:lnTo>
                    <a:pt x="12" y="420"/>
                  </a:lnTo>
                  <a:lnTo>
                    <a:pt x="12" y="384"/>
                  </a:lnTo>
                  <a:lnTo>
                    <a:pt x="12" y="348"/>
                  </a:lnTo>
                  <a:lnTo>
                    <a:pt x="48" y="324"/>
                  </a:lnTo>
                  <a:lnTo>
                    <a:pt x="72" y="288"/>
                  </a:lnTo>
                  <a:lnTo>
                    <a:pt x="108" y="264"/>
                  </a:lnTo>
                  <a:lnTo>
                    <a:pt x="108" y="228"/>
                  </a:lnTo>
                  <a:lnTo>
                    <a:pt x="132" y="192"/>
                  </a:lnTo>
                  <a:lnTo>
                    <a:pt x="156" y="156"/>
                  </a:lnTo>
                  <a:lnTo>
                    <a:pt x="168" y="120"/>
                  </a:lnTo>
                  <a:lnTo>
                    <a:pt x="192" y="84"/>
                  </a:lnTo>
                  <a:lnTo>
                    <a:pt x="228" y="60"/>
                  </a:lnTo>
                  <a:lnTo>
                    <a:pt x="252" y="24"/>
                  </a:lnTo>
                  <a:lnTo>
                    <a:pt x="288" y="12"/>
                  </a:lnTo>
                  <a:lnTo>
                    <a:pt x="324" y="12"/>
                  </a:lnTo>
                  <a:lnTo>
                    <a:pt x="360" y="12"/>
                  </a:lnTo>
                  <a:lnTo>
                    <a:pt x="396" y="0"/>
                  </a:lnTo>
                  <a:lnTo>
                    <a:pt x="432" y="0"/>
                  </a:lnTo>
                  <a:lnTo>
                    <a:pt x="468" y="24"/>
                  </a:lnTo>
                  <a:lnTo>
                    <a:pt x="492" y="60"/>
                  </a:lnTo>
                  <a:lnTo>
                    <a:pt x="528" y="84"/>
                  </a:lnTo>
                  <a:lnTo>
                    <a:pt x="528" y="120"/>
                  </a:lnTo>
                  <a:lnTo>
                    <a:pt x="540" y="156"/>
                  </a:lnTo>
                  <a:lnTo>
                    <a:pt x="540" y="192"/>
                  </a:lnTo>
                  <a:lnTo>
                    <a:pt x="576" y="216"/>
                  </a:lnTo>
                  <a:lnTo>
                    <a:pt x="588" y="252"/>
                  </a:lnTo>
                  <a:lnTo>
                    <a:pt x="624" y="276"/>
                  </a:lnTo>
                  <a:lnTo>
                    <a:pt x="636" y="312"/>
                  </a:lnTo>
                  <a:lnTo>
                    <a:pt x="672" y="324"/>
                  </a:lnTo>
                  <a:lnTo>
                    <a:pt x="708" y="348"/>
                  </a:lnTo>
                  <a:lnTo>
                    <a:pt x="744" y="372"/>
                  </a:lnTo>
                  <a:lnTo>
                    <a:pt x="756" y="408"/>
                  </a:lnTo>
                  <a:lnTo>
                    <a:pt x="756" y="444"/>
                  </a:lnTo>
                  <a:lnTo>
                    <a:pt x="756" y="480"/>
                  </a:lnTo>
                  <a:lnTo>
                    <a:pt x="756" y="516"/>
                  </a:lnTo>
                  <a:lnTo>
                    <a:pt x="756" y="552"/>
                  </a:lnTo>
                  <a:lnTo>
                    <a:pt x="756" y="588"/>
                  </a:lnTo>
                  <a:lnTo>
                    <a:pt x="756" y="624"/>
                  </a:lnTo>
                  <a:lnTo>
                    <a:pt x="744" y="660"/>
                  </a:lnTo>
                  <a:lnTo>
                    <a:pt x="720" y="696"/>
                  </a:lnTo>
                  <a:lnTo>
                    <a:pt x="684" y="720"/>
                  </a:lnTo>
                  <a:lnTo>
                    <a:pt x="648" y="732"/>
                  </a:lnTo>
                  <a:lnTo>
                    <a:pt x="612" y="744"/>
                  </a:lnTo>
                  <a:lnTo>
                    <a:pt x="576" y="744"/>
                  </a:lnTo>
                  <a:lnTo>
                    <a:pt x="540" y="756"/>
                  </a:lnTo>
                  <a:lnTo>
                    <a:pt x="504" y="756"/>
                  </a:lnTo>
                  <a:lnTo>
                    <a:pt x="468" y="756"/>
                  </a:lnTo>
                  <a:lnTo>
                    <a:pt x="432" y="756"/>
                  </a:lnTo>
                  <a:lnTo>
                    <a:pt x="384" y="756"/>
                  </a:lnTo>
                  <a:lnTo>
                    <a:pt x="348" y="756"/>
                  </a:lnTo>
                  <a:lnTo>
                    <a:pt x="312" y="756"/>
                  </a:lnTo>
                  <a:lnTo>
                    <a:pt x="276" y="756"/>
                  </a:lnTo>
                  <a:lnTo>
                    <a:pt x="240" y="756"/>
                  </a:lnTo>
                  <a:lnTo>
                    <a:pt x="204" y="756"/>
                  </a:lnTo>
                  <a:lnTo>
                    <a:pt x="168" y="756"/>
                  </a:lnTo>
                  <a:lnTo>
                    <a:pt x="132" y="756"/>
                  </a:lnTo>
                  <a:lnTo>
                    <a:pt x="108" y="720"/>
                  </a:lnTo>
                  <a:lnTo>
                    <a:pt x="72" y="708"/>
                  </a:lnTo>
                  <a:lnTo>
                    <a:pt x="48" y="672"/>
                  </a:lnTo>
                  <a:lnTo>
                    <a:pt x="24" y="636"/>
                  </a:lnTo>
                  <a:lnTo>
                    <a:pt x="12" y="600"/>
                  </a:lnTo>
                  <a:lnTo>
                    <a:pt x="12" y="564"/>
                  </a:lnTo>
                  <a:lnTo>
                    <a:pt x="12" y="528"/>
                  </a:lnTo>
                  <a:lnTo>
                    <a:pt x="12" y="492"/>
                  </a:lnTo>
                  <a:lnTo>
                    <a:pt x="12" y="456"/>
                  </a:lnTo>
                  <a:lnTo>
                    <a:pt x="12" y="420"/>
                  </a:lnTo>
                  <a:lnTo>
                    <a:pt x="0" y="492"/>
                  </a:lnTo>
                </a:path>
              </a:pathLst>
            </a:custGeom>
            <a:solidFill>
              <a:srgbClr val="F57B49"/>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2547" name="Rectangle 34"/>
            <p:cNvSpPr>
              <a:spLocks noChangeArrowheads="1"/>
            </p:cNvSpPr>
            <p:nvPr/>
          </p:nvSpPr>
          <p:spPr bwMode="auto">
            <a:xfrm>
              <a:off x="1575" y="2880"/>
              <a:ext cx="8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splicesome</a:t>
              </a:r>
            </a:p>
          </p:txBody>
        </p:sp>
        <p:sp>
          <p:nvSpPr>
            <p:cNvPr id="22548" name="Rectangle 35"/>
            <p:cNvSpPr>
              <a:spLocks noChangeArrowheads="1"/>
            </p:cNvSpPr>
            <p:nvPr/>
          </p:nvSpPr>
          <p:spPr bwMode="auto">
            <a:xfrm>
              <a:off x="3351" y="2856"/>
              <a:ext cx="81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600" b="1">
                  <a:solidFill>
                    <a:schemeClr val="tx1"/>
                  </a:solidFill>
                </a:rPr>
                <a:t>splicesome</a:t>
              </a:r>
            </a:p>
          </p:txBody>
        </p:sp>
        <p:sp>
          <p:nvSpPr>
            <p:cNvPr id="18468" name="Line 36"/>
            <p:cNvSpPr>
              <a:spLocks noChangeShapeType="1"/>
            </p:cNvSpPr>
            <p:nvPr/>
          </p:nvSpPr>
          <p:spPr bwMode="auto">
            <a:xfrm flipV="1">
              <a:off x="2360" y="2152"/>
              <a:ext cx="320" cy="16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69" name="Line 37"/>
            <p:cNvSpPr>
              <a:spLocks noChangeShapeType="1"/>
            </p:cNvSpPr>
            <p:nvPr/>
          </p:nvSpPr>
          <p:spPr bwMode="auto">
            <a:xfrm flipV="1">
              <a:off x="4088" y="2104"/>
              <a:ext cx="320" cy="16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70" name="Line 38"/>
            <p:cNvSpPr>
              <a:spLocks noChangeShapeType="1"/>
            </p:cNvSpPr>
            <p:nvPr/>
          </p:nvSpPr>
          <p:spPr bwMode="auto">
            <a:xfrm flipH="1">
              <a:off x="4360" y="3072"/>
              <a:ext cx="59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18471" name="Line 39"/>
            <p:cNvSpPr>
              <a:spLocks noChangeShapeType="1"/>
            </p:cNvSpPr>
            <p:nvPr/>
          </p:nvSpPr>
          <p:spPr bwMode="auto">
            <a:xfrm flipH="1">
              <a:off x="760" y="3072"/>
              <a:ext cx="592"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pic>
        <p:nvPicPr>
          <p:cNvPr id="9218" name="Picture 2" descr="http://upload.wikimedia.org/wikipedia/commons/thumb/8/81/0326_Splicing.jpg/220px-0326_Splic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5512" y="3201194"/>
            <a:ext cx="20955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3368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xEl>
                                              <p:pRg st="0" end="0"/>
                                            </p:txEl>
                                          </p:spTgt>
                                        </p:tgtEl>
                                        <p:attrNameLst>
                                          <p:attrName>style.visibility</p:attrName>
                                        </p:attrNameLst>
                                      </p:cBhvr>
                                      <p:to>
                                        <p:strVal val="visible"/>
                                      </p:to>
                                    </p:set>
                                    <p:animEffect transition="in" filter="wipe(left)">
                                      <p:cBhvr>
                                        <p:cTn id="7" dur="500"/>
                                        <p:tgtEl>
                                          <p:spTgt spid="1843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72"/>
                                        </p:tgtEl>
                                        <p:attrNameLst>
                                          <p:attrName>style.visibility</p:attrName>
                                        </p:attrNameLst>
                                      </p:cBhvr>
                                      <p:to>
                                        <p:strVal val="visible"/>
                                      </p:to>
                                    </p:set>
                                    <p:animEffect transition="in" filter="wipe(left)">
                                      <p:cBhvr>
                                        <p:cTn id="12" dur="500"/>
                                        <p:tgtEl>
                                          <p:spTgt spid="184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473"/>
                                        </p:tgtEl>
                                        <p:attrNameLst>
                                          <p:attrName>style.visibility</p:attrName>
                                        </p:attrNameLst>
                                      </p:cBhvr>
                                      <p:to>
                                        <p:strVal val="visible"/>
                                      </p:to>
                                    </p:set>
                                    <p:animEffect transition="in" filter="wipe(left)">
                                      <p:cBhvr>
                                        <p:cTn id="17" dur="500"/>
                                        <p:tgtEl>
                                          <p:spTgt spid="184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474"/>
                                        </p:tgtEl>
                                        <p:attrNameLst>
                                          <p:attrName>style.visibility</p:attrName>
                                        </p:attrNameLst>
                                      </p:cBhvr>
                                      <p:to>
                                        <p:strVal val="visible"/>
                                      </p:to>
                                    </p:set>
                                    <p:animEffect transition="in" filter="wipe(left)">
                                      <p:cBhvr>
                                        <p:cTn id="22" dur="500"/>
                                        <p:tgtEl>
                                          <p:spTgt spid="18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a:defRPr/>
            </a:pPr>
            <a:r>
              <a:rPr lang="en-US" altLang="en-US" b="1">
                <a:solidFill>
                  <a:srgbClr val="063DE8"/>
                </a:solidFill>
                <a:effectLst>
                  <a:outerShdw blurRad="38100" dist="38100" dir="2700000" algn="tl">
                    <a:srgbClr val="000000"/>
                  </a:outerShdw>
                </a:effectLst>
              </a:rPr>
              <a:t>Ribosomes</a:t>
            </a:r>
          </a:p>
        </p:txBody>
      </p:sp>
      <p:sp>
        <p:nvSpPr>
          <p:cNvPr id="23555" name="Rectangle 3"/>
          <p:cNvSpPr>
            <a:spLocks noGrp="1" noChangeArrowheads="1"/>
          </p:cNvSpPr>
          <p:nvPr>
            <p:ph type="body" idx="1"/>
          </p:nvPr>
        </p:nvSpPr>
        <p:spPr>
          <a:xfrm>
            <a:off x="2209800" y="2438400"/>
            <a:ext cx="7772400" cy="4114800"/>
          </a:xfrm>
          <a:noFill/>
        </p:spPr>
        <p:txBody>
          <a:bodyPr/>
          <a:lstStyle/>
          <a:p>
            <a:pPr>
              <a:buFontTx/>
              <a:buNone/>
            </a:pPr>
            <a:r>
              <a:rPr lang="en-US" altLang="en-US"/>
              <a:t> </a:t>
            </a:r>
          </a:p>
        </p:txBody>
      </p:sp>
      <p:sp>
        <p:nvSpPr>
          <p:cNvPr id="29700" name="Freeform 4"/>
          <p:cNvSpPr>
            <a:spLocks/>
          </p:cNvSpPr>
          <p:nvPr/>
        </p:nvSpPr>
        <p:spPr bwMode="auto">
          <a:xfrm>
            <a:off x="3486150" y="19050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9701" name="Freeform 5"/>
          <p:cNvSpPr>
            <a:spLocks/>
          </p:cNvSpPr>
          <p:nvPr/>
        </p:nvSpPr>
        <p:spPr bwMode="auto">
          <a:xfrm>
            <a:off x="3581400" y="53721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9702" name="AutoShape 6"/>
          <p:cNvSpPr>
            <a:spLocks noChangeArrowheads="1"/>
          </p:cNvSpPr>
          <p:nvPr/>
        </p:nvSpPr>
        <p:spPr bwMode="auto">
          <a:xfrm>
            <a:off x="4292600" y="2387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03" name="AutoShape 7"/>
          <p:cNvSpPr>
            <a:spLocks noChangeArrowheads="1"/>
          </p:cNvSpPr>
          <p:nvPr/>
        </p:nvSpPr>
        <p:spPr bwMode="auto">
          <a:xfrm>
            <a:off x="6121400" y="2387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0" name="Rectangle 8"/>
          <p:cNvSpPr>
            <a:spLocks noChangeArrowheads="1"/>
          </p:cNvSpPr>
          <p:nvPr/>
        </p:nvSpPr>
        <p:spPr bwMode="auto">
          <a:xfrm>
            <a:off x="4633914" y="2895600"/>
            <a:ext cx="1029129"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600" b="1">
                <a:solidFill>
                  <a:schemeClr val="tx1"/>
                </a:solidFill>
              </a:rPr>
              <a:t>  P</a:t>
            </a:r>
          </a:p>
          <a:p>
            <a:r>
              <a:rPr lang="en-US" altLang="en-US" sz="3600" b="1">
                <a:solidFill>
                  <a:schemeClr val="tx1"/>
                </a:solidFill>
              </a:rPr>
              <a:t>Site</a:t>
            </a:r>
          </a:p>
        </p:txBody>
      </p:sp>
      <p:sp>
        <p:nvSpPr>
          <p:cNvPr id="23561" name="Rectangle 9"/>
          <p:cNvSpPr>
            <a:spLocks noChangeArrowheads="1"/>
          </p:cNvSpPr>
          <p:nvPr/>
        </p:nvSpPr>
        <p:spPr bwMode="auto">
          <a:xfrm>
            <a:off x="6462714" y="2895600"/>
            <a:ext cx="1029129"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600" b="1">
                <a:solidFill>
                  <a:schemeClr val="tx1"/>
                </a:solidFill>
              </a:rPr>
              <a:t>  A</a:t>
            </a:r>
          </a:p>
          <a:p>
            <a:r>
              <a:rPr lang="en-US" altLang="en-US" sz="3600" b="1">
                <a:solidFill>
                  <a:schemeClr val="tx1"/>
                </a:solidFill>
              </a:rPr>
              <a:t>Site</a:t>
            </a:r>
          </a:p>
        </p:txBody>
      </p:sp>
      <p:sp>
        <p:nvSpPr>
          <p:cNvPr id="23562" name="Rectangle 10"/>
          <p:cNvSpPr>
            <a:spLocks noChangeArrowheads="1"/>
          </p:cNvSpPr>
          <p:nvPr/>
        </p:nvSpPr>
        <p:spPr bwMode="auto">
          <a:xfrm>
            <a:off x="1738314" y="2424113"/>
            <a:ext cx="1292021"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Large</a:t>
            </a:r>
          </a:p>
          <a:p>
            <a:r>
              <a:rPr lang="en-US" altLang="en-US" sz="2400" b="1">
                <a:solidFill>
                  <a:schemeClr val="tx1"/>
                </a:solidFill>
              </a:rPr>
              <a:t>subunit</a:t>
            </a:r>
          </a:p>
        </p:txBody>
      </p:sp>
      <p:sp>
        <p:nvSpPr>
          <p:cNvPr id="29707" name="Line 11"/>
          <p:cNvSpPr>
            <a:spLocks noChangeShapeType="1"/>
          </p:cNvSpPr>
          <p:nvPr/>
        </p:nvSpPr>
        <p:spPr bwMode="auto">
          <a:xfrm>
            <a:off x="2984500" y="2984500"/>
            <a:ext cx="812800" cy="127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64" name="Rectangle 12"/>
          <p:cNvSpPr>
            <a:spLocks noChangeArrowheads="1"/>
          </p:cNvSpPr>
          <p:nvPr/>
        </p:nvSpPr>
        <p:spPr bwMode="auto">
          <a:xfrm>
            <a:off x="1662114" y="6386513"/>
            <a:ext cx="219771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Small subunit</a:t>
            </a:r>
          </a:p>
        </p:txBody>
      </p:sp>
      <p:sp>
        <p:nvSpPr>
          <p:cNvPr id="29709" name="Line 13"/>
          <p:cNvSpPr>
            <a:spLocks noChangeShapeType="1"/>
          </p:cNvSpPr>
          <p:nvPr/>
        </p:nvSpPr>
        <p:spPr bwMode="auto">
          <a:xfrm flipV="1">
            <a:off x="3822700" y="6311900"/>
            <a:ext cx="1117600" cy="177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29734" name="Group 38"/>
          <p:cNvGrpSpPr>
            <a:grpSpLocks/>
          </p:cNvGrpSpPr>
          <p:nvPr/>
        </p:nvGrpSpPr>
        <p:grpSpPr bwMode="auto">
          <a:xfrm>
            <a:off x="4064001" y="5014916"/>
            <a:ext cx="6380163" cy="1008063"/>
            <a:chOff x="1600" y="3159"/>
            <a:chExt cx="4019" cy="635"/>
          </a:xfrm>
        </p:grpSpPr>
        <p:sp>
          <p:nvSpPr>
            <p:cNvPr id="29710" name="Rectangle 14"/>
            <p:cNvSpPr>
              <a:spLocks noChangeArrowheads="1"/>
            </p:cNvSpPr>
            <p:nvPr/>
          </p:nvSpPr>
          <p:spPr bwMode="auto">
            <a:xfrm>
              <a:off x="4993" y="3159"/>
              <a:ext cx="62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29711" name="Rectangle 15"/>
            <p:cNvSpPr>
              <a:spLocks noChangeArrowheads="1"/>
            </p:cNvSpPr>
            <p:nvPr/>
          </p:nvSpPr>
          <p:spPr bwMode="auto">
            <a:xfrm>
              <a:off x="1600" y="3472"/>
              <a:ext cx="4000" cy="256"/>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2" name="Line 16"/>
            <p:cNvSpPr>
              <a:spLocks noChangeShapeType="1"/>
            </p:cNvSpPr>
            <p:nvPr/>
          </p:nvSpPr>
          <p:spPr bwMode="auto">
            <a:xfrm>
              <a:off x="172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3" name="Line 17"/>
            <p:cNvSpPr>
              <a:spLocks noChangeShapeType="1"/>
            </p:cNvSpPr>
            <p:nvPr/>
          </p:nvSpPr>
          <p:spPr bwMode="auto">
            <a:xfrm>
              <a:off x="2064"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4" name="Line 18"/>
            <p:cNvSpPr>
              <a:spLocks noChangeShapeType="1"/>
            </p:cNvSpPr>
            <p:nvPr/>
          </p:nvSpPr>
          <p:spPr bwMode="auto">
            <a:xfrm>
              <a:off x="244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5" name="Line 19"/>
            <p:cNvSpPr>
              <a:spLocks noChangeShapeType="1"/>
            </p:cNvSpPr>
            <p:nvPr/>
          </p:nvSpPr>
          <p:spPr bwMode="auto">
            <a:xfrm>
              <a:off x="2832"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73" name="Rectangle 20"/>
            <p:cNvSpPr>
              <a:spLocks noChangeArrowheads="1"/>
            </p:cNvSpPr>
            <p:nvPr/>
          </p:nvSpPr>
          <p:spPr bwMode="auto">
            <a:xfrm>
              <a:off x="1767"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3574" name="Rectangle 21"/>
            <p:cNvSpPr>
              <a:spLocks noChangeArrowheads="1"/>
            </p:cNvSpPr>
            <p:nvPr/>
          </p:nvSpPr>
          <p:spPr bwMode="auto">
            <a:xfrm>
              <a:off x="2103"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3575" name="Rectangle 22"/>
            <p:cNvSpPr>
              <a:spLocks noChangeArrowheads="1"/>
            </p:cNvSpPr>
            <p:nvPr/>
          </p:nvSpPr>
          <p:spPr bwMode="auto">
            <a:xfrm>
              <a:off x="2439" y="346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29719" name="Line 23"/>
            <p:cNvSpPr>
              <a:spLocks noChangeShapeType="1"/>
            </p:cNvSpPr>
            <p:nvPr/>
          </p:nvSpPr>
          <p:spPr bwMode="auto">
            <a:xfrm>
              <a:off x="3216"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0" name="Line 24"/>
            <p:cNvSpPr>
              <a:spLocks noChangeShapeType="1"/>
            </p:cNvSpPr>
            <p:nvPr/>
          </p:nvSpPr>
          <p:spPr bwMode="auto">
            <a:xfrm>
              <a:off x="3936"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1" name="Line 25"/>
            <p:cNvSpPr>
              <a:spLocks noChangeShapeType="1"/>
            </p:cNvSpPr>
            <p:nvPr/>
          </p:nvSpPr>
          <p:spPr bwMode="auto">
            <a:xfrm>
              <a:off x="3600"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79" name="Rectangle 26"/>
            <p:cNvSpPr>
              <a:spLocks noChangeArrowheads="1"/>
            </p:cNvSpPr>
            <p:nvPr/>
          </p:nvSpPr>
          <p:spPr bwMode="auto">
            <a:xfrm>
              <a:off x="2871"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3580" name="Rectangle 27"/>
            <p:cNvSpPr>
              <a:spLocks noChangeArrowheads="1"/>
            </p:cNvSpPr>
            <p:nvPr/>
          </p:nvSpPr>
          <p:spPr bwMode="auto">
            <a:xfrm>
              <a:off x="3255"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3581" name="Rectangle 28"/>
            <p:cNvSpPr>
              <a:spLocks noChangeArrowheads="1"/>
            </p:cNvSpPr>
            <p:nvPr/>
          </p:nvSpPr>
          <p:spPr bwMode="auto">
            <a:xfrm>
              <a:off x="3639"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9725" name="Line 29"/>
            <p:cNvSpPr>
              <a:spLocks noChangeShapeType="1"/>
            </p:cNvSpPr>
            <p:nvPr/>
          </p:nvSpPr>
          <p:spPr bwMode="auto">
            <a:xfrm>
              <a:off x="4944"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6" name="Line 30"/>
            <p:cNvSpPr>
              <a:spLocks noChangeShapeType="1"/>
            </p:cNvSpPr>
            <p:nvPr/>
          </p:nvSpPr>
          <p:spPr bwMode="auto">
            <a:xfrm>
              <a:off x="460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7" name="Line 31"/>
            <p:cNvSpPr>
              <a:spLocks noChangeShapeType="1"/>
            </p:cNvSpPr>
            <p:nvPr/>
          </p:nvSpPr>
          <p:spPr bwMode="auto">
            <a:xfrm>
              <a:off x="4272"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8" name="Line 32"/>
            <p:cNvSpPr>
              <a:spLocks noChangeShapeType="1"/>
            </p:cNvSpPr>
            <p:nvPr/>
          </p:nvSpPr>
          <p:spPr bwMode="auto">
            <a:xfrm>
              <a:off x="5280"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3586" name="Rectangle 33"/>
            <p:cNvSpPr>
              <a:spLocks noChangeArrowheads="1"/>
            </p:cNvSpPr>
            <p:nvPr/>
          </p:nvSpPr>
          <p:spPr bwMode="auto">
            <a:xfrm>
              <a:off x="3975"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3587" name="Rectangle 34"/>
            <p:cNvSpPr>
              <a:spLocks noChangeArrowheads="1"/>
            </p:cNvSpPr>
            <p:nvPr/>
          </p:nvSpPr>
          <p:spPr bwMode="auto">
            <a:xfrm>
              <a:off x="4311"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3588" name="Rectangle 35"/>
            <p:cNvSpPr>
              <a:spLocks noChangeArrowheads="1"/>
            </p:cNvSpPr>
            <p:nvPr/>
          </p:nvSpPr>
          <p:spPr bwMode="auto">
            <a:xfrm>
              <a:off x="4647"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3589" name="Rectangle 36"/>
            <p:cNvSpPr>
              <a:spLocks noChangeArrowheads="1"/>
            </p:cNvSpPr>
            <p:nvPr/>
          </p:nvSpPr>
          <p:spPr bwMode="auto">
            <a:xfrm>
              <a:off x="4983"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3590" name="Rectangle 37"/>
            <p:cNvSpPr>
              <a:spLocks noChangeArrowheads="1"/>
            </p:cNvSpPr>
            <p:nvPr/>
          </p:nvSpPr>
          <p:spPr bwMode="auto">
            <a:xfrm>
              <a:off x="5319" y="346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grpSp>
    </p:spTree>
    <p:extLst>
      <p:ext uri="{BB962C8B-B14F-4D97-AF65-F5344CB8AC3E}">
        <p14:creationId xmlns:p14="http://schemas.microsoft.com/office/powerpoint/2010/main" val="41357843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xEl>
                                              <p:pRg st="0" end="0"/>
                                            </p:txEl>
                                          </p:spTgt>
                                        </p:tgtEl>
                                        <p:attrNameLst>
                                          <p:attrName>style.visibility</p:attrName>
                                        </p:attrNameLst>
                                      </p:cBhvr>
                                      <p:to>
                                        <p:strVal val="visible"/>
                                      </p:to>
                                    </p:set>
                                    <p:animEffect transition="in" filter="wipe(left)">
                                      <p:cBhvr>
                                        <p:cTn id="7" dur="500"/>
                                        <p:tgtEl>
                                          <p:spTgt spid="2969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29734"/>
                                        </p:tgtEl>
                                        <p:attrNameLst>
                                          <p:attrName>style.visibility</p:attrName>
                                        </p:attrNameLst>
                                      </p:cBhvr>
                                      <p:to>
                                        <p:strVal val="visible"/>
                                      </p:to>
                                    </p:set>
                                    <p:anim calcmode="lin" valueType="num">
                                      <p:cBhvr additive="base">
                                        <p:cTn id="12" dur="500" fill="hold"/>
                                        <p:tgtEl>
                                          <p:spTgt spid="29734"/>
                                        </p:tgtEl>
                                        <p:attrNameLst>
                                          <p:attrName>ppt_x</p:attrName>
                                        </p:attrNameLst>
                                      </p:cBhvr>
                                      <p:tavLst>
                                        <p:tav tm="0">
                                          <p:val>
                                            <p:strVal val="1+#ppt_w/2"/>
                                          </p:val>
                                        </p:tav>
                                        <p:tav tm="100000">
                                          <p:val>
                                            <p:strVal val="#ppt_x"/>
                                          </p:val>
                                        </p:tav>
                                      </p:tavLst>
                                    </p:anim>
                                    <p:anim calcmode="lin" valueType="num">
                                      <p:cBhvr additive="base">
                                        <p:cTn id="13" dur="500" fill="hold"/>
                                        <p:tgtEl>
                                          <p:spTgt spid="297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a:defRPr/>
            </a:pPr>
            <a:r>
              <a:rPr lang="en-US" altLang="en-US" b="1">
                <a:solidFill>
                  <a:srgbClr val="B50069"/>
                </a:solidFill>
                <a:effectLst>
                  <a:outerShdw blurRad="38100" dist="38100" dir="2700000" algn="tl">
                    <a:srgbClr val="000000"/>
                  </a:outerShdw>
                </a:effectLst>
              </a:rPr>
              <a:t>3. Translation - making proteins</a:t>
            </a:r>
          </a:p>
        </p:txBody>
      </p:sp>
      <p:sp>
        <p:nvSpPr>
          <p:cNvPr id="24579" name="Rectangle 3"/>
          <p:cNvSpPr>
            <a:spLocks noGrp="1" noChangeArrowheads="1"/>
          </p:cNvSpPr>
          <p:nvPr>
            <p:ph type="body" idx="1"/>
          </p:nvPr>
        </p:nvSpPr>
        <p:spPr>
          <a:noFill/>
        </p:spPr>
        <p:txBody>
          <a:bodyPr/>
          <a:lstStyle/>
          <a:p>
            <a:pPr>
              <a:buFontTx/>
              <a:buNone/>
            </a:pPr>
            <a:r>
              <a:rPr lang="en-US" altLang="en-US"/>
              <a:t> </a:t>
            </a:r>
          </a:p>
        </p:txBody>
      </p:sp>
      <p:sp>
        <p:nvSpPr>
          <p:cNvPr id="24580" name="Rectangle 4"/>
          <p:cNvSpPr>
            <a:spLocks noChangeArrowheads="1"/>
          </p:cNvSpPr>
          <p:nvPr/>
        </p:nvSpPr>
        <p:spPr bwMode="auto">
          <a:xfrm>
            <a:off x="2132013" y="18288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24581" name="Rectangle 5"/>
          <p:cNvSpPr>
            <a:spLocks noChangeArrowheads="1"/>
          </p:cNvSpPr>
          <p:nvPr/>
        </p:nvSpPr>
        <p:spPr bwMode="auto">
          <a:xfrm>
            <a:off x="2284413"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24582" name="Rectangle 6"/>
          <p:cNvSpPr>
            <a:spLocks noChangeArrowheads="1"/>
          </p:cNvSpPr>
          <p:nvPr/>
        </p:nvSpPr>
        <p:spPr bwMode="auto">
          <a:xfrm>
            <a:off x="2894013"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grpSp>
        <p:nvGrpSpPr>
          <p:cNvPr id="25640" name="Group 40"/>
          <p:cNvGrpSpPr>
            <a:grpSpLocks/>
          </p:cNvGrpSpPr>
          <p:nvPr/>
        </p:nvGrpSpPr>
        <p:grpSpPr bwMode="auto">
          <a:xfrm>
            <a:off x="4291013" y="1701800"/>
            <a:ext cx="5435600" cy="4978400"/>
            <a:chOff x="1743" y="1072"/>
            <a:chExt cx="3424" cy="3136"/>
          </a:xfrm>
        </p:grpSpPr>
        <p:sp>
          <p:nvSpPr>
            <p:cNvPr id="25607" name="AutoShape 7"/>
            <p:cNvSpPr>
              <a:spLocks noChangeArrowheads="1"/>
            </p:cNvSpPr>
            <p:nvPr/>
          </p:nvSpPr>
          <p:spPr bwMode="auto">
            <a:xfrm>
              <a:off x="1743" y="1072"/>
              <a:ext cx="3424" cy="3136"/>
            </a:xfrm>
            <a:prstGeom prst="roundRect">
              <a:avLst>
                <a:gd name="adj" fmla="val 12495"/>
              </a:avLst>
            </a:prstGeom>
            <a:solidFill>
              <a:schemeClr val="folHlink"/>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08" name="Oval 8"/>
            <p:cNvSpPr>
              <a:spLocks noChangeArrowheads="1"/>
            </p:cNvSpPr>
            <p:nvPr/>
          </p:nvSpPr>
          <p:spPr bwMode="auto">
            <a:xfrm>
              <a:off x="1975" y="1304"/>
              <a:ext cx="2768" cy="1856"/>
            </a:xfrm>
            <a:prstGeom prst="ellipse">
              <a:avLst/>
            </a:prstGeom>
            <a:solidFill>
              <a:srgbClr val="66FF66"/>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4587" name="Rectangle 9"/>
            <p:cNvSpPr>
              <a:spLocks noChangeArrowheads="1"/>
            </p:cNvSpPr>
            <p:nvPr/>
          </p:nvSpPr>
          <p:spPr bwMode="auto">
            <a:xfrm>
              <a:off x="4262" y="1138"/>
              <a:ext cx="850"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1800" b="1">
                  <a:solidFill>
                    <a:schemeClr val="tx1"/>
                  </a:solidFill>
                </a:rPr>
                <a:t>Nuclear</a:t>
              </a:r>
            </a:p>
            <a:p>
              <a:r>
                <a:rPr lang="en-US" altLang="en-US" sz="1800" b="1">
                  <a:solidFill>
                    <a:schemeClr val="tx1"/>
                  </a:solidFill>
                </a:rPr>
                <a:t>membrane</a:t>
              </a:r>
            </a:p>
          </p:txBody>
        </p:sp>
        <p:sp>
          <p:nvSpPr>
            <p:cNvPr id="25610" name="Line 10"/>
            <p:cNvSpPr>
              <a:spLocks noChangeShapeType="1"/>
            </p:cNvSpPr>
            <p:nvPr/>
          </p:nvSpPr>
          <p:spPr bwMode="auto">
            <a:xfrm flipV="1">
              <a:off x="4567" y="1480"/>
              <a:ext cx="224" cy="256"/>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11" name="Rectangle 11"/>
            <p:cNvSpPr>
              <a:spLocks noChangeArrowheads="1"/>
            </p:cNvSpPr>
            <p:nvPr/>
          </p:nvSpPr>
          <p:spPr bwMode="auto">
            <a:xfrm>
              <a:off x="2211" y="1924"/>
              <a:ext cx="1000" cy="184"/>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12" name="Rectangle 12"/>
            <p:cNvSpPr>
              <a:spLocks noChangeArrowheads="1"/>
            </p:cNvSpPr>
            <p:nvPr/>
          </p:nvSpPr>
          <p:spPr bwMode="auto">
            <a:xfrm>
              <a:off x="2198" y="1906"/>
              <a:ext cx="90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Transcription</a:t>
              </a:r>
            </a:p>
          </p:txBody>
        </p:sp>
        <p:sp>
          <p:nvSpPr>
            <p:cNvPr id="25613" name="Rectangle 13"/>
            <p:cNvSpPr>
              <a:spLocks noChangeArrowheads="1"/>
            </p:cNvSpPr>
            <p:nvPr/>
          </p:nvSpPr>
          <p:spPr bwMode="auto">
            <a:xfrm>
              <a:off x="2211" y="2452"/>
              <a:ext cx="1096" cy="184"/>
            </a:xfrm>
            <a:prstGeom prst="rect">
              <a:avLst/>
            </a:prstGeom>
            <a:solidFill>
              <a:srgbClr val="9234DB"/>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14" name="Rectangle 14"/>
            <p:cNvSpPr>
              <a:spLocks noChangeArrowheads="1"/>
            </p:cNvSpPr>
            <p:nvPr/>
          </p:nvSpPr>
          <p:spPr bwMode="auto">
            <a:xfrm>
              <a:off x="2198" y="2448"/>
              <a:ext cx="9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1600" b="1">
                  <a:effectLst>
                    <a:outerShdw blurRad="38100" dist="38100" dir="2700000" algn="tl">
                      <a:srgbClr val="FFFFFF"/>
                    </a:outerShdw>
                  </a:effectLst>
                </a:rPr>
                <a:t>RNA Processing</a:t>
              </a:r>
            </a:p>
          </p:txBody>
        </p:sp>
        <p:sp>
          <p:nvSpPr>
            <p:cNvPr id="25615" name="Rectangle 15"/>
            <p:cNvSpPr>
              <a:spLocks noChangeArrowheads="1"/>
            </p:cNvSpPr>
            <p:nvPr/>
          </p:nvSpPr>
          <p:spPr bwMode="auto">
            <a:xfrm>
              <a:off x="2259" y="3460"/>
              <a:ext cx="856" cy="184"/>
            </a:xfrm>
            <a:prstGeom prst="rect">
              <a:avLst/>
            </a:prstGeom>
            <a:solidFill>
              <a:srgbClr val="F39FD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16" name="Rectangle 16"/>
            <p:cNvSpPr>
              <a:spLocks noChangeArrowheads="1"/>
            </p:cNvSpPr>
            <p:nvPr/>
          </p:nvSpPr>
          <p:spPr bwMode="auto">
            <a:xfrm>
              <a:off x="2246" y="3442"/>
              <a:ext cx="7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effectLst>
                    <a:outerShdw blurRad="38100" dist="38100" dir="2700000" algn="tl">
                      <a:srgbClr val="FFFFFF"/>
                    </a:outerShdw>
                  </a:effectLst>
                </a:rPr>
                <a:t>Translation</a:t>
              </a:r>
            </a:p>
          </p:txBody>
        </p:sp>
        <p:sp>
          <p:nvSpPr>
            <p:cNvPr id="25617" name="Freeform 17"/>
            <p:cNvSpPr>
              <a:spLocks/>
            </p:cNvSpPr>
            <p:nvPr/>
          </p:nvSpPr>
          <p:spPr bwMode="auto">
            <a:xfrm>
              <a:off x="3119" y="1596"/>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5618" name="Freeform 18"/>
            <p:cNvSpPr>
              <a:spLocks/>
            </p:cNvSpPr>
            <p:nvPr/>
          </p:nvSpPr>
          <p:spPr bwMode="auto">
            <a:xfrm>
              <a:off x="3119" y="1644"/>
              <a:ext cx="1189" cy="217"/>
            </a:xfrm>
            <a:custGeom>
              <a:avLst/>
              <a:gdLst>
                <a:gd name="T0" fmla="*/ 0 w 1189"/>
                <a:gd name="T1" fmla="*/ 180 h 217"/>
                <a:gd name="T2" fmla="*/ 12 w 1189"/>
                <a:gd name="T3" fmla="*/ 144 h 217"/>
                <a:gd name="T4" fmla="*/ 24 w 1189"/>
                <a:gd name="T5" fmla="*/ 108 h 217"/>
                <a:gd name="T6" fmla="*/ 48 w 1189"/>
                <a:gd name="T7" fmla="*/ 72 h 217"/>
                <a:gd name="T8" fmla="*/ 72 w 1189"/>
                <a:gd name="T9" fmla="*/ 36 h 217"/>
                <a:gd name="T10" fmla="*/ 108 w 1189"/>
                <a:gd name="T11" fmla="*/ 12 h 217"/>
                <a:gd name="T12" fmla="*/ 144 w 1189"/>
                <a:gd name="T13" fmla="*/ 0 h 217"/>
                <a:gd name="T14" fmla="*/ 180 w 1189"/>
                <a:gd name="T15" fmla="*/ 24 h 217"/>
                <a:gd name="T16" fmla="*/ 216 w 1189"/>
                <a:gd name="T17" fmla="*/ 60 h 217"/>
                <a:gd name="T18" fmla="*/ 252 w 1189"/>
                <a:gd name="T19" fmla="*/ 84 h 217"/>
                <a:gd name="T20" fmla="*/ 264 w 1189"/>
                <a:gd name="T21" fmla="*/ 120 h 217"/>
                <a:gd name="T22" fmla="*/ 288 w 1189"/>
                <a:gd name="T23" fmla="*/ 156 h 217"/>
                <a:gd name="T24" fmla="*/ 324 w 1189"/>
                <a:gd name="T25" fmla="*/ 180 h 217"/>
                <a:gd name="T26" fmla="*/ 360 w 1189"/>
                <a:gd name="T27" fmla="*/ 192 h 217"/>
                <a:gd name="T28" fmla="*/ 396 w 1189"/>
                <a:gd name="T29" fmla="*/ 168 h 217"/>
                <a:gd name="T30" fmla="*/ 420 w 1189"/>
                <a:gd name="T31" fmla="*/ 132 h 217"/>
                <a:gd name="T32" fmla="*/ 444 w 1189"/>
                <a:gd name="T33" fmla="*/ 96 h 217"/>
                <a:gd name="T34" fmla="*/ 456 w 1189"/>
                <a:gd name="T35" fmla="*/ 60 h 217"/>
                <a:gd name="T36" fmla="*/ 480 w 1189"/>
                <a:gd name="T37" fmla="*/ 24 h 217"/>
                <a:gd name="T38" fmla="*/ 516 w 1189"/>
                <a:gd name="T39" fmla="*/ 0 h 217"/>
                <a:gd name="T40" fmla="*/ 552 w 1189"/>
                <a:gd name="T41" fmla="*/ 0 h 217"/>
                <a:gd name="T42" fmla="*/ 588 w 1189"/>
                <a:gd name="T43" fmla="*/ 0 h 217"/>
                <a:gd name="T44" fmla="*/ 612 w 1189"/>
                <a:gd name="T45" fmla="*/ 36 h 217"/>
                <a:gd name="T46" fmla="*/ 648 w 1189"/>
                <a:gd name="T47" fmla="*/ 72 h 217"/>
                <a:gd name="T48" fmla="*/ 660 w 1189"/>
                <a:gd name="T49" fmla="*/ 108 h 217"/>
                <a:gd name="T50" fmla="*/ 684 w 1189"/>
                <a:gd name="T51" fmla="*/ 144 h 217"/>
                <a:gd name="T52" fmla="*/ 708 w 1189"/>
                <a:gd name="T53" fmla="*/ 180 h 217"/>
                <a:gd name="T54" fmla="*/ 744 w 1189"/>
                <a:gd name="T55" fmla="*/ 204 h 217"/>
                <a:gd name="T56" fmla="*/ 780 w 1189"/>
                <a:gd name="T57" fmla="*/ 192 h 217"/>
                <a:gd name="T58" fmla="*/ 792 w 1189"/>
                <a:gd name="T59" fmla="*/ 156 h 217"/>
                <a:gd name="T60" fmla="*/ 816 w 1189"/>
                <a:gd name="T61" fmla="*/ 120 h 217"/>
                <a:gd name="T62" fmla="*/ 828 w 1189"/>
                <a:gd name="T63" fmla="*/ 84 h 217"/>
                <a:gd name="T64" fmla="*/ 840 w 1189"/>
                <a:gd name="T65" fmla="*/ 48 h 217"/>
                <a:gd name="T66" fmla="*/ 828 w 1189"/>
                <a:gd name="T67" fmla="*/ 12 h 217"/>
                <a:gd name="T68" fmla="*/ 864 w 1189"/>
                <a:gd name="T69" fmla="*/ 12 h 217"/>
                <a:gd name="T70" fmla="*/ 900 w 1189"/>
                <a:gd name="T71" fmla="*/ 12 h 217"/>
                <a:gd name="T72" fmla="*/ 936 w 1189"/>
                <a:gd name="T73" fmla="*/ 12 h 217"/>
                <a:gd name="T74" fmla="*/ 972 w 1189"/>
                <a:gd name="T75" fmla="*/ 24 h 217"/>
                <a:gd name="T76" fmla="*/ 984 w 1189"/>
                <a:gd name="T77" fmla="*/ 60 h 217"/>
                <a:gd name="T78" fmla="*/ 1020 w 1189"/>
                <a:gd name="T79" fmla="*/ 96 h 217"/>
                <a:gd name="T80" fmla="*/ 1032 w 1189"/>
                <a:gd name="T81" fmla="*/ 132 h 217"/>
                <a:gd name="T82" fmla="*/ 1056 w 1189"/>
                <a:gd name="T83" fmla="*/ 168 h 217"/>
                <a:gd name="T84" fmla="*/ 1068 w 1189"/>
                <a:gd name="T85" fmla="*/ 204 h 217"/>
                <a:gd name="T86" fmla="*/ 1104 w 1189"/>
                <a:gd name="T87" fmla="*/ 216 h 217"/>
                <a:gd name="T88" fmla="*/ 1140 w 1189"/>
                <a:gd name="T89" fmla="*/ 192 h 217"/>
                <a:gd name="T90" fmla="*/ 1152 w 1189"/>
                <a:gd name="T91" fmla="*/ 156 h 217"/>
                <a:gd name="T92" fmla="*/ 1164 w 1189"/>
                <a:gd name="T93" fmla="*/ 120 h 217"/>
                <a:gd name="T94" fmla="*/ 1176 w 1189"/>
                <a:gd name="T95" fmla="*/ 84 h 217"/>
                <a:gd name="T96" fmla="*/ 1188 w 1189"/>
                <a:gd name="T97" fmla="*/ 48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89" h="217">
                  <a:moveTo>
                    <a:pt x="0" y="180"/>
                  </a:moveTo>
                  <a:lnTo>
                    <a:pt x="12" y="144"/>
                  </a:lnTo>
                  <a:lnTo>
                    <a:pt x="24" y="108"/>
                  </a:lnTo>
                  <a:lnTo>
                    <a:pt x="48" y="72"/>
                  </a:lnTo>
                  <a:lnTo>
                    <a:pt x="72" y="36"/>
                  </a:lnTo>
                  <a:lnTo>
                    <a:pt x="108" y="12"/>
                  </a:lnTo>
                  <a:lnTo>
                    <a:pt x="144" y="0"/>
                  </a:lnTo>
                  <a:lnTo>
                    <a:pt x="180" y="24"/>
                  </a:lnTo>
                  <a:lnTo>
                    <a:pt x="216" y="60"/>
                  </a:lnTo>
                  <a:lnTo>
                    <a:pt x="252" y="84"/>
                  </a:lnTo>
                  <a:lnTo>
                    <a:pt x="264" y="120"/>
                  </a:lnTo>
                  <a:lnTo>
                    <a:pt x="288" y="156"/>
                  </a:lnTo>
                  <a:lnTo>
                    <a:pt x="324" y="180"/>
                  </a:lnTo>
                  <a:lnTo>
                    <a:pt x="360" y="192"/>
                  </a:lnTo>
                  <a:lnTo>
                    <a:pt x="396" y="168"/>
                  </a:lnTo>
                  <a:lnTo>
                    <a:pt x="420" y="132"/>
                  </a:lnTo>
                  <a:lnTo>
                    <a:pt x="444" y="96"/>
                  </a:lnTo>
                  <a:lnTo>
                    <a:pt x="456" y="60"/>
                  </a:lnTo>
                  <a:lnTo>
                    <a:pt x="480" y="24"/>
                  </a:lnTo>
                  <a:lnTo>
                    <a:pt x="516" y="0"/>
                  </a:lnTo>
                  <a:lnTo>
                    <a:pt x="552" y="0"/>
                  </a:lnTo>
                  <a:lnTo>
                    <a:pt x="588" y="0"/>
                  </a:lnTo>
                  <a:lnTo>
                    <a:pt x="612" y="36"/>
                  </a:lnTo>
                  <a:lnTo>
                    <a:pt x="648" y="72"/>
                  </a:lnTo>
                  <a:lnTo>
                    <a:pt x="660" y="108"/>
                  </a:lnTo>
                  <a:lnTo>
                    <a:pt x="684" y="144"/>
                  </a:lnTo>
                  <a:lnTo>
                    <a:pt x="708" y="180"/>
                  </a:lnTo>
                  <a:lnTo>
                    <a:pt x="744" y="204"/>
                  </a:lnTo>
                  <a:lnTo>
                    <a:pt x="780" y="192"/>
                  </a:lnTo>
                  <a:lnTo>
                    <a:pt x="792" y="156"/>
                  </a:lnTo>
                  <a:lnTo>
                    <a:pt x="816" y="120"/>
                  </a:lnTo>
                  <a:lnTo>
                    <a:pt x="828" y="84"/>
                  </a:lnTo>
                  <a:lnTo>
                    <a:pt x="840" y="48"/>
                  </a:lnTo>
                  <a:lnTo>
                    <a:pt x="828" y="12"/>
                  </a:lnTo>
                  <a:lnTo>
                    <a:pt x="864" y="12"/>
                  </a:lnTo>
                  <a:lnTo>
                    <a:pt x="900" y="12"/>
                  </a:lnTo>
                  <a:lnTo>
                    <a:pt x="936" y="12"/>
                  </a:lnTo>
                  <a:lnTo>
                    <a:pt x="972" y="24"/>
                  </a:lnTo>
                  <a:lnTo>
                    <a:pt x="984" y="60"/>
                  </a:lnTo>
                  <a:lnTo>
                    <a:pt x="1020" y="96"/>
                  </a:lnTo>
                  <a:lnTo>
                    <a:pt x="1032" y="132"/>
                  </a:lnTo>
                  <a:lnTo>
                    <a:pt x="1056" y="168"/>
                  </a:lnTo>
                  <a:lnTo>
                    <a:pt x="1068" y="204"/>
                  </a:lnTo>
                  <a:lnTo>
                    <a:pt x="1104" y="216"/>
                  </a:lnTo>
                  <a:lnTo>
                    <a:pt x="1140" y="192"/>
                  </a:lnTo>
                  <a:lnTo>
                    <a:pt x="1152" y="156"/>
                  </a:lnTo>
                  <a:lnTo>
                    <a:pt x="1164" y="120"/>
                  </a:lnTo>
                  <a:lnTo>
                    <a:pt x="1176" y="84"/>
                  </a:lnTo>
                  <a:lnTo>
                    <a:pt x="1188" y="48"/>
                  </a:lnTo>
                </a:path>
              </a:pathLst>
            </a:custGeom>
            <a:noFill/>
            <a:ln w="127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4597" name="Rectangle 19"/>
            <p:cNvSpPr>
              <a:spLocks noChangeArrowheads="1"/>
            </p:cNvSpPr>
            <p:nvPr/>
          </p:nvSpPr>
          <p:spPr bwMode="auto">
            <a:xfrm>
              <a:off x="3590" y="1364"/>
              <a:ext cx="4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DNA</a:t>
              </a:r>
            </a:p>
          </p:txBody>
        </p:sp>
        <p:sp>
          <p:nvSpPr>
            <p:cNvPr id="25620" name="Line 20"/>
            <p:cNvSpPr>
              <a:spLocks noChangeShapeType="1"/>
            </p:cNvSpPr>
            <p:nvPr/>
          </p:nvSpPr>
          <p:spPr bwMode="auto">
            <a:xfrm>
              <a:off x="3647" y="18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21" name="Freeform 21"/>
            <p:cNvSpPr>
              <a:spLocks/>
            </p:cNvSpPr>
            <p:nvPr/>
          </p:nvSpPr>
          <p:spPr bwMode="auto">
            <a:xfrm>
              <a:off x="3011" y="2208"/>
              <a:ext cx="1501" cy="157"/>
            </a:xfrm>
            <a:custGeom>
              <a:avLst/>
              <a:gdLst>
                <a:gd name="T0" fmla="*/ 12 w 1501"/>
                <a:gd name="T1" fmla="*/ 96 h 157"/>
                <a:gd name="T2" fmla="*/ 0 w 1501"/>
                <a:gd name="T3" fmla="*/ 60 h 157"/>
                <a:gd name="T4" fmla="*/ 36 w 1501"/>
                <a:gd name="T5" fmla="*/ 48 h 157"/>
                <a:gd name="T6" fmla="*/ 72 w 1501"/>
                <a:gd name="T7" fmla="*/ 36 h 157"/>
                <a:gd name="T8" fmla="*/ 108 w 1501"/>
                <a:gd name="T9" fmla="*/ 36 h 157"/>
                <a:gd name="T10" fmla="*/ 144 w 1501"/>
                <a:gd name="T11" fmla="*/ 36 h 157"/>
                <a:gd name="T12" fmla="*/ 180 w 1501"/>
                <a:gd name="T13" fmla="*/ 36 h 157"/>
                <a:gd name="T14" fmla="*/ 216 w 1501"/>
                <a:gd name="T15" fmla="*/ 48 h 157"/>
                <a:gd name="T16" fmla="*/ 252 w 1501"/>
                <a:gd name="T17" fmla="*/ 60 h 157"/>
                <a:gd name="T18" fmla="*/ 288 w 1501"/>
                <a:gd name="T19" fmla="*/ 60 h 157"/>
                <a:gd name="T20" fmla="*/ 324 w 1501"/>
                <a:gd name="T21" fmla="*/ 72 h 157"/>
                <a:gd name="T22" fmla="*/ 360 w 1501"/>
                <a:gd name="T23" fmla="*/ 84 h 157"/>
                <a:gd name="T24" fmla="*/ 396 w 1501"/>
                <a:gd name="T25" fmla="*/ 108 h 157"/>
                <a:gd name="T26" fmla="*/ 432 w 1501"/>
                <a:gd name="T27" fmla="*/ 120 h 157"/>
                <a:gd name="T28" fmla="*/ 468 w 1501"/>
                <a:gd name="T29" fmla="*/ 144 h 157"/>
                <a:gd name="T30" fmla="*/ 504 w 1501"/>
                <a:gd name="T31" fmla="*/ 144 h 157"/>
                <a:gd name="T32" fmla="*/ 540 w 1501"/>
                <a:gd name="T33" fmla="*/ 156 h 157"/>
                <a:gd name="T34" fmla="*/ 576 w 1501"/>
                <a:gd name="T35" fmla="*/ 156 h 157"/>
                <a:gd name="T36" fmla="*/ 612 w 1501"/>
                <a:gd name="T37" fmla="*/ 156 h 157"/>
                <a:gd name="T38" fmla="*/ 648 w 1501"/>
                <a:gd name="T39" fmla="*/ 132 h 157"/>
                <a:gd name="T40" fmla="*/ 684 w 1501"/>
                <a:gd name="T41" fmla="*/ 120 h 157"/>
                <a:gd name="T42" fmla="*/ 720 w 1501"/>
                <a:gd name="T43" fmla="*/ 96 h 157"/>
                <a:gd name="T44" fmla="*/ 744 w 1501"/>
                <a:gd name="T45" fmla="*/ 60 h 157"/>
                <a:gd name="T46" fmla="*/ 780 w 1501"/>
                <a:gd name="T47" fmla="*/ 36 h 157"/>
                <a:gd name="T48" fmla="*/ 816 w 1501"/>
                <a:gd name="T49" fmla="*/ 12 h 157"/>
                <a:gd name="T50" fmla="*/ 852 w 1501"/>
                <a:gd name="T51" fmla="*/ 0 h 157"/>
                <a:gd name="T52" fmla="*/ 888 w 1501"/>
                <a:gd name="T53" fmla="*/ 0 h 157"/>
                <a:gd name="T54" fmla="*/ 924 w 1501"/>
                <a:gd name="T55" fmla="*/ 0 h 157"/>
                <a:gd name="T56" fmla="*/ 960 w 1501"/>
                <a:gd name="T57" fmla="*/ 0 h 157"/>
                <a:gd name="T58" fmla="*/ 996 w 1501"/>
                <a:gd name="T59" fmla="*/ 0 h 157"/>
                <a:gd name="T60" fmla="*/ 1032 w 1501"/>
                <a:gd name="T61" fmla="*/ 12 h 157"/>
                <a:gd name="T62" fmla="*/ 1068 w 1501"/>
                <a:gd name="T63" fmla="*/ 24 h 157"/>
                <a:gd name="T64" fmla="*/ 1104 w 1501"/>
                <a:gd name="T65" fmla="*/ 48 h 157"/>
                <a:gd name="T66" fmla="*/ 1140 w 1501"/>
                <a:gd name="T67" fmla="*/ 60 h 157"/>
                <a:gd name="T68" fmla="*/ 1176 w 1501"/>
                <a:gd name="T69" fmla="*/ 72 h 157"/>
                <a:gd name="T70" fmla="*/ 1212 w 1501"/>
                <a:gd name="T71" fmla="*/ 96 h 157"/>
                <a:gd name="T72" fmla="*/ 1248 w 1501"/>
                <a:gd name="T73" fmla="*/ 108 h 157"/>
                <a:gd name="T74" fmla="*/ 1284 w 1501"/>
                <a:gd name="T75" fmla="*/ 120 h 157"/>
                <a:gd name="T76" fmla="*/ 1320 w 1501"/>
                <a:gd name="T77" fmla="*/ 132 h 157"/>
                <a:gd name="T78" fmla="*/ 1356 w 1501"/>
                <a:gd name="T79" fmla="*/ 132 h 157"/>
                <a:gd name="T80" fmla="*/ 1392 w 1501"/>
                <a:gd name="T81" fmla="*/ 120 h 157"/>
                <a:gd name="T82" fmla="*/ 1428 w 1501"/>
                <a:gd name="T83" fmla="*/ 96 h 157"/>
                <a:gd name="T84" fmla="*/ 1464 w 1501"/>
                <a:gd name="T85" fmla="*/ 60 h 157"/>
                <a:gd name="T86" fmla="*/ 1500 w 1501"/>
                <a:gd name="T87"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01" h="157">
                  <a:moveTo>
                    <a:pt x="12" y="96"/>
                  </a:moveTo>
                  <a:lnTo>
                    <a:pt x="0" y="60"/>
                  </a:lnTo>
                  <a:lnTo>
                    <a:pt x="36" y="48"/>
                  </a:lnTo>
                  <a:lnTo>
                    <a:pt x="72" y="36"/>
                  </a:lnTo>
                  <a:lnTo>
                    <a:pt x="108" y="36"/>
                  </a:lnTo>
                  <a:lnTo>
                    <a:pt x="144" y="36"/>
                  </a:lnTo>
                  <a:lnTo>
                    <a:pt x="180" y="36"/>
                  </a:lnTo>
                  <a:lnTo>
                    <a:pt x="216" y="48"/>
                  </a:lnTo>
                  <a:lnTo>
                    <a:pt x="252" y="60"/>
                  </a:lnTo>
                  <a:lnTo>
                    <a:pt x="288" y="60"/>
                  </a:lnTo>
                  <a:lnTo>
                    <a:pt x="324" y="72"/>
                  </a:lnTo>
                  <a:lnTo>
                    <a:pt x="360" y="84"/>
                  </a:lnTo>
                  <a:lnTo>
                    <a:pt x="396" y="108"/>
                  </a:lnTo>
                  <a:lnTo>
                    <a:pt x="432" y="120"/>
                  </a:lnTo>
                  <a:lnTo>
                    <a:pt x="468" y="144"/>
                  </a:lnTo>
                  <a:lnTo>
                    <a:pt x="504" y="144"/>
                  </a:lnTo>
                  <a:lnTo>
                    <a:pt x="540" y="156"/>
                  </a:lnTo>
                  <a:lnTo>
                    <a:pt x="576" y="156"/>
                  </a:lnTo>
                  <a:lnTo>
                    <a:pt x="612" y="156"/>
                  </a:lnTo>
                  <a:lnTo>
                    <a:pt x="648" y="132"/>
                  </a:lnTo>
                  <a:lnTo>
                    <a:pt x="684" y="120"/>
                  </a:lnTo>
                  <a:lnTo>
                    <a:pt x="720" y="96"/>
                  </a:lnTo>
                  <a:lnTo>
                    <a:pt x="744" y="60"/>
                  </a:lnTo>
                  <a:lnTo>
                    <a:pt x="780" y="36"/>
                  </a:lnTo>
                  <a:lnTo>
                    <a:pt x="816" y="12"/>
                  </a:lnTo>
                  <a:lnTo>
                    <a:pt x="852" y="0"/>
                  </a:lnTo>
                  <a:lnTo>
                    <a:pt x="888" y="0"/>
                  </a:lnTo>
                  <a:lnTo>
                    <a:pt x="924" y="0"/>
                  </a:lnTo>
                  <a:lnTo>
                    <a:pt x="960" y="0"/>
                  </a:lnTo>
                  <a:lnTo>
                    <a:pt x="996" y="0"/>
                  </a:lnTo>
                  <a:lnTo>
                    <a:pt x="1032" y="12"/>
                  </a:lnTo>
                  <a:lnTo>
                    <a:pt x="1068" y="24"/>
                  </a:lnTo>
                  <a:lnTo>
                    <a:pt x="1104" y="48"/>
                  </a:lnTo>
                  <a:lnTo>
                    <a:pt x="1140" y="60"/>
                  </a:lnTo>
                  <a:lnTo>
                    <a:pt x="1176" y="72"/>
                  </a:lnTo>
                  <a:lnTo>
                    <a:pt x="1212" y="96"/>
                  </a:lnTo>
                  <a:lnTo>
                    <a:pt x="1248" y="108"/>
                  </a:lnTo>
                  <a:lnTo>
                    <a:pt x="1284" y="120"/>
                  </a:lnTo>
                  <a:lnTo>
                    <a:pt x="1320" y="132"/>
                  </a:lnTo>
                  <a:lnTo>
                    <a:pt x="1356" y="132"/>
                  </a:lnTo>
                  <a:lnTo>
                    <a:pt x="1392" y="120"/>
                  </a:lnTo>
                  <a:lnTo>
                    <a:pt x="1428" y="96"/>
                  </a:lnTo>
                  <a:lnTo>
                    <a:pt x="1464" y="60"/>
                  </a:lnTo>
                  <a:lnTo>
                    <a:pt x="1500" y="48"/>
                  </a:lnTo>
                </a:path>
              </a:pathLst>
            </a:custGeom>
            <a:noFill/>
            <a:ln w="25400" cap="rnd" cmpd="sng">
              <a:solidFill>
                <a:srgbClr val="B50069"/>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4600" name="Rectangle 22"/>
            <p:cNvSpPr>
              <a:spLocks noChangeArrowheads="1"/>
            </p:cNvSpPr>
            <p:nvPr/>
          </p:nvSpPr>
          <p:spPr bwMode="auto">
            <a:xfrm>
              <a:off x="3734" y="1988"/>
              <a:ext cx="9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Pre-mRNA</a:t>
              </a:r>
            </a:p>
          </p:txBody>
        </p:sp>
        <p:sp>
          <p:nvSpPr>
            <p:cNvPr id="25623" name="Freeform 23"/>
            <p:cNvSpPr>
              <a:spLocks/>
            </p:cNvSpPr>
            <p:nvPr/>
          </p:nvSpPr>
          <p:spPr bwMode="auto">
            <a:xfrm>
              <a:off x="3167" y="2856"/>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5624" name="Line 24"/>
            <p:cNvSpPr>
              <a:spLocks noChangeShapeType="1"/>
            </p:cNvSpPr>
            <p:nvPr/>
          </p:nvSpPr>
          <p:spPr bwMode="auto">
            <a:xfrm>
              <a:off x="3647" y="2456"/>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4603" name="Rectangle 25"/>
            <p:cNvSpPr>
              <a:spLocks noChangeArrowheads="1"/>
            </p:cNvSpPr>
            <p:nvPr/>
          </p:nvSpPr>
          <p:spPr bwMode="auto">
            <a:xfrm>
              <a:off x="3734" y="2660"/>
              <a:ext cx="6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mRNA</a:t>
              </a:r>
            </a:p>
          </p:txBody>
        </p:sp>
        <p:sp>
          <p:nvSpPr>
            <p:cNvPr id="25626" name="Line 26"/>
            <p:cNvSpPr>
              <a:spLocks noChangeShapeType="1"/>
            </p:cNvSpPr>
            <p:nvPr/>
          </p:nvSpPr>
          <p:spPr bwMode="auto">
            <a:xfrm>
              <a:off x="3647" y="3032"/>
              <a:ext cx="0" cy="32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27" name="Freeform 27"/>
            <p:cNvSpPr>
              <a:spLocks/>
            </p:cNvSpPr>
            <p:nvPr/>
          </p:nvSpPr>
          <p:spPr bwMode="auto">
            <a:xfrm>
              <a:off x="3755" y="3408"/>
              <a:ext cx="301" cy="217"/>
            </a:xfrm>
            <a:custGeom>
              <a:avLst/>
              <a:gdLst>
                <a:gd name="T0" fmla="*/ 36 w 301"/>
                <a:gd name="T1" fmla="*/ 192 h 217"/>
                <a:gd name="T2" fmla="*/ 72 w 301"/>
                <a:gd name="T3" fmla="*/ 216 h 217"/>
                <a:gd name="T4" fmla="*/ 108 w 301"/>
                <a:gd name="T5" fmla="*/ 216 h 217"/>
                <a:gd name="T6" fmla="*/ 144 w 301"/>
                <a:gd name="T7" fmla="*/ 216 h 217"/>
                <a:gd name="T8" fmla="*/ 180 w 301"/>
                <a:gd name="T9" fmla="*/ 216 h 217"/>
                <a:gd name="T10" fmla="*/ 216 w 301"/>
                <a:gd name="T11" fmla="*/ 216 h 217"/>
                <a:gd name="T12" fmla="*/ 252 w 301"/>
                <a:gd name="T13" fmla="*/ 216 h 217"/>
                <a:gd name="T14" fmla="*/ 288 w 301"/>
                <a:gd name="T15" fmla="*/ 216 h 217"/>
                <a:gd name="T16" fmla="*/ 300 w 301"/>
                <a:gd name="T17" fmla="*/ 180 h 217"/>
                <a:gd name="T18" fmla="*/ 300 w 301"/>
                <a:gd name="T19" fmla="*/ 144 h 217"/>
                <a:gd name="T20" fmla="*/ 300 w 301"/>
                <a:gd name="T21" fmla="*/ 108 h 217"/>
                <a:gd name="T22" fmla="*/ 276 w 301"/>
                <a:gd name="T23" fmla="*/ 72 h 217"/>
                <a:gd name="T24" fmla="*/ 240 w 301"/>
                <a:gd name="T25" fmla="*/ 48 h 217"/>
                <a:gd name="T26" fmla="*/ 204 w 301"/>
                <a:gd name="T27" fmla="*/ 24 h 217"/>
                <a:gd name="T28" fmla="*/ 168 w 301"/>
                <a:gd name="T29" fmla="*/ 12 h 217"/>
                <a:gd name="T30" fmla="*/ 132 w 301"/>
                <a:gd name="T31" fmla="*/ 0 h 217"/>
                <a:gd name="T32" fmla="*/ 96 w 301"/>
                <a:gd name="T33" fmla="*/ 12 h 217"/>
                <a:gd name="T34" fmla="*/ 60 w 301"/>
                <a:gd name="T35" fmla="*/ 24 h 217"/>
                <a:gd name="T36" fmla="*/ 24 w 301"/>
                <a:gd name="T37" fmla="*/ 60 h 217"/>
                <a:gd name="T38" fmla="*/ 0 w 301"/>
                <a:gd name="T39" fmla="*/ 96 h 217"/>
                <a:gd name="T40" fmla="*/ 0 w 301"/>
                <a:gd name="T41" fmla="*/ 132 h 217"/>
                <a:gd name="T42" fmla="*/ 0 w 301"/>
                <a:gd name="T43" fmla="*/ 168 h 217"/>
                <a:gd name="T44" fmla="*/ 12 w 301"/>
                <a:gd name="T45" fmla="*/ 204 h 217"/>
                <a:gd name="T46" fmla="*/ 48 w 301"/>
                <a:gd name="T47" fmla="*/ 216 h 217"/>
                <a:gd name="T48" fmla="*/ 84 w 301"/>
                <a:gd name="T49" fmla="*/ 216 h 217"/>
                <a:gd name="T50" fmla="*/ 36 w 301"/>
                <a:gd name="T51" fmla="*/ 19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1" h="217">
                  <a:moveTo>
                    <a:pt x="36" y="192"/>
                  </a:moveTo>
                  <a:lnTo>
                    <a:pt x="72" y="216"/>
                  </a:lnTo>
                  <a:lnTo>
                    <a:pt x="108" y="216"/>
                  </a:lnTo>
                  <a:lnTo>
                    <a:pt x="144" y="216"/>
                  </a:lnTo>
                  <a:lnTo>
                    <a:pt x="180" y="216"/>
                  </a:lnTo>
                  <a:lnTo>
                    <a:pt x="216" y="216"/>
                  </a:lnTo>
                  <a:lnTo>
                    <a:pt x="252" y="216"/>
                  </a:lnTo>
                  <a:lnTo>
                    <a:pt x="288" y="216"/>
                  </a:lnTo>
                  <a:lnTo>
                    <a:pt x="300" y="180"/>
                  </a:lnTo>
                  <a:lnTo>
                    <a:pt x="300" y="144"/>
                  </a:lnTo>
                  <a:lnTo>
                    <a:pt x="300" y="108"/>
                  </a:lnTo>
                  <a:lnTo>
                    <a:pt x="276" y="72"/>
                  </a:lnTo>
                  <a:lnTo>
                    <a:pt x="240" y="48"/>
                  </a:lnTo>
                  <a:lnTo>
                    <a:pt x="204" y="24"/>
                  </a:lnTo>
                  <a:lnTo>
                    <a:pt x="168" y="12"/>
                  </a:lnTo>
                  <a:lnTo>
                    <a:pt x="132" y="0"/>
                  </a:lnTo>
                  <a:lnTo>
                    <a:pt x="96" y="12"/>
                  </a:lnTo>
                  <a:lnTo>
                    <a:pt x="60" y="24"/>
                  </a:lnTo>
                  <a:lnTo>
                    <a:pt x="24" y="60"/>
                  </a:lnTo>
                  <a:lnTo>
                    <a:pt x="0" y="96"/>
                  </a:lnTo>
                  <a:lnTo>
                    <a:pt x="0" y="132"/>
                  </a:lnTo>
                  <a:lnTo>
                    <a:pt x="0" y="168"/>
                  </a:lnTo>
                  <a:lnTo>
                    <a:pt x="12" y="204"/>
                  </a:lnTo>
                  <a:lnTo>
                    <a:pt x="48" y="216"/>
                  </a:lnTo>
                  <a:lnTo>
                    <a:pt x="84" y="216"/>
                  </a:lnTo>
                  <a:lnTo>
                    <a:pt x="36" y="192"/>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5628" name="Freeform 28"/>
            <p:cNvSpPr>
              <a:spLocks/>
            </p:cNvSpPr>
            <p:nvPr/>
          </p:nvSpPr>
          <p:spPr bwMode="auto">
            <a:xfrm>
              <a:off x="3743" y="3600"/>
              <a:ext cx="313" cy="121"/>
            </a:xfrm>
            <a:custGeom>
              <a:avLst/>
              <a:gdLst>
                <a:gd name="T0" fmla="*/ 48 w 313"/>
                <a:gd name="T1" fmla="*/ 0 h 121"/>
                <a:gd name="T2" fmla="*/ 84 w 313"/>
                <a:gd name="T3" fmla="*/ 12 h 121"/>
                <a:gd name="T4" fmla="*/ 120 w 313"/>
                <a:gd name="T5" fmla="*/ 12 h 121"/>
                <a:gd name="T6" fmla="*/ 156 w 313"/>
                <a:gd name="T7" fmla="*/ 12 h 121"/>
                <a:gd name="T8" fmla="*/ 192 w 313"/>
                <a:gd name="T9" fmla="*/ 12 h 121"/>
                <a:gd name="T10" fmla="*/ 228 w 313"/>
                <a:gd name="T11" fmla="*/ 12 h 121"/>
                <a:gd name="T12" fmla="*/ 264 w 313"/>
                <a:gd name="T13" fmla="*/ 12 h 121"/>
                <a:gd name="T14" fmla="*/ 300 w 313"/>
                <a:gd name="T15" fmla="*/ 36 h 121"/>
                <a:gd name="T16" fmla="*/ 312 w 313"/>
                <a:gd name="T17" fmla="*/ 72 h 121"/>
                <a:gd name="T18" fmla="*/ 276 w 313"/>
                <a:gd name="T19" fmla="*/ 96 h 121"/>
                <a:gd name="T20" fmla="*/ 240 w 313"/>
                <a:gd name="T21" fmla="*/ 108 h 121"/>
                <a:gd name="T22" fmla="*/ 204 w 313"/>
                <a:gd name="T23" fmla="*/ 120 h 121"/>
                <a:gd name="T24" fmla="*/ 168 w 313"/>
                <a:gd name="T25" fmla="*/ 120 h 121"/>
                <a:gd name="T26" fmla="*/ 132 w 313"/>
                <a:gd name="T27" fmla="*/ 120 h 121"/>
                <a:gd name="T28" fmla="*/ 96 w 313"/>
                <a:gd name="T29" fmla="*/ 120 h 121"/>
                <a:gd name="T30" fmla="*/ 60 w 313"/>
                <a:gd name="T31" fmla="*/ 120 h 121"/>
                <a:gd name="T32" fmla="*/ 24 w 313"/>
                <a:gd name="T33" fmla="*/ 120 h 121"/>
                <a:gd name="T34" fmla="*/ 0 w 313"/>
                <a:gd name="T35" fmla="*/ 84 h 121"/>
                <a:gd name="T36" fmla="*/ 12 w 313"/>
                <a:gd name="T37" fmla="*/ 48 h 121"/>
                <a:gd name="T38" fmla="*/ 48 w 313"/>
                <a:gd name="T39" fmla="*/ 24 h 121"/>
                <a:gd name="T40" fmla="*/ 48 w 313"/>
                <a:gd name="T41"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121">
                  <a:moveTo>
                    <a:pt x="48" y="0"/>
                  </a:moveTo>
                  <a:lnTo>
                    <a:pt x="84" y="12"/>
                  </a:lnTo>
                  <a:lnTo>
                    <a:pt x="120" y="12"/>
                  </a:lnTo>
                  <a:lnTo>
                    <a:pt x="156" y="12"/>
                  </a:lnTo>
                  <a:lnTo>
                    <a:pt x="192" y="12"/>
                  </a:lnTo>
                  <a:lnTo>
                    <a:pt x="228" y="12"/>
                  </a:lnTo>
                  <a:lnTo>
                    <a:pt x="264" y="12"/>
                  </a:lnTo>
                  <a:lnTo>
                    <a:pt x="300" y="36"/>
                  </a:lnTo>
                  <a:lnTo>
                    <a:pt x="312" y="72"/>
                  </a:lnTo>
                  <a:lnTo>
                    <a:pt x="276" y="96"/>
                  </a:lnTo>
                  <a:lnTo>
                    <a:pt x="240" y="108"/>
                  </a:lnTo>
                  <a:lnTo>
                    <a:pt x="204" y="120"/>
                  </a:lnTo>
                  <a:lnTo>
                    <a:pt x="168" y="120"/>
                  </a:lnTo>
                  <a:lnTo>
                    <a:pt x="132" y="120"/>
                  </a:lnTo>
                  <a:lnTo>
                    <a:pt x="96" y="120"/>
                  </a:lnTo>
                  <a:lnTo>
                    <a:pt x="60" y="120"/>
                  </a:lnTo>
                  <a:lnTo>
                    <a:pt x="24" y="120"/>
                  </a:lnTo>
                  <a:lnTo>
                    <a:pt x="0" y="84"/>
                  </a:lnTo>
                  <a:lnTo>
                    <a:pt x="12" y="48"/>
                  </a:lnTo>
                  <a:lnTo>
                    <a:pt x="48" y="24"/>
                  </a:lnTo>
                  <a:lnTo>
                    <a:pt x="48" y="0"/>
                  </a:lnTo>
                </a:path>
              </a:pathLst>
            </a:custGeom>
            <a:solidFill>
              <a:schemeClr val="accent1"/>
            </a:solidFill>
            <a:ln w="127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5629" name="Freeform 29"/>
            <p:cNvSpPr>
              <a:spLocks/>
            </p:cNvSpPr>
            <p:nvPr/>
          </p:nvSpPr>
          <p:spPr bwMode="auto">
            <a:xfrm>
              <a:off x="3311" y="3528"/>
              <a:ext cx="1093" cy="73"/>
            </a:xfrm>
            <a:custGeom>
              <a:avLst/>
              <a:gdLst>
                <a:gd name="T0" fmla="*/ 0 w 1093"/>
                <a:gd name="T1" fmla="*/ 24 h 73"/>
                <a:gd name="T2" fmla="*/ 36 w 1093"/>
                <a:gd name="T3" fmla="*/ 24 h 73"/>
                <a:gd name="T4" fmla="*/ 72 w 1093"/>
                <a:gd name="T5" fmla="*/ 36 h 73"/>
                <a:gd name="T6" fmla="*/ 120 w 1093"/>
                <a:gd name="T7" fmla="*/ 36 h 73"/>
                <a:gd name="T8" fmla="*/ 156 w 1093"/>
                <a:gd name="T9" fmla="*/ 36 h 73"/>
                <a:gd name="T10" fmla="*/ 192 w 1093"/>
                <a:gd name="T11" fmla="*/ 12 h 73"/>
                <a:gd name="T12" fmla="*/ 228 w 1093"/>
                <a:gd name="T13" fmla="*/ 12 h 73"/>
                <a:gd name="T14" fmla="*/ 264 w 1093"/>
                <a:gd name="T15" fmla="*/ 0 h 73"/>
                <a:gd name="T16" fmla="*/ 300 w 1093"/>
                <a:gd name="T17" fmla="*/ 0 h 73"/>
                <a:gd name="T18" fmla="*/ 336 w 1093"/>
                <a:gd name="T19" fmla="*/ 0 h 73"/>
                <a:gd name="T20" fmla="*/ 372 w 1093"/>
                <a:gd name="T21" fmla="*/ 0 h 73"/>
                <a:gd name="T22" fmla="*/ 408 w 1093"/>
                <a:gd name="T23" fmla="*/ 24 h 73"/>
                <a:gd name="T24" fmla="*/ 444 w 1093"/>
                <a:gd name="T25" fmla="*/ 36 h 73"/>
                <a:gd name="T26" fmla="*/ 480 w 1093"/>
                <a:gd name="T27" fmla="*/ 60 h 73"/>
                <a:gd name="T28" fmla="*/ 516 w 1093"/>
                <a:gd name="T29" fmla="*/ 60 h 73"/>
                <a:gd name="T30" fmla="*/ 564 w 1093"/>
                <a:gd name="T31" fmla="*/ 72 h 73"/>
                <a:gd name="T32" fmla="*/ 600 w 1093"/>
                <a:gd name="T33" fmla="*/ 72 h 73"/>
                <a:gd name="T34" fmla="*/ 636 w 1093"/>
                <a:gd name="T35" fmla="*/ 72 h 73"/>
                <a:gd name="T36" fmla="*/ 672 w 1093"/>
                <a:gd name="T37" fmla="*/ 72 h 73"/>
                <a:gd name="T38" fmla="*/ 708 w 1093"/>
                <a:gd name="T39" fmla="*/ 60 h 73"/>
                <a:gd name="T40" fmla="*/ 744 w 1093"/>
                <a:gd name="T41" fmla="*/ 36 h 73"/>
                <a:gd name="T42" fmla="*/ 780 w 1093"/>
                <a:gd name="T43" fmla="*/ 24 h 73"/>
                <a:gd name="T44" fmla="*/ 816 w 1093"/>
                <a:gd name="T45" fmla="*/ 12 h 73"/>
                <a:gd name="T46" fmla="*/ 864 w 1093"/>
                <a:gd name="T47" fmla="*/ 12 h 73"/>
                <a:gd name="T48" fmla="*/ 900 w 1093"/>
                <a:gd name="T49" fmla="*/ 12 h 73"/>
                <a:gd name="T50" fmla="*/ 948 w 1093"/>
                <a:gd name="T51" fmla="*/ 12 h 73"/>
                <a:gd name="T52" fmla="*/ 984 w 1093"/>
                <a:gd name="T53" fmla="*/ 12 h 73"/>
                <a:gd name="T54" fmla="*/ 1020 w 1093"/>
                <a:gd name="T55" fmla="*/ 12 h 73"/>
                <a:gd name="T56" fmla="*/ 1056 w 1093"/>
                <a:gd name="T57" fmla="*/ 12 h 73"/>
                <a:gd name="T58" fmla="*/ 1092 w 1093"/>
                <a:gd name="T59" fmla="*/ 1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93" h="73">
                  <a:moveTo>
                    <a:pt x="0" y="24"/>
                  </a:moveTo>
                  <a:lnTo>
                    <a:pt x="36" y="24"/>
                  </a:lnTo>
                  <a:lnTo>
                    <a:pt x="72" y="36"/>
                  </a:lnTo>
                  <a:lnTo>
                    <a:pt x="120" y="36"/>
                  </a:lnTo>
                  <a:lnTo>
                    <a:pt x="156" y="36"/>
                  </a:lnTo>
                  <a:lnTo>
                    <a:pt x="192" y="12"/>
                  </a:lnTo>
                  <a:lnTo>
                    <a:pt x="228" y="12"/>
                  </a:lnTo>
                  <a:lnTo>
                    <a:pt x="264" y="0"/>
                  </a:lnTo>
                  <a:lnTo>
                    <a:pt x="300" y="0"/>
                  </a:lnTo>
                  <a:lnTo>
                    <a:pt x="336" y="0"/>
                  </a:lnTo>
                  <a:lnTo>
                    <a:pt x="372" y="0"/>
                  </a:lnTo>
                  <a:lnTo>
                    <a:pt x="408" y="24"/>
                  </a:lnTo>
                  <a:lnTo>
                    <a:pt x="444" y="36"/>
                  </a:lnTo>
                  <a:lnTo>
                    <a:pt x="480" y="60"/>
                  </a:lnTo>
                  <a:lnTo>
                    <a:pt x="516" y="60"/>
                  </a:lnTo>
                  <a:lnTo>
                    <a:pt x="564" y="72"/>
                  </a:lnTo>
                  <a:lnTo>
                    <a:pt x="600" y="72"/>
                  </a:lnTo>
                  <a:lnTo>
                    <a:pt x="636" y="72"/>
                  </a:lnTo>
                  <a:lnTo>
                    <a:pt x="672" y="72"/>
                  </a:lnTo>
                  <a:lnTo>
                    <a:pt x="708" y="60"/>
                  </a:lnTo>
                  <a:lnTo>
                    <a:pt x="744" y="36"/>
                  </a:lnTo>
                  <a:lnTo>
                    <a:pt x="780" y="24"/>
                  </a:lnTo>
                  <a:lnTo>
                    <a:pt x="816" y="12"/>
                  </a:lnTo>
                  <a:lnTo>
                    <a:pt x="864" y="12"/>
                  </a:lnTo>
                  <a:lnTo>
                    <a:pt x="900" y="12"/>
                  </a:lnTo>
                  <a:lnTo>
                    <a:pt x="948" y="12"/>
                  </a:lnTo>
                  <a:lnTo>
                    <a:pt x="984" y="12"/>
                  </a:lnTo>
                  <a:lnTo>
                    <a:pt x="1020" y="12"/>
                  </a:lnTo>
                  <a:lnTo>
                    <a:pt x="1056" y="12"/>
                  </a:lnTo>
                  <a:lnTo>
                    <a:pt x="1092" y="12"/>
                  </a:lnTo>
                </a:path>
              </a:pathLst>
            </a:custGeom>
            <a:noFill/>
            <a:ln w="25400" cap="rnd" cmpd="sng">
              <a:solidFill>
                <a:srgbClr val="6E004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5630" name="Oval 30"/>
            <p:cNvSpPr>
              <a:spLocks noChangeArrowheads="1"/>
            </p:cNvSpPr>
            <p:nvPr/>
          </p:nvSpPr>
          <p:spPr bwMode="auto">
            <a:xfrm>
              <a:off x="3271"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31" name="Oval 31"/>
            <p:cNvSpPr>
              <a:spLocks noChangeArrowheads="1"/>
            </p:cNvSpPr>
            <p:nvPr/>
          </p:nvSpPr>
          <p:spPr bwMode="auto">
            <a:xfrm>
              <a:off x="3415" y="380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32" name="Oval 32"/>
            <p:cNvSpPr>
              <a:spLocks noChangeArrowheads="1"/>
            </p:cNvSpPr>
            <p:nvPr/>
          </p:nvSpPr>
          <p:spPr bwMode="auto">
            <a:xfrm>
              <a:off x="3559" y="3752"/>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33" name="Oval 33"/>
            <p:cNvSpPr>
              <a:spLocks noChangeArrowheads="1"/>
            </p:cNvSpPr>
            <p:nvPr/>
          </p:nvSpPr>
          <p:spPr bwMode="auto">
            <a:xfrm>
              <a:off x="3655" y="3656"/>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34" name="Oval 34"/>
            <p:cNvSpPr>
              <a:spLocks noChangeArrowheads="1"/>
            </p:cNvSpPr>
            <p:nvPr/>
          </p:nvSpPr>
          <p:spPr bwMode="auto">
            <a:xfrm>
              <a:off x="3751" y="3560"/>
              <a:ext cx="128" cy="128"/>
            </a:xfrm>
            <a:prstGeom prst="ellipse">
              <a:avLst/>
            </a:prstGeom>
            <a:solidFill>
              <a:srgbClr val="F39FD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4613" name="Rectangle 35"/>
            <p:cNvSpPr>
              <a:spLocks noChangeArrowheads="1"/>
            </p:cNvSpPr>
            <p:nvPr/>
          </p:nvSpPr>
          <p:spPr bwMode="auto">
            <a:xfrm>
              <a:off x="4166" y="3092"/>
              <a:ext cx="8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Ribosome</a:t>
              </a:r>
            </a:p>
          </p:txBody>
        </p:sp>
        <p:sp>
          <p:nvSpPr>
            <p:cNvPr id="24614" name="Rectangle 36"/>
            <p:cNvSpPr>
              <a:spLocks noChangeArrowheads="1"/>
            </p:cNvSpPr>
            <p:nvPr/>
          </p:nvSpPr>
          <p:spPr bwMode="auto">
            <a:xfrm>
              <a:off x="3926" y="3716"/>
              <a:ext cx="67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Protein</a:t>
              </a:r>
            </a:p>
          </p:txBody>
        </p:sp>
        <p:sp>
          <p:nvSpPr>
            <p:cNvPr id="25637" name="Line 37"/>
            <p:cNvSpPr>
              <a:spLocks noChangeShapeType="1"/>
            </p:cNvSpPr>
            <p:nvPr/>
          </p:nvSpPr>
          <p:spPr bwMode="auto">
            <a:xfrm>
              <a:off x="3703" y="3840"/>
              <a:ext cx="224" cy="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5638" name="Line 38"/>
            <p:cNvSpPr>
              <a:spLocks noChangeShapeType="1"/>
            </p:cNvSpPr>
            <p:nvPr/>
          </p:nvSpPr>
          <p:spPr bwMode="auto">
            <a:xfrm flipV="1">
              <a:off x="3991" y="3256"/>
              <a:ext cx="176" cy="16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25639" name="Rectangle 39"/>
          <p:cNvSpPr>
            <a:spLocks noChangeArrowheads="1"/>
          </p:cNvSpPr>
          <p:nvPr/>
        </p:nvSpPr>
        <p:spPr bwMode="auto">
          <a:xfrm>
            <a:off x="1736726" y="3505200"/>
            <a:ext cx="25304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defRPr/>
            </a:pPr>
            <a:r>
              <a:rPr lang="en-US" altLang="en-US" sz="3600" b="1">
                <a:solidFill>
                  <a:srgbClr val="00279F"/>
                </a:solidFill>
                <a:effectLst>
                  <a:outerShdw blurRad="38100" dist="38100" dir="2700000" algn="tl">
                    <a:srgbClr val="000000"/>
                  </a:outerShdw>
                </a:effectLst>
              </a:rPr>
              <a:t>Eukaryotic Cell</a:t>
            </a:r>
          </a:p>
        </p:txBody>
      </p:sp>
    </p:spTree>
    <p:extLst>
      <p:ext uri="{BB962C8B-B14F-4D97-AF65-F5344CB8AC3E}">
        <p14:creationId xmlns:p14="http://schemas.microsoft.com/office/powerpoint/2010/main" val="35002712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02">
                                            <p:txEl>
                                              <p:pRg st="0" end="0"/>
                                            </p:txEl>
                                          </p:spTgt>
                                        </p:tgtEl>
                                        <p:attrNameLst>
                                          <p:attrName>style.visibility</p:attrName>
                                        </p:attrNameLst>
                                      </p:cBhvr>
                                      <p:to>
                                        <p:strVal val="visible"/>
                                      </p:to>
                                    </p:set>
                                    <p:animEffect transition="in" filter="wipe(left)">
                                      <p:cBhvr>
                                        <p:cTn id="7" dur="500"/>
                                        <p:tgtEl>
                                          <p:spTgt spid="2560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39">
                                            <p:txEl>
                                              <p:pRg st="0" end="0"/>
                                            </p:txEl>
                                          </p:spTgt>
                                        </p:tgtEl>
                                        <p:attrNameLst>
                                          <p:attrName>style.visibility</p:attrName>
                                        </p:attrNameLst>
                                      </p:cBhvr>
                                      <p:to>
                                        <p:strVal val="visible"/>
                                      </p:to>
                                    </p:set>
                                    <p:animEffect transition="in" filter="wipe(left)">
                                      <p:cBhvr>
                                        <p:cTn id="12" dur="500"/>
                                        <p:tgtEl>
                                          <p:spTgt spid="256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5640"/>
                                        </p:tgtEl>
                                        <p:attrNameLst>
                                          <p:attrName>style.visibility</p:attrName>
                                        </p:attrNameLst>
                                      </p:cBhvr>
                                      <p:to>
                                        <p:strVal val="visible"/>
                                      </p:to>
                                    </p:set>
                                    <p:animEffect transition="in" filter="wipe(left)">
                                      <p:cBhvr>
                                        <p:cTn id="17" dur="500"/>
                                        <p:tgtEl>
                                          <p:spTgt spid="25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uild="p" autoUpdateAnimBg="0"/>
      <p:bldP spid="25639"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a:defRPr/>
            </a:pPr>
            <a:r>
              <a:rPr lang="en-US" altLang="en-US" b="1">
                <a:solidFill>
                  <a:srgbClr val="B50069"/>
                </a:solidFill>
                <a:effectLst>
                  <a:outerShdw blurRad="38100" dist="38100" dir="2700000" algn="tl">
                    <a:srgbClr val="000000"/>
                  </a:outerShdw>
                </a:effectLst>
              </a:rPr>
              <a:t>3. Translation</a:t>
            </a:r>
          </a:p>
        </p:txBody>
      </p:sp>
      <p:sp>
        <p:nvSpPr>
          <p:cNvPr id="30723" name="Rectangle 3"/>
          <p:cNvSpPr>
            <a:spLocks noGrp="1" noChangeArrowheads="1"/>
          </p:cNvSpPr>
          <p:nvPr>
            <p:ph type="body" idx="1"/>
          </p:nvPr>
        </p:nvSpPr>
        <p:spPr/>
        <p:txBody>
          <a:bodyPr/>
          <a:lstStyle/>
          <a:p>
            <a:pPr>
              <a:defRPr/>
            </a:pPr>
            <a:r>
              <a:rPr lang="en-US" altLang="en-US"/>
              <a:t>Three parts:</a:t>
            </a:r>
          </a:p>
          <a:p>
            <a:pPr>
              <a:buFontTx/>
              <a:buNone/>
              <a:defRPr/>
            </a:pPr>
            <a:r>
              <a:rPr lang="en-US" altLang="en-US"/>
              <a:t>	1.	</a:t>
            </a:r>
            <a:r>
              <a:rPr lang="en-US" altLang="en-US" b="1">
                <a:solidFill>
                  <a:schemeClr val="accent1"/>
                </a:solidFill>
                <a:effectLst>
                  <a:outerShdw blurRad="38100" dist="38100" dir="2700000" algn="tl">
                    <a:srgbClr val="000000"/>
                  </a:outerShdw>
                </a:effectLst>
              </a:rPr>
              <a:t>initiation</a:t>
            </a:r>
            <a:r>
              <a:rPr lang="en-US" altLang="en-US"/>
              <a:t>:  start codon (AUG)</a:t>
            </a:r>
          </a:p>
          <a:p>
            <a:pPr>
              <a:buFontTx/>
              <a:buNone/>
              <a:defRPr/>
            </a:pPr>
            <a:r>
              <a:rPr lang="en-US" altLang="en-US"/>
              <a:t>	2.	</a:t>
            </a:r>
            <a:r>
              <a:rPr lang="en-US" altLang="en-US" b="1">
                <a:solidFill>
                  <a:schemeClr val="accent1"/>
                </a:solidFill>
                <a:effectLst>
                  <a:outerShdw blurRad="38100" dist="38100" dir="2700000" algn="tl">
                    <a:srgbClr val="000000"/>
                  </a:outerShdw>
                </a:effectLst>
              </a:rPr>
              <a:t>elongation</a:t>
            </a:r>
            <a:r>
              <a:rPr lang="en-US" altLang="en-US"/>
              <a:t>:</a:t>
            </a:r>
          </a:p>
          <a:p>
            <a:pPr>
              <a:buFontTx/>
              <a:buNone/>
              <a:defRPr/>
            </a:pPr>
            <a:r>
              <a:rPr lang="en-US" altLang="en-US"/>
              <a:t>	3.	</a:t>
            </a:r>
            <a:r>
              <a:rPr lang="en-US" altLang="en-US" b="1">
                <a:solidFill>
                  <a:schemeClr val="accent1"/>
                </a:solidFill>
                <a:effectLst>
                  <a:outerShdw blurRad="38100" dist="38100" dir="2700000" algn="tl">
                    <a:srgbClr val="000000"/>
                  </a:outerShdw>
                </a:effectLst>
              </a:rPr>
              <a:t>termination</a:t>
            </a:r>
            <a:r>
              <a:rPr lang="en-US" altLang="en-US"/>
              <a:t>:  stop codon (UAG)</a:t>
            </a:r>
          </a:p>
          <a:p>
            <a:pPr>
              <a:buFontTx/>
              <a:buNone/>
              <a:defRPr/>
            </a:pPr>
            <a:endParaRPr lang="en-US" altLang="en-US"/>
          </a:p>
          <a:p>
            <a:pPr>
              <a:defRPr/>
            </a:pPr>
            <a:r>
              <a:rPr lang="en-US" altLang="en-US"/>
              <a:t>Let’s make a </a:t>
            </a:r>
            <a:r>
              <a:rPr lang="en-US" altLang="en-US" b="1">
                <a:solidFill>
                  <a:schemeClr val="hlink"/>
                </a:solidFill>
                <a:effectLst>
                  <a:outerShdw blurRad="38100" dist="38100" dir="2700000" algn="tl">
                    <a:srgbClr val="000000"/>
                  </a:outerShdw>
                </a:effectLst>
              </a:rPr>
              <a:t>PROTEIN!!!!</a:t>
            </a:r>
            <a:r>
              <a:rPr lang="en-US" altLang="en-US"/>
              <a:t>.</a:t>
            </a:r>
          </a:p>
        </p:txBody>
      </p:sp>
    </p:spTree>
    <p:extLst>
      <p:ext uri="{BB962C8B-B14F-4D97-AF65-F5344CB8AC3E}">
        <p14:creationId xmlns:p14="http://schemas.microsoft.com/office/powerpoint/2010/main" val="34860922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animEffect transition="in" filter="wipe(left)">
                                      <p:cBhvr>
                                        <p:cTn id="7" dur="500"/>
                                        <p:tgtEl>
                                          <p:spTgt spid="3072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23">
                                            <p:txEl>
                                              <p:pRg st="0" end="0"/>
                                            </p:txEl>
                                          </p:spTgt>
                                        </p:tgtEl>
                                        <p:attrNameLst>
                                          <p:attrName>style.visibility</p:attrName>
                                        </p:attrNameLst>
                                      </p:cBhvr>
                                      <p:to>
                                        <p:strVal val="visible"/>
                                      </p:to>
                                    </p:set>
                                    <p:animEffect transition="in" filter="wipe(left)">
                                      <p:cBhvr>
                                        <p:cTn id="12" dur="500"/>
                                        <p:tgtEl>
                                          <p:spTgt spid="30723">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Effect transition="in" filter="wipe(left)">
                                      <p:cBhvr>
                                        <p:cTn id="17" dur="500"/>
                                        <p:tgtEl>
                                          <p:spTgt spid="30723">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23">
                                            <p:txEl>
                                              <p:pRg st="2" end="2"/>
                                            </p:txEl>
                                          </p:spTgt>
                                        </p:tgtEl>
                                        <p:attrNameLst>
                                          <p:attrName>style.visibility</p:attrName>
                                        </p:attrNameLst>
                                      </p:cBhvr>
                                      <p:to>
                                        <p:strVal val="visible"/>
                                      </p:to>
                                    </p:set>
                                    <p:animEffect transition="in" filter="wipe(left)">
                                      <p:cBhvr>
                                        <p:cTn id="22" dur="500"/>
                                        <p:tgtEl>
                                          <p:spTgt spid="30723">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23">
                                            <p:txEl>
                                              <p:pRg st="3" end="3"/>
                                            </p:txEl>
                                          </p:spTgt>
                                        </p:tgtEl>
                                        <p:attrNameLst>
                                          <p:attrName>style.visibility</p:attrName>
                                        </p:attrNameLst>
                                      </p:cBhvr>
                                      <p:to>
                                        <p:strVal val="visible"/>
                                      </p:to>
                                    </p:set>
                                    <p:animEffect transition="in" filter="wipe(left)">
                                      <p:cBhvr>
                                        <p:cTn id="27" dur="500"/>
                                        <p:tgtEl>
                                          <p:spTgt spid="30723">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wipe(left)">
                                      <p:cBhvr>
                                        <p:cTn id="32" dur="500"/>
                                        <p:tgtEl>
                                          <p:spTgt spid="30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build="p" autoUpdateAnimBg="0"/>
      <p:bldP spid="3072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a:defRPr/>
            </a:pPr>
            <a:r>
              <a:rPr lang="en-US" altLang="en-US" b="1">
                <a:solidFill>
                  <a:srgbClr val="063DE8"/>
                </a:solidFill>
                <a:effectLst>
                  <a:outerShdw blurRad="38100" dist="38100" dir="2700000" algn="tl">
                    <a:srgbClr val="000000"/>
                  </a:outerShdw>
                </a:effectLst>
              </a:rPr>
              <a:t>3. Translation</a:t>
            </a:r>
          </a:p>
        </p:txBody>
      </p:sp>
      <p:sp>
        <p:nvSpPr>
          <p:cNvPr id="26627" name="Rectangle 4"/>
          <p:cNvSpPr>
            <a:spLocks noGrp="1" noChangeArrowheads="1"/>
          </p:cNvSpPr>
          <p:nvPr>
            <p:ph type="body" idx="1"/>
          </p:nvPr>
        </p:nvSpPr>
        <p:spPr>
          <a:xfrm>
            <a:off x="2209800" y="2438400"/>
            <a:ext cx="7772400" cy="4114800"/>
          </a:xfrm>
          <a:noFill/>
        </p:spPr>
        <p:txBody>
          <a:bodyPr/>
          <a:lstStyle/>
          <a:p>
            <a:pPr>
              <a:buFontTx/>
              <a:buNone/>
            </a:pPr>
            <a:r>
              <a:rPr lang="en-US" altLang="en-US"/>
              <a:t> </a:t>
            </a:r>
          </a:p>
        </p:txBody>
      </p:sp>
      <p:sp>
        <p:nvSpPr>
          <p:cNvPr id="46085" name="Freeform 5"/>
          <p:cNvSpPr>
            <a:spLocks/>
          </p:cNvSpPr>
          <p:nvPr/>
        </p:nvSpPr>
        <p:spPr bwMode="auto">
          <a:xfrm>
            <a:off x="3486150" y="19050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46086" name="Freeform 6"/>
          <p:cNvSpPr>
            <a:spLocks/>
          </p:cNvSpPr>
          <p:nvPr/>
        </p:nvSpPr>
        <p:spPr bwMode="auto">
          <a:xfrm>
            <a:off x="3581400" y="53721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46087" name="AutoShape 7"/>
          <p:cNvSpPr>
            <a:spLocks noChangeArrowheads="1"/>
          </p:cNvSpPr>
          <p:nvPr/>
        </p:nvSpPr>
        <p:spPr bwMode="auto">
          <a:xfrm>
            <a:off x="4292600" y="2387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088" name="AutoShape 8"/>
          <p:cNvSpPr>
            <a:spLocks noChangeArrowheads="1"/>
          </p:cNvSpPr>
          <p:nvPr/>
        </p:nvSpPr>
        <p:spPr bwMode="auto">
          <a:xfrm>
            <a:off x="6121400" y="2387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6632" name="Rectangle 9"/>
          <p:cNvSpPr>
            <a:spLocks noChangeArrowheads="1"/>
          </p:cNvSpPr>
          <p:nvPr/>
        </p:nvSpPr>
        <p:spPr bwMode="auto">
          <a:xfrm>
            <a:off x="4633914" y="2895600"/>
            <a:ext cx="1029129"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600" b="1">
                <a:solidFill>
                  <a:schemeClr val="tx1"/>
                </a:solidFill>
              </a:rPr>
              <a:t>  P</a:t>
            </a:r>
          </a:p>
          <a:p>
            <a:r>
              <a:rPr lang="en-US" altLang="en-US" sz="3600" b="1">
                <a:solidFill>
                  <a:schemeClr val="tx1"/>
                </a:solidFill>
              </a:rPr>
              <a:t>Site</a:t>
            </a:r>
          </a:p>
        </p:txBody>
      </p:sp>
      <p:sp>
        <p:nvSpPr>
          <p:cNvPr id="26633" name="Rectangle 10"/>
          <p:cNvSpPr>
            <a:spLocks noChangeArrowheads="1"/>
          </p:cNvSpPr>
          <p:nvPr/>
        </p:nvSpPr>
        <p:spPr bwMode="auto">
          <a:xfrm>
            <a:off x="6462714" y="2895600"/>
            <a:ext cx="1029129"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3600" b="1">
                <a:solidFill>
                  <a:schemeClr val="tx1"/>
                </a:solidFill>
              </a:rPr>
              <a:t>  A</a:t>
            </a:r>
          </a:p>
          <a:p>
            <a:r>
              <a:rPr lang="en-US" altLang="en-US" sz="3600" b="1">
                <a:solidFill>
                  <a:schemeClr val="tx1"/>
                </a:solidFill>
              </a:rPr>
              <a:t>Site</a:t>
            </a:r>
          </a:p>
        </p:txBody>
      </p:sp>
      <p:sp>
        <p:nvSpPr>
          <p:cNvPr id="26634" name="Rectangle 11"/>
          <p:cNvSpPr>
            <a:spLocks noChangeArrowheads="1"/>
          </p:cNvSpPr>
          <p:nvPr/>
        </p:nvSpPr>
        <p:spPr bwMode="auto">
          <a:xfrm>
            <a:off x="1738314" y="2424113"/>
            <a:ext cx="1292021"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Large</a:t>
            </a:r>
          </a:p>
          <a:p>
            <a:r>
              <a:rPr lang="en-US" altLang="en-US" sz="2400" b="1">
                <a:solidFill>
                  <a:schemeClr val="tx1"/>
                </a:solidFill>
              </a:rPr>
              <a:t>subunit</a:t>
            </a:r>
          </a:p>
        </p:txBody>
      </p:sp>
      <p:sp>
        <p:nvSpPr>
          <p:cNvPr id="46092" name="Line 12"/>
          <p:cNvSpPr>
            <a:spLocks noChangeShapeType="1"/>
          </p:cNvSpPr>
          <p:nvPr/>
        </p:nvSpPr>
        <p:spPr bwMode="auto">
          <a:xfrm>
            <a:off x="2984500" y="2984500"/>
            <a:ext cx="812800" cy="1270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6636" name="Rectangle 13"/>
          <p:cNvSpPr>
            <a:spLocks noChangeArrowheads="1"/>
          </p:cNvSpPr>
          <p:nvPr/>
        </p:nvSpPr>
        <p:spPr bwMode="auto">
          <a:xfrm>
            <a:off x="1662114" y="6386513"/>
            <a:ext cx="219771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Small subunit</a:t>
            </a:r>
          </a:p>
        </p:txBody>
      </p:sp>
      <p:sp>
        <p:nvSpPr>
          <p:cNvPr id="46094" name="Line 14"/>
          <p:cNvSpPr>
            <a:spLocks noChangeShapeType="1"/>
          </p:cNvSpPr>
          <p:nvPr/>
        </p:nvSpPr>
        <p:spPr bwMode="auto">
          <a:xfrm flipV="1">
            <a:off x="3822700" y="6311900"/>
            <a:ext cx="1117600" cy="1778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46119" name="Group 39"/>
          <p:cNvGrpSpPr>
            <a:grpSpLocks/>
          </p:cNvGrpSpPr>
          <p:nvPr/>
        </p:nvGrpSpPr>
        <p:grpSpPr bwMode="auto">
          <a:xfrm>
            <a:off x="4064001" y="5014916"/>
            <a:ext cx="6380163" cy="1008063"/>
            <a:chOff x="1600" y="3159"/>
            <a:chExt cx="4019" cy="635"/>
          </a:xfrm>
        </p:grpSpPr>
        <p:sp>
          <p:nvSpPr>
            <p:cNvPr id="46095" name="Rectangle 15"/>
            <p:cNvSpPr>
              <a:spLocks noChangeArrowheads="1"/>
            </p:cNvSpPr>
            <p:nvPr/>
          </p:nvSpPr>
          <p:spPr bwMode="auto">
            <a:xfrm>
              <a:off x="4993" y="3159"/>
              <a:ext cx="626"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46096" name="Rectangle 16"/>
            <p:cNvSpPr>
              <a:spLocks noChangeArrowheads="1"/>
            </p:cNvSpPr>
            <p:nvPr/>
          </p:nvSpPr>
          <p:spPr bwMode="auto">
            <a:xfrm>
              <a:off x="1600" y="3472"/>
              <a:ext cx="4000" cy="256"/>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097" name="Line 17"/>
            <p:cNvSpPr>
              <a:spLocks noChangeShapeType="1"/>
            </p:cNvSpPr>
            <p:nvPr/>
          </p:nvSpPr>
          <p:spPr bwMode="auto">
            <a:xfrm>
              <a:off x="172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098" name="Line 18"/>
            <p:cNvSpPr>
              <a:spLocks noChangeShapeType="1"/>
            </p:cNvSpPr>
            <p:nvPr/>
          </p:nvSpPr>
          <p:spPr bwMode="auto">
            <a:xfrm>
              <a:off x="2064"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099" name="Line 19"/>
            <p:cNvSpPr>
              <a:spLocks noChangeShapeType="1"/>
            </p:cNvSpPr>
            <p:nvPr/>
          </p:nvSpPr>
          <p:spPr bwMode="auto">
            <a:xfrm>
              <a:off x="244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00" name="Line 20"/>
            <p:cNvSpPr>
              <a:spLocks noChangeShapeType="1"/>
            </p:cNvSpPr>
            <p:nvPr/>
          </p:nvSpPr>
          <p:spPr bwMode="auto">
            <a:xfrm>
              <a:off x="2832"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6645" name="Rectangle 21"/>
            <p:cNvSpPr>
              <a:spLocks noChangeArrowheads="1"/>
            </p:cNvSpPr>
            <p:nvPr/>
          </p:nvSpPr>
          <p:spPr bwMode="auto">
            <a:xfrm>
              <a:off x="1767"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6646" name="Rectangle 22"/>
            <p:cNvSpPr>
              <a:spLocks noChangeArrowheads="1"/>
            </p:cNvSpPr>
            <p:nvPr/>
          </p:nvSpPr>
          <p:spPr bwMode="auto">
            <a:xfrm>
              <a:off x="2103"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6647" name="Rectangle 23"/>
            <p:cNvSpPr>
              <a:spLocks noChangeArrowheads="1"/>
            </p:cNvSpPr>
            <p:nvPr/>
          </p:nvSpPr>
          <p:spPr bwMode="auto">
            <a:xfrm>
              <a:off x="2439" y="346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46104" name="Line 24"/>
            <p:cNvSpPr>
              <a:spLocks noChangeShapeType="1"/>
            </p:cNvSpPr>
            <p:nvPr/>
          </p:nvSpPr>
          <p:spPr bwMode="auto">
            <a:xfrm>
              <a:off x="3216"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05" name="Line 25"/>
            <p:cNvSpPr>
              <a:spLocks noChangeShapeType="1"/>
            </p:cNvSpPr>
            <p:nvPr/>
          </p:nvSpPr>
          <p:spPr bwMode="auto">
            <a:xfrm>
              <a:off x="3936"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06" name="Line 26"/>
            <p:cNvSpPr>
              <a:spLocks noChangeShapeType="1"/>
            </p:cNvSpPr>
            <p:nvPr/>
          </p:nvSpPr>
          <p:spPr bwMode="auto">
            <a:xfrm>
              <a:off x="3600"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6651" name="Rectangle 27"/>
            <p:cNvSpPr>
              <a:spLocks noChangeArrowheads="1"/>
            </p:cNvSpPr>
            <p:nvPr/>
          </p:nvSpPr>
          <p:spPr bwMode="auto">
            <a:xfrm>
              <a:off x="2871"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6652" name="Rectangle 28"/>
            <p:cNvSpPr>
              <a:spLocks noChangeArrowheads="1"/>
            </p:cNvSpPr>
            <p:nvPr/>
          </p:nvSpPr>
          <p:spPr bwMode="auto">
            <a:xfrm>
              <a:off x="3255"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6653" name="Rectangle 29"/>
            <p:cNvSpPr>
              <a:spLocks noChangeArrowheads="1"/>
            </p:cNvSpPr>
            <p:nvPr/>
          </p:nvSpPr>
          <p:spPr bwMode="auto">
            <a:xfrm>
              <a:off x="3639"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46110" name="Line 30"/>
            <p:cNvSpPr>
              <a:spLocks noChangeShapeType="1"/>
            </p:cNvSpPr>
            <p:nvPr/>
          </p:nvSpPr>
          <p:spPr bwMode="auto">
            <a:xfrm>
              <a:off x="4944"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11" name="Line 31"/>
            <p:cNvSpPr>
              <a:spLocks noChangeShapeType="1"/>
            </p:cNvSpPr>
            <p:nvPr/>
          </p:nvSpPr>
          <p:spPr bwMode="auto">
            <a:xfrm>
              <a:off x="4608"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12" name="Line 32"/>
            <p:cNvSpPr>
              <a:spLocks noChangeShapeType="1"/>
            </p:cNvSpPr>
            <p:nvPr/>
          </p:nvSpPr>
          <p:spPr bwMode="auto">
            <a:xfrm>
              <a:off x="4272"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46113" name="Line 33"/>
            <p:cNvSpPr>
              <a:spLocks noChangeShapeType="1"/>
            </p:cNvSpPr>
            <p:nvPr/>
          </p:nvSpPr>
          <p:spPr bwMode="auto">
            <a:xfrm>
              <a:off x="5280" y="3472"/>
              <a:ext cx="0" cy="25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6658" name="Rectangle 34"/>
            <p:cNvSpPr>
              <a:spLocks noChangeArrowheads="1"/>
            </p:cNvSpPr>
            <p:nvPr/>
          </p:nvSpPr>
          <p:spPr bwMode="auto">
            <a:xfrm>
              <a:off x="3975"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6659" name="Rectangle 35"/>
            <p:cNvSpPr>
              <a:spLocks noChangeArrowheads="1"/>
            </p:cNvSpPr>
            <p:nvPr/>
          </p:nvSpPr>
          <p:spPr bwMode="auto">
            <a:xfrm>
              <a:off x="4311"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6660" name="Rectangle 36"/>
            <p:cNvSpPr>
              <a:spLocks noChangeArrowheads="1"/>
            </p:cNvSpPr>
            <p:nvPr/>
          </p:nvSpPr>
          <p:spPr bwMode="auto">
            <a:xfrm>
              <a:off x="4647"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6661" name="Rectangle 37"/>
            <p:cNvSpPr>
              <a:spLocks noChangeArrowheads="1"/>
            </p:cNvSpPr>
            <p:nvPr/>
          </p:nvSpPr>
          <p:spPr bwMode="auto">
            <a:xfrm>
              <a:off x="4983" y="346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6662" name="Rectangle 38"/>
            <p:cNvSpPr>
              <a:spLocks noChangeArrowheads="1"/>
            </p:cNvSpPr>
            <p:nvPr/>
          </p:nvSpPr>
          <p:spPr bwMode="auto">
            <a:xfrm>
              <a:off x="5319" y="346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grpSp>
    </p:spTree>
    <p:extLst>
      <p:ext uri="{BB962C8B-B14F-4D97-AF65-F5344CB8AC3E}">
        <p14:creationId xmlns:p14="http://schemas.microsoft.com/office/powerpoint/2010/main" val="3941400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082">
                                            <p:txEl>
                                              <p:pRg st="0" end="0"/>
                                            </p:txEl>
                                          </p:spTgt>
                                        </p:tgtEl>
                                        <p:attrNameLst>
                                          <p:attrName>style.visibility</p:attrName>
                                        </p:attrNameLst>
                                      </p:cBhvr>
                                      <p:to>
                                        <p:strVal val="visible"/>
                                      </p:to>
                                    </p:set>
                                    <p:animEffect transition="in" filter="wipe(left)">
                                      <p:cBhvr>
                                        <p:cTn id="7" dur="500"/>
                                        <p:tgtEl>
                                          <p:spTgt spid="4608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46119"/>
                                        </p:tgtEl>
                                        <p:attrNameLst>
                                          <p:attrName>style.visibility</p:attrName>
                                        </p:attrNameLst>
                                      </p:cBhvr>
                                      <p:to>
                                        <p:strVal val="visible"/>
                                      </p:to>
                                    </p:set>
                                    <p:anim calcmode="lin" valueType="num">
                                      <p:cBhvr additive="base">
                                        <p:cTn id="12" dur="500" fill="hold"/>
                                        <p:tgtEl>
                                          <p:spTgt spid="46119"/>
                                        </p:tgtEl>
                                        <p:attrNameLst>
                                          <p:attrName>ppt_x</p:attrName>
                                        </p:attrNameLst>
                                      </p:cBhvr>
                                      <p:tavLst>
                                        <p:tav tm="0">
                                          <p:val>
                                            <p:strVal val="1+#ppt_w/2"/>
                                          </p:val>
                                        </p:tav>
                                        <p:tav tm="100000">
                                          <p:val>
                                            <p:strVal val="#ppt_x"/>
                                          </p:val>
                                        </p:tav>
                                      </p:tavLst>
                                    </p:anim>
                                    <p:anim calcmode="lin" valueType="num">
                                      <p:cBhvr additive="base">
                                        <p:cTn id="13" dur="500" fill="hold"/>
                                        <p:tgtEl>
                                          <p:spTgt spid="461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09800" y="381000"/>
            <a:ext cx="7772400" cy="1143000"/>
          </a:xfrm>
        </p:spPr>
        <p:txBody>
          <a:bodyPr/>
          <a:lstStyle/>
          <a:p>
            <a:pPr>
              <a:defRPr/>
            </a:pPr>
            <a:r>
              <a:rPr lang="en-US" altLang="en-US" b="1">
                <a:solidFill>
                  <a:srgbClr val="B50069"/>
                </a:solidFill>
                <a:effectLst>
                  <a:outerShdw blurRad="38100" dist="38100" dir="2700000" algn="tl">
                    <a:srgbClr val="000000"/>
                  </a:outerShdw>
                </a:effectLst>
              </a:rPr>
              <a:t>Initiation</a:t>
            </a:r>
            <a:endParaRPr lang="en-US" altLang="en-US" sz="4000" b="1">
              <a:solidFill>
                <a:schemeClr val="accent1"/>
              </a:solidFill>
              <a:effectLst>
                <a:outerShdw blurRad="38100" dist="38100" dir="2700000" algn="tl">
                  <a:srgbClr val="000000"/>
                </a:outerShdw>
              </a:effectLst>
            </a:endParaRPr>
          </a:p>
        </p:txBody>
      </p:sp>
      <p:sp>
        <p:nvSpPr>
          <p:cNvPr id="27651" name="Rectangle 3"/>
          <p:cNvSpPr>
            <a:spLocks noGrp="1" noChangeArrowheads="1"/>
          </p:cNvSpPr>
          <p:nvPr>
            <p:ph type="body" idx="1"/>
          </p:nvPr>
        </p:nvSpPr>
        <p:spPr>
          <a:xfrm>
            <a:off x="1676400" y="1905000"/>
            <a:ext cx="7772400" cy="4114800"/>
          </a:xfrm>
          <a:noFill/>
        </p:spPr>
        <p:txBody>
          <a:bodyPr/>
          <a:lstStyle/>
          <a:p>
            <a:pPr>
              <a:buFontTx/>
              <a:buNone/>
            </a:pPr>
            <a:r>
              <a:rPr lang="en-US" altLang="en-US"/>
              <a:t> </a:t>
            </a:r>
          </a:p>
        </p:txBody>
      </p:sp>
      <p:sp>
        <p:nvSpPr>
          <p:cNvPr id="27652" name="Rectangle 4"/>
          <p:cNvSpPr>
            <a:spLocks noChangeArrowheads="1"/>
          </p:cNvSpPr>
          <p:nvPr/>
        </p:nvSpPr>
        <p:spPr bwMode="auto">
          <a:xfrm>
            <a:off x="1676400" y="2362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31749" name="Freeform 5"/>
          <p:cNvSpPr>
            <a:spLocks/>
          </p:cNvSpPr>
          <p:nvPr/>
        </p:nvSpPr>
        <p:spPr bwMode="auto">
          <a:xfrm>
            <a:off x="2952750" y="18288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1750" name="Freeform 6"/>
          <p:cNvSpPr>
            <a:spLocks/>
          </p:cNvSpPr>
          <p:nvPr/>
        </p:nvSpPr>
        <p:spPr bwMode="auto">
          <a:xfrm>
            <a:off x="3048000" y="52959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1751" name="AutoShape 7"/>
          <p:cNvSpPr>
            <a:spLocks noChangeArrowheads="1"/>
          </p:cNvSpPr>
          <p:nvPr/>
        </p:nvSpPr>
        <p:spPr bwMode="auto">
          <a:xfrm>
            <a:off x="3759200" y="23114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2" name="AutoShape 8"/>
          <p:cNvSpPr>
            <a:spLocks noChangeArrowheads="1"/>
          </p:cNvSpPr>
          <p:nvPr/>
        </p:nvSpPr>
        <p:spPr bwMode="auto">
          <a:xfrm>
            <a:off x="5588000" y="23114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4" name="Rectangle 10"/>
          <p:cNvSpPr>
            <a:spLocks noChangeArrowheads="1"/>
          </p:cNvSpPr>
          <p:nvPr/>
        </p:nvSpPr>
        <p:spPr bwMode="auto">
          <a:xfrm>
            <a:off x="8764589" y="59293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1755" name="Rectangle 11"/>
          <p:cNvSpPr>
            <a:spLocks noChangeArrowheads="1"/>
          </p:cNvSpPr>
          <p:nvPr/>
        </p:nvSpPr>
        <p:spPr bwMode="auto">
          <a:xfrm>
            <a:off x="3759200" y="5435600"/>
            <a:ext cx="6807200"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6" name="Line 12"/>
          <p:cNvSpPr>
            <a:spLocks noChangeShapeType="1"/>
          </p:cNvSpPr>
          <p:nvPr/>
        </p:nvSpPr>
        <p:spPr bwMode="auto">
          <a:xfrm>
            <a:off x="37338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7" name="Line 13"/>
          <p:cNvSpPr>
            <a:spLocks noChangeShapeType="1"/>
          </p:cNvSpPr>
          <p:nvPr/>
        </p:nvSpPr>
        <p:spPr bwMode="auto">
          <a:xfrm>
            <a:off x="42672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8" name="Line 14"/>
          <p:cNvSpPr>
            <a:spLocks noChangeShapeType="1"/>
          </p:cNvSpPr>
          <p:nvPr/>
        </p:nvSpPr>
        <p:spPr bwMode="auto">
          <a:xfrm>
            <a:off x="48768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9" name="Line 15"/>
          <p:cNvSpPr>
            <a:spLocks noChangeShapeType="1"/>
          </p:cNvSpPr>
          <p:nvPr/>
        </p:nvSpPr>
        <p:spPr bwMode="auto">
          <a:xfrm>
            <a:off x="54864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663" name="Rectangle 16"/>
          <p:cNvSpPr>
            <a:spLocks noChangeArrowheads="1"/>
          </p:cNvSpPr>
          <p:nvPr/>
        </p:nvSpPr>
        <p:spPr bwMode="auto">
          <a:xfrm>
            <a:off x="37957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7664" name="Rectangle 17"/>
          <p:cNvSpPr>
            <a:spLocks noChangeArrowheads="1"/>
          </p:cNvSpPr>
          <p:nvPr/>
        </p:nvSpPr>
        <p:spPr bwMode="auto">
          <a:xfrm>
            <a:off x="43291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7665" name="Rectangle 18"/>
          <p:cNvSpPr>
            <a:spLocks noChangeArrowheads="1"/>
          </p:cNvSpPr>
          <p:nvPr/>
        </p:nvSpPr>
        <p:spPr bwMode="auto">
          <a:xfrm>
            <a:off x="4862513" y="54260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1763" name="Line 19"/>
          <p:cNvSpPr>
            <a:spLocks noChangeShapeType="1"/>
          </p:cNvSpPr>
          <p:nvPr/>
        </p:nvSpPr>
        <p:spPr bwMode="auto">
          <a:xfrm>
            <a:off x="60960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64" name="Line 20"/>
          <p:cNvSpPr>
            <a:spLocks noChangeShapeType="1"/>
          </p:cNvSpPr>
          <p:nvPr/>
        </p:nvSpPr>
        <p:spPr bwMode="auto">
          <a:xfrm>
            <a:off x="72390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65" name="Line 21"/>
          <p:cNvSpPr>
            <a:spLocks noChangeShapeType="1"/>
          </p:cNvSpPr>
          <p:nvPr/>
        </p:nvSpPr>
        <p:spPr bwMode="auto">
          <a:xfrm>
            <a:off x="67056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669" name="Rectangle 22"/>
          <p:cNvSpPr>
            <a:spLocks noChangeArrowheads="1"/>
          </p:cNvSpPr>
          <p:nvPr/>
        </p:nvSpPr>
        <p:spPr bwMode="auto">
          <a:xfrm>
            <a:off x="55483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7670" name="Rectangle 23"/>
          <p:cNvSpPr>
            <a:spLocks noChangeArrowheads="1"/>
          </p:cNvSpPr>
          <p:nvPr/>
        </p:nvSpPr>
        <p:spPr bwMode="auto">
          <a:xfrm>
            <a:off x="61579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7671" name="Rectangle 24"/>
          <p:cNvSpPr>
            <a:spLocks noChangeArrowheads="1"/>
          </p:cNvSpPr>
          <p:nvPr/>
        </p:nvSpPr>
        <p:spPr bwMode="auto">
          <a:xfrm>
            <a:off x="67675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769" name="Line 25"/>
          <p:cNvSpPr>
            <a:spLocks noChangeShapeType="1"/>
          </p:cNvSpPr>
          <p:nvPr/>
        </p:nvSpPr>
        <p:spPr bwMode="auto">
          <a:xfrm>
            <a:off x="88392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70" name="Line 26"/>
          <p:cNvSpPr>
            <a:spLocks noChangeShapeType="1"/>
          </p:cNvSpPr>
          <p:nvPr/>
        </p:nvSpPr>
        <p:spPr bwMode="auto">
          <a:xfrm>
            <a:off x="83058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71" name="Line 27"/>
          <p:cNvSpPr>
            <a:spLocks noChangeShapeType="1"/>
          </p:cNvSpPr>
          <p:nvPr/>
        </p:nvSpPr>
        <p:spPr bwMode="auto">
          <a:xfrm>
            <a:off x="77724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72" name="Line 28"/>
          <p:cNvSpPr>
            <a:spLocks noChangeShapeType="1"/>
          </p:cNvSpPr>
          <p:nvPr/>
        </p:nvSpPr>
        <p:spPr bwMode="auto">
          <a:xfrm>
            <a:off x="93726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676" name="Rectangle 29"/>
          <p:cNvSpPr>
            <a:spLocks noChangeArrowheads="1"/>
          </p:cNvSpPr>
          <p:nvPr/>
        </p:nvSpPr>
        <p:spPr bwMode="auto">
          <a:xfrm>
            <a:off x="73009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7677" name="Rectangle 30"/>
          <p:cNvSpPr>
            <a:spLocks noChangeArrowheads="1"/>
          </p:cNvSpPr>
          <p:nvPr/>
        </p:nvSpPr>
        <p:spPr bwMode="auto">
          <a:xfrm>
            <a:off x="78343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7678" name="Rectangle 31"/>
          <p:cNvSpPr>
            <a:spLocks noChangeArrowheads="1"/>
          </p:cNvSpPr>
          <p:nvPr/>
        </p:nvSpPr>
        <p:spPr bwMode="auto">
          <a:xfrm>
            <a:off x="83677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7679" name="Rectangle 32"/>
          <p:cNvSpPr>
            <a:spLocks noChangeArrowheads="1"/>
          </p:cNvSpPr>
          <p:nvPr/>
        </p:nvSpPr>
        <p:spPr bwMode="auto">
          <a:xfrm>
            <a:off x="8901114"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7680" name="Rectangle 33"/>
          <p:cNvSpPr>
            <a:spLocks noChangeArrowheads="1"/>
          </p:cNvSpPr>
          <p:nvPr/>
        </p:nvSpPr>
        <p:spPr bwMode="auto">
          <a:xfrm>
            <a:off x="9434513" y="54260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grpSp>
        <p:nvGrpSpPr>
          <p:cNvPr id="31811" name="Group 67"/>
          <p:cNvGrpSpPr>
            <a:grpSpLocks/>
          </p:cNvGrpSpPr>
          <p:nvPr/>
        </p:nvGrpSpPr>
        <p:grpSpPr bwMode="auto">
          <a:xfrm>
            <a:off x="6604000" y="1168400"/>
            <a:ext cx="3627438" cy="4016376"/>
            <a:chOff x="3200" y="736"/>
            <a:chExt cx="2285" cy="2530"/>
          </a:xfrm>
        </p:grpSpPr>
        <p:sp>
          <p:nvSpPr>
            <p:cNvPr id="31780" name="Freeform 36"/>
            <p:cNvSpPr>
              <a:spLocks/>
            </p:cNvSpPr>
            <p:nvPr/>
          </p:nvSpPr>
          <p:spPr bwMode="auto">
            <a:xfrm>
              <a:off x="4464" y="1152"/>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7706" name="Rectangle 37"/>
            <p:cNvSpPr>
              <a:spLocks noChangeArrowheads="1"/>
            </p:cNvSpPr>
            <p:nvPr/>
          </p:nvSpPr>
          <p:spPr bwMode="auto">
            <a:xfrm>
              <a:off x="4599" y="2583"/>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2-tRNA</a:t>
              </a:r>
            </a:p>
          </p:txBody>
        </p:sp>
        <p:sp>
          <p:nvSpPr>
            <p:cNvPr id="31788" name="Line 44"/>
            <p:cNvSpPr>
              <a:spLocks noChangeShapeType="1"/>
            </p:cNvSpPr>
            <p:nvPr/>
          </p:nvSpPr>
          <p:spPr bwMode="auto">
            <a:xfrm>
              <a:off x="4656" y="289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9" name="Line 45"/>
            <p:cNvSpPr>
              <a:spLocks noChangeShapeType="1"/>
            </p:cNvSpPr>
            <p:nvPr/>
          </p:nvSpPr>
          <p:spPr bwMode="auto">
            <a:xfrm>
              <a:off x="4992" y="289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90" name="Line 46"/>
            <p:cNvSpPr>
              <a:spLocks noChangeShapeType="1"/>
            </p:cNvSpPr>
            <p:nvPr/>
          </p:nvSpPr>
          <p:spPr bwMode="auto">
            <a:xfrm>
              <a:off x="5328" y="289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710" name="Rectangle 47"/>
            <p:cNvSpPr>
              <a:spLocks noChangeArrowheads="1"/>
            </p:cNvSpPr>
            <p:nvPr/>
          </p:nvSpPr>
          <p:spPr bwMode="auto">
            <a:xfrm>
              <a:off x="4503" y="2938"/>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1794" name="Oval 50"/>
            <p:cNvSpPr>
              <a:spLocks noChangeArrowheads="1"/>
            </p:cNvSpPr>
            <p:nvPr/>
          </p:nvSpPr>
          <p:spPr bwMode="auto">
            <a:xfrm>
              <a:off x="4864" y="736"/>
              <a:ext cx="544" cy="496"/>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712" name="Rectangle 51"/>
            <p:cNvSpPr>
              <a:spLocks noChangeArrowheads="1"/>
            </p:cNvSpPr>
            <p:nvPr/>
          </p:nvSpPr>
          <p:spPr bwMode="auto">
            <a:xfrm>
              <a:off x="4887" y="826"/>
              <a:ext cx="494" cy="328"/>
            </a:xfrm>
            <a:prstGeom prst="rect">
              <a:avLst/>
            </a:prstGeom>
            <a:noFill/>
            <a:ln>
              <a:noFill/>
            </a:ln>
            <a:effectLst/>
            <a:extLst>
              <a:ext uri="{909E8E84-426E-40DD-AFC4-6F175D3DCCD1}">
                <a14:hiddenFill xmlns:a14="http://schemas.microsoft.com/office/drawing/2010/main">
                  <a:solidFill>
                    <a:srgbClr val="CC66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27713" name="Rectangle 52"/>
            <p:cNvSpPr>
              <a:spLocks noChangeArrowheads="1"/>
            </p:cNvSpPr>
            <p:nvPr/>
          </p:nvSpPr>
          <p:spPr bwMode="auto">
            <a:xfrm>
              <a:off x="4839" y="293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7714" name="Rectangle 53"/>
            <p:cNvSpPr>
              <a:spLocks noChangeArrowheads="1"/>
            </p:cNvSpPr>
            <p:nvPr/>
          </p:nvSpPr>
          <p:spPr bwMode="auto">
            <a:xfrm>
              <a:off x="5175" y="293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1798" name="Line 54"/>
            <p:cNvSpPr>
              <a:spLocks noChangeShapeType="1"/>
            </p:cNvSpPr>
            <p:nvPr/>
          </p:nvSpPr>
          <p:spPr bwMode="auto">
            <a:xfrm flipH="1">
              <a:off x="3200" y="2272"/>
              <a:ext cx="1520" cy="352"/>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31799" name="Line 55"/>
          <p:cNvSpPr>
            <a:spLocks noChangeShapeType="1"/>
          </p:cNvSpPr>
          <p:nvPr/>
        </p:nvSpPr>
        <p:spPr bwMode="auto">
          <a:xfrm>
            <a:off x="99060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683" name="Rectangle 56"/>
          <p:cNvSpPr>
            <a:spLocks noChangeArrowheads="1"/>
          </p:cNvSpPr>
          <p:nvPr/>
        </p:nvSpPr>
        <p:spPr bwMode="auto">
          <a:xfrm>
            <a:off x="9967913" y="54260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801" name="Line 57"/>
          <p:cNvSpPr>
            <a:spLocks noChangeShapeType="1"/>
          </p:cNvSpPr>
          <p:nvPr/>
        </p:nvSpPr>
        <p:spPr bwMode="auto">
          <a:xfrm>
            <a:off x="10439400"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1810" name="Group 66"/>
          <p:cNvGrpSpPr>
            <a:grpSpLocks/>
          </p:cNvGrpSpPr>
          <p:nvPr/>
        </p:nvGrpSpPr>
        <p:grpSpPr bwMode="auto">
          <a:xfrm>
            <a:off x="3733800" y="1549400"/>
            <a:ext cx="1651000" cy="3940176"/>
            <a:chOff x="1392" y="976"/>
            <a:chExt cx="1040" cy="2482"/>
          </a:xfrm>
        </p:grpSpPr>
        <p:sp>
          <p:nvSpPr>
            <p:cNvPr id="31753" name="Rectangle 9"/>
            <p:cNvSpPr>
              <a:spLocks noChangeArrowheads="1"/>
            </p:cNvSpPr>
            <p:nvPr/>
          </p:nvSpPr>
          <p:spPr bwMode="auto">
            <a:xfrm>
              <a:off x="1670" y="1679"/>
              <a:ext cx="644" cy="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78" name="Freeform 34"/>
            <p:cNvSpPr>
              <a:spLocks/>
            </p:cNvSpPr>
            <p:nvPr/>
          </p:nvSpPr>
          <p:spPr bwMode="auto">
            <a:xfrm>
              <a:off x="1392" y="1392"/>
              <a:ext cx="1021" cy="1681"/>
            </a:xfrm>
            <a:custGeom>
              <a:avLst/>
              <a:gdLst>
                <a:gd name="T0" fmla="*/ 600 w 1021"/>
                <a:gd name="T1" fmla="*/ 80 h 1681"/>
                <a:gd name="T2" fmla="*/ 600 w 1021"/>
                <a:gd name="T3" fmla="*/ 194 h 1681"/>
                <a:gd name="T4" fmla="*/ 588 w 1021"/>
                <a:gd name="T5" fmla="*/ 309 h 1681"/>
                <a:gd name="T6" fmla="*/ 588 w 1021"/>
                <a:gd name="T7" fmla="*/ 411 h 1681"/>
                <a:gd name="T8" fmla="*/ 588 w 1021"/>
                <a:gd name="T9" fmla="*/ 514 h 1681"/>
                <a:gd name="T10" fmla="*/ 588 w 1021"/>
                <a:gd name="T11" fmla="*/ 629 h 1681"/>
                <a:gd name="T12" fmla="*/ 660 w 1021"/>
                <a:gd name="T13" fmla="*/ 674 h 1681"/>
                <a:gd name="T14" fmla="*/ 684 w 1021"/>
                <a:gd name="T15" fmla="*/ 571 h 1681"/>
                <a:gd name="T16" fmla="*/ 792 w 1021"/>
                <a:gd name="T17" fmla="*/ 526 h 1681"/>
                <a:gd name="T18" fmla="*/ 912 w 1021"/>
                <a:gd name="T19" fmla="*/ 537 h 1681"/>
                <a:gd name="T20" fmla="*/ 996 w 1021"/>
                <a:gd name="T21" fmla="*/ 629 h 1681"/>
                <a:gd name="T22" fmla="*/ 1020 w 1021"/>
                <a:gd name="T23" fmla="*/ 731 h 1681"/>
                <a:gd name="T24" fmla="*/ 996 w 1021"/>
                <a:gd name="T25" fmla="*/ 846 h 1681"/>
                <a:gd name="T26" fmla="*/ 888 w 1021"/>
                <a:gd name="T27" fmla="*/ 926 h 1681"/>
                <a:gd name="T28" fmla="*/ 780 w 1021"/>
                <a:gd name="T29" fmla="*/ 914 h 1681"/>
                <a:gd name="T30" fmla="*/ 696 w 1021"/>
                <a:gd name="T31" fmla="*/ 823 h 1681"/>
                <a:gd name="T32" fmla="*/ 588 w 1021"/>
                <a:gd name="T33" fmla="*/ 800 h 1681"/>
                <a:gd name="T34" fmla="*/ 600 w 1021"/>
                <a:gd name="T35" fmla="*/ 903 h 1681"/>
                <a:gd name="T36" fmla="*/ 624 w 1021"/>
                <a:gd name="T37" fmla="*/ 1006 h 1681"/>
                <a:gd name="T38" fmla="*/ 624 w 1021"/>
                <a:gd name="T39" fmla="*/ 1166 h 1681"/>
                <a:gd name="T40" fmla="*/ 624 w 1021"/>
                <a:gd name="T41" fmla="*/ 1349 h 1681"/>
                <a:gd name="T42" fmla="*/ 732 w 1021"/>
                <a:gd name="T43" fmla="*/ 1337 h 1681"/>
                <a:gd name="T44" fmla="*/ 852 w 1021"/>
                <a:gd name="T45" fmla="*/ 1360 h 1681"/>
                <a:gd name="T46" fmla="*/ 960 w 1021"/>
                <a:gd name="T47" fmla="*/ 1417 h 1681"/>
                <a:gd name="T48" fmla="*/ 996 w 1021"/>
                <a:gd name="T49" fmla="*/ 1520 h 1681"/>
                <a:gd name="T50" fmla="*/ 960 w 1021"/>
                <a:gd name="T51" fmla="*/ 1623 h 1681"/>
                <a:gd name="T52" fmla="*/ 852 w 1021"/>
                <a:gd name="T53" fmla="*/ 1657 h 1681"/>
                <a:gd name="T54" fmla="*/ 732 w 1021"/>
                <a:gd name="T55" fmla="*/ 1669 h 1681"/>
                <a:gd name="T56" fmla="*/ 624 w 1021"/>
                <a:gd name="T57" fmla="*/ 1680 h 1681"/>
                <a:gd name="T58" fmla="*/ 516 w 1021"/>
                <a:gd name="T59" fmla="*/ 1680 h 1681"/>
                <a:gd name="T60" fmla="*/ 408 w 1021"/>
                <a:gd name="T61" fmla="*/ 1680 h 1681"/>
                <a:gd name="T62" fmla="*/ 300 w 1021"/>
                <a:gd name="T63" fmla="*/ 1669 h 1681"/>
                <a:gd name="T64" fmla="*/ 192 w 1021"/>
                <a:gd name="T65" fmla="*/ 1646 h 1681"/>
                <a:gd name="T66" fmla="*/ 96 w 1021"/>
                <a:gd name="T67" fmla="*/ 1589 h 1681"/>
                <a:gd name="T68" fmla="*/ 48 w 1021"/>
                <a:gd name="T69" fmla="*/ 1486 h 1681"/>
                <a:gd name="T70" fmla="*/ 132 w 1021"/>
                <a:gd name="T71" fmla="*/ 1394 h 1681"/>
                <a:gd name="T72" fmla="*/ 252 w 1021"/>
                <a:gd name="T73" fmla="*/ 1349 h 1681"/>
                <a:gd name="T74" fmla="*/ 372 w 1021"/>
                <a:gd name="T75" fmla="*/ 1349 h 1681"/>
                <a:gd name="T76" fmla="*/ 456 w 1021"/>
                <a:gd name="T77" fmla="*/ 1314 h 1681"/>
                <a:gd name="T78" fmla="*/ 456 w 1021"/>
                <a:gd name="T79" fmla="*/ 1211 h 1681"/>
                <a:gd name="T80" fmla="*/ 444 w 1021"/>
                <a:gd name="T81" fmla="*/ 1109 h 1681"/>
                <a:gd name="T82" fmla="*/ 444 w 1021"/>
                <a:gd name="T83" fmla="*/ 1006 h 1681"/>
                <a:gd name="T84" fmla="*/ 444 w 1021"/>
                <a:gd name="T85" fmla="*/ 903 h 1681"/>
                <a:gd name="T86" fmla="*/ 372 w 1021"/>
                <a:gd name="T87" fmla="*/ 846 h 1681"/>
                <a:gd name="T88" fmla="*/ 336 w 1021"/>
                <a:gd name="T89" fmla="*/ 914 h 1681"/>
                <a:gd name="T90" fmla="*/ 228 w 1021"/>
                <a:gd name="T91" fmla="*/ 960 h 1681"/>
                <a:gd name="T92" fmla="*/ 120 w 1021"/>
                <a:gd name="T93" fmla="*/ 949 h 1681"/>
                <a:gd name="T94" fmla="*/ 36 w 1021"/>
                <a:gd name="T95" fmla="*/ 869 h 1681"/>
                <a:gd name="T96" fmla="*/ 0 w 1021"/>
                <a:gd name="T97" fmla="*/ 766 h 1681"/>
                <a:gd name="T98" fmla="*/ 60 w 1021"/>
                <a:gd name="T99" fmla="*/ 674 h 1681"/>
                <a:gd name="T100" fmla="*/ 180 w 1021"/>
                <a:gd name="T101" fmla="*/ 640 h 1681"/>
                <a:gd name="T102" fmla="*/ 288 w 1021"/>
                <a:gd name="T103" fmla="*/ 663 h 1681"/>
                <a:gd name="T104" fmla="*/ 360 w 1021"/>
                <a:gd name="T105" fmla="*/ 731 h 1681"/>
                <a:gd name="T106" fmla="*/ 432 w 1021"/>
                <a:gd name="T107" fmla="*/ 697 h 1681"/>
                <a:gd name="T108" fmla="*/ 444 w 1021"/>
                <a:gd name="T109" fmla="*/ 583 h 1681"/>
                <a:gd name="T110" fmla="*/ 444 w 1021"/>
                <a:gd name="T111" fmla="*/ 480 h 1681"/>
                <a:gd name="T112" fmla="*/ 444 w 1021"/>
                <a:gd name="T113" fmla="*/ 366 h 1681"/>
                <a:gd name="T114" fmla="*/ 432 w 1021"/>
                <a:gd name="T115" fmla="*/ 251 h 1681"/>
                <a:gd name="T116" fmla="*/ 432 w 1021"/>
                <a:gd name="T117" fmla="*/ 149 h 1681"/>
                <a:gd name="T118" fmla="*/ 432 w 1021"/>
                <a:gd name="T119" fmla="*/ 46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681">
                  <a:moveTo>
                    <a:pt x="624" y="0"/>
                  </a:moveTo>
                  <a:lnTo>
                    <a:pt x="624" y="34"/>
                  </a:lnTo>
                  <a:lnTo>
                    <a:pt x="600" y="80"/>
                  </a:lnTo>
                  <a:lnTo>
                    <a:pt x="600" y="126"/>
                  </a:lnTo>
                  <a:lnTo>
                    <a:pt x="600" y="160"/>
                  </a:lnTo>
                  <a:lnTo>
                    <a:pt x="600" y="194"/>
                  </a:lnTo>
                  <a:lnTo>
                    <a:pt x="600" y="229"/>
                  </a:lnTo>
                  <a:lnTo>
                    <a:pt x="588" y="263"/>
                  </a:lnTo>
                  <a:lnTo>
                    <a:pt x="588" y="309"/>
                  </a:lnTo>
                  <a:lnTo>
                    <a:pt x="588" y="343"/>
                  </a:lnTo>
                  <a:lnTo>
                    <a:pt x="588" y="377"/>
                  </a:lnTo>
                  <a:lnTo>
                    <a:pt x="588" y="411"/>
                  </a:lnTo>
                  <a:lnTo>
                    <a:pt x="588" y="446"/>
                  </a:lnTo>
                  <a:lnTo>
                    <a:pt x="588" y="480"/>
                  </a:lnTo>
                  <a:lnTo>
                    <a:pt x="588" y="514"/>
                  </a:lnTo>
                  <a:lnTo>
                    <a:pt x="588" y="549"/>
                  </a:lnTo>
                  <a:lnTo>
                    <a:pt x="588" y="583"/>
                  </a:lnTo>
                  <a:lnTo>
                    <a:pt x="588" y="629"/>
                  </a:lnTo>
                  <a:lnTo>
                    <a:pt x="588" y="663"/>
                  </a:lnTo>
                  <a:lnTo>
                    <a:pt x="624" y="663"/>
                  </a:lnTo>
                  <a:lnTo>
                    <a:pt x="660" y="674"/>
                  </a:lnTo>
                  <a:lnTo>
                    <a:pt x="672" y="640"/>
                  </a:lnTo>
                  <a:lnTo>
                    <a:pt x="672" y="606"/>
                  </a:lnTo>
                  <a:lnTo>
                    <a:pt x="684" y="571"/>
                  </a:lnTo>
                  <a:lnTo>
                    <a:pt x="720" y="549"/>
                  </a:lnTo>
                  <a:lnTo>
                    <a:pt x="756" y="526"/>
                  </a:lnTo>
                  <a:lnTo>
                    <a:pt x="792" y="526"/>
                  </a:lnTo>
                  <a:lnTo>
                    <a:pt x="828" y="514"/>
                  </a:lnTo>
                  <a:lnTo>
                    <a:pt x="876" y="526"/>
                  </a:lnTo>
                  <a:lnTo>
                    <a:pt x="912" y="537"/>
                  </a:lnTo>
                  <a:lnTo>
                    <a:pt x="948" y="560"/>
                  </a:lnTo>
                  <a:lnTo>
                    <a:pt x="972" y="594"/>
                  </a:lnTo>
                  <a:lnTo>
                    <a:pt x="996" y="629"/>
                  </a:lnTo>
                  <a:lnTo>
                    <a:pt x="1008" y="663"/>
                  </a:lnTo>
                  <a:lnTo>
                    <a:pt x="1020" y="697"/>
                  </a:lnTo>
                  <a:lnTo>
                    <a:pt x="1020" y="731"/>
                  </a:lnTo>
                  <a:lnTo>
                    <a:pt x="1020" y="766"/>
                  </a:lnTo>
                  <a:lnTo>
                    <a:pt x="1008" y="811"/>
                  </a:lnTo>
                  <a:lnTo>
                    <a:pt x="996" y="846"/>
                  </a:lnTo>
                  <a:lnTo>
                    <a:pt x="960" y="880"/>
                  </a:lnTo>
                  <a:lnTo>
                    <a:pt x="924" y="903"/>
                  </a:lnTo>
                  <a:lnTo>
                    <a:pt x="888" y="926"/>
                  </a:lnTo>
                  <a:lnTo>
                    <a:pt x="852" y="926"/>
                  </a:lnTo>
                  <a:lnTo>
                    <a:pt x="816" y="926"/>
                  </a:lnTo>
                  <a:lnTo>
                    <a:pt x="780" y="914"/>
                  </a:lnTo>
                  <a:lnTo>
                    <a:pt x="732" y="891"/>
                  </a:lnTo>
                  <a:lnTo>
                    <a:pt x="708" y="857"/>
                  </a:lnTo>
                  <a:lnTo>
                    <a:pt x="696" y="823"/>
                  </a:lnTo>
                  <a:lnTo>
                    <a:pt x="660" y="800"/>
                  </a:lnTo>
                  <a:lnTo>
                    <a:pt x="624" y="800"/>
                  </a:lnTo>
                  <a:lnTo>
                    <a:pt x="588" y="800"/>
                  </a:lnTo>
                  <a:lnTo>
                    <a:pt x="588" y="834"/>
                  </a:lnTo>
                  <a:lnTo>
                    <a:pt x="588" y="869"/>
                  </a:lnTo>
                  <a:lnTo>
                    <a:pt x="600" y="903"/>
                  </a:lnTo>
                  <a:lnTo>
                    <a:pt x="612" y="937"/>
                  </a:lnTo>
                  <a:lnTo>
                    <a:pt x="612" y="971"/>
                  </a:lnTo>
                  <a:lnTo>
                    <a:pt x="624" y="1006"/>
                  </a:lnTo>
                  <a:lnTo>
                    <a:pt x="624" y="1040"/>
                  </a:lnTo>
                  <a:lnTo>
                    <a:pt x="624" y="1074"/>
                  </a:lnTo>
                  <a:lnTo>
                    <a:pt x="624" y="1166"/>
                  </a:lnTo>
                  <a:lnTo>
                    <a:pt x="624" y="1234"/>
                  </a:lnTo>
                  <a:lnTo>
                    <a:pt x="624" y="1303"/>
                  </a:lnTo>
                  <a:lnTo>
                    <a:pt x="624" y="1349"/>
                  </a:lnTo>
                  <a:lnTo>
                    <a:pt x="660" y="1337"/>
                  </a:lnTo>
                  <a:lnTo>
                    <a:pt x="696" y="1337"/>
                  </a:lnTo>
                  <a:lnTo>
                    <a:pt x="732" y="1337"/>
                  </a:lnTo>
                  <a:lnTo>
                    <a:pt x="780" y="1337"/>
                  </a:lnTo>
                  <a:lnTo>
                    <a:pt x="816" y="1349"/>
                  </a:lnTo>
                  <a:lnTo>
                    <a:pt x="852" y="1360"/>
                  </a:lnTo>
                  <a:lnTo>
                    <a:pt x="888" y="1371"/>
                  </a:lnTo>
                  <a:lnTo>
                    <a:pt x="924" y="1383"/>
                  </a:lnTo>
                  <a:lnTo>
                    <a:pt x="960" y="1417"/>
                  </a:lnTo>
                  <a:lnTo>
                    <a:pt x="972" y="1451"/>
                  </a:lnTo>
                  <a:lnTo>
                    <a:pt x="996" y="1486"/>
                  </a:lnTo>
                  <a:lnTo>
                    <a:pt x="996" y="1520"/>
                  </a:lnTo>
                  <a:lnTo>
                    <a:pt x="996" y="1554"/>
                  </a:lnTo>
                  <a:lnTo>
                    <a:pt x="984" y="1589"/>
                  </a:lnTo>
                  <a:lnTo>
                    <a:pt x="960" y="1623"/>
                  </a:lnTo>
                  <a:lnTo>
                    <a:pt x="924" y="1646"/>
                  </a:lnTo>
                  <a:lnTo>
                    <a:pt x="888" y="1657"/>
                  </a:lnTo>
                  <a:lnTo>
                    <a:pt x="852" y="1657"/>
                  </a:lnTo>
                  <a:lnTo>
                    <a:pt x="804" y="1657"/>
                  </a:lnTo>
                  <a:lnTo>
                    <a:pt x="768" y="1669"/>
                  </a:lnTo>
                  <a:lnTo>
                    <a:pt x="732" y="1669"/>
                  </a:lnTo>
                  <a:lnTo>
                    <a:pt x="696" y="1669"/>
                  </a:lnTo>
                  <a:lnTo>
                    <a:pt x="660" y="1680"/>
                  </a:lnTo>
                  <a:lnTo>
                    <a:pt x="624" y="1680"/>
                  </a:lnTo>
                  <a:lnTo>
                    <a:pt x="588" y="1680"/>
                  </a:lnTo>
                  <a:lnTo>
                    <a:pt x="552" y="1680"/>
                  </a:lnTo>
                  <a:lnTo>
                    <a:pt x="516" y="1680"/>
                  </a:lnTo>
                  <a:lnTo>
                    <a:pt x="480" y="1680"/>
                  </a:lnTo>
                  <a:lnTo>
                    <a:pt x="444" y="1680"/>
                  </a:lnTo>
                  <a:lnTo>
                    <a:pt x="408" y="1680"/>
                  </a:lnTo>
                  <a:lnTo>
                    <a:pt x="372" y="1680"/>
                  </a:lnTo>
                  <a:lnTo>
                    <a:pt x="336" y="1669"/>
                  </a:lnTo>
                  <a:lnTo>
                    <a:pt x="300" y="1669"/>
                  </a:lnTo>
                  <a:lnTo>
                    <a:pt x="264" y="1669"/>
                  </a:lnTo>
                  <a:lnTo>
                    <a:pt x="228" y="1657"/>
                  </a:lnTo>
                  <a:lnTo>
                    <a:pt x="192" y="1646"/>
                  </a:lnTo>
                  <a:lnTo>
                    <a:pt x="156" y="1634"/>
                  </a:lnTo>
                  <a:lnTo>
                    <a:pt x="120" y="1623"/>
                  </a:lnTo>
                  <a:lnTo>
                    <a:pt x="96" y="1589"/>
                  </a:lnTo>
                  <a:lnTo>
                    <a:pt x="72" y="1554"/>
                  </a:lnTo>
                  <a:lnTo>
                    <a:pt x="48" y="1520"/>
                  </a:lnTo>
                  <a:lnTo>
                    <a:pt x="48" y="1486"/>
                  </a:lnTo>
                  <a:lnTo>
                    <a:pt x="60" y="1451"/>
                  </a:lnTo>
                  <a:lnTo>
                    <a:pt x="84" y="1417"/>
                  </a:lnTo>
                  <a:lnTo>
                    <a:pt x="132" y="1394"/>
                  </a:lnTo>
                  <a:lnTo>
                    <a:pt x="168" y="1371"/>
                  </a:lnTo>
                  <a:lnTo>
                    <a:pt x="204" y="1360"/>
                  </a:lnTo>
                  <a:lnTo>
                    <a:pt x="252" y="1349"/>
                  </a:lnTo>
                  <a:lnTo>
                    <a:pt x="288" y="1349"/>
                  </a:lnTo>
                  <a:lnTo>
                    <a:pt x="336" y="1349"/>
                  </a:lnTo>
                  <a:lnTo>
                    <a:pt x="372" y="1349"/>
                  </a:lnTo>
                  <a:lnTo>
                    <a:pt x="408" y="1349"/>
                  </a:lnTo>
                  <a:lnTo>
                    <a:pt x="444" y="1349"/>
                  </a:lnTo>
                  <a:lnTo>
                    <a:pt x="456" y="1314"/>
                  </a:lnTo>
                  <a:lnTo>
                    <a:pt x="456" y="1280"/>
                  </a:lnTo>
                  <a:lnTo>
                    <a:pt x="456" y="1246"/>
                  </a:lnTo>
                  <a:lnTo>
                    <a:pt x="456" y="1211"/>
                  </a:lnTo>
                  <a:lnTo>
                    <a:pt x="456" y="1177"/>
                  </a:lnTo>
                  <a:lnTo>
                    <a:pt x="456" y="1143"/>
                  </a:lnTo>
                  <a:lnTo>
                    <a:pt x="444" y="1109"/>
                  </a:lnTo>
                  <a:lnTo>
                    <a:pt x="444" y="1074"/>
                  </a:lnTo>
                  <a:lnTo>
                    <a:pt x="444" y="1040"/>
                  </a:lnTo>
                  <a:lnTo>
                    <a:pt x="444" y="1006"/>
                  </a:lnTo>
                  <a:lnTo>
                    <a:pt x="444" y="971"/>
                  </a:lnTo>
                  <a:lnTo>
                    <a:pt x="444" y="937"/>
                  </a:lnTo>
                  <a:lnTo>
                    <a:pt x="444" y="903"/>
                  </a:lnTo>
                  <a:lnTo>
                    <a:pt x="444" y="869"/>
                  </a:lnTo>
                  <a:lnTo>
                    <a:pt x="408" y="846"/>
                  </a:lnTo>
                  <a:lnTo>
                    <a:pt x="372" y="846"/>
                  </a:lnTo>
                  <a:lnTo>
                    <a:pt x="336" y="846"/>
                  </a:lnTo>
                  <a:lnTo>
                    <a:pt x="336" y="880"/>
                  </a:lnTo>
                  <a:lnTo>
                    <a:pt x="336" y="914"/>
                  </a:lnTo>
                  <a:lnTo>
                    <a:pt x="300" y="937"/>
                  </a:lnTo>
                  <a:lnTo>
                    <a:pt x="264" y="960"/>
                  </a:lnTo>
                  <a:lnTo>
                    <a:pt x="228" y="960"/>
                  </a:lnTo>
                  <a:lnTo>
                    <a:pt x="192" y="960"/>
                  </a:lnTo>
                  <a:lnTo>
                    <a:pt x="156" y="960"/>
                  </a:lnTo>
                  <a:lnTo>
                    <a:pt x="120" y="949"/>
                  </a:lnTo>
                  <a:lnTo>
                    <a:pt x="84" y="937"/>
                  </a:lnTo>
                  <a:lnTo>
                    <a:pt x="60" y="903"/>
                  </a:lnTo>
                  <a:lnTo>
                    <a:pt x="36" y="869"/>
                  </a:lnTo>
                  <a:lnTo>
                    <a:pt x="12" y="834"/>
                  </a:lnTo>
                  <a:lnTo>
                    <a:pt x="0" y="800"/>
                  </a:lnTo>
                  <a:lnTo>
                    <a:pt x="0" y="766"/>
                  </a:lnTo>
                  <a:lnTo>
                    <a:pt x="0" y="731"/>
                  </a:lnTo>
                  <a:lnTo>
                    <a:pt x="24" y="697"/>
                  </a:lnTo>
                  <a:lnTo>
                    <a:pt x="60" y="674"/>
                  </a:lnTo>
                  <a:lnTo>
                    <a:pt x="96" y="651"/>
                  </a:lnTo>
                  <a:lnTo>
                    <a:pt x="132" y="640"/>
                  </a:lnTo>
                  <a:lnTo>
                    <a:pt x="180" y="640"/>
                  </a:lnTo>
                  <a:lnTo>
                    <a:pt x="216" y="640"/>
                  </a:lnTo>
                  <a:lnTo>
                    <a:pt x="252" y="651"/>
                  </a:lnTo>
                  <a:lnTo>
                    <a:pt x="288" y="663"/>
                  </a:lnTo>
                  <a:lnTo>
                    <a:pt x="312" y="697"/>
                  </a:lnTo>
                  <a:lnTo>
                    <a:pt x="324" y="731"/>
                  </a:lnTo>
                  <a:lnTo>
                    <a:pt x="360" y="731"/>
                  </a:lnTo>
                  <a:lnTo>
                    <a:pt x="396" y="731"/>
                  </a:lnTo>
                  <a:lnTo>
                    <a:pt x="432" y="731"/>
                  </a:lnTo>
                  <a:lnTo>
                    <a:pt x="432" y="697"/>
                  </a:lnTo>
                  <a:lnTo>
                    <a:pt x="444" y="663"/>
                  </a:lnTo>
                  <a:lnTo>
                    <a:pt x="444" y="629"/>
                  </a:lnTo>
                  <a:lnTo>
                    <a:pt x="444" y="583"/>
                  </a:lnTo>
                  <a:lnTo>
                    <a:pt x="444" y="549"/>
                  </a:lnTo>
                  <a:lnTo>
                    <a:pt x="444" y="514"/>
                  </a:lnTo>
                  <a:lnTo>
                    <a:pt x="444" y="480"/>
                  </a:lnTo>
                  <a:lnTo>
                    <a:pt x="444" y="446"/>
                  </a:lnTo>
                  <a:lnTo>
                    <a:pt x="444" y="411"/>
                  </a:lnTo>
                  <a:lnTo>
                    <a:pt x="444" y="366"/>
                  </a:lnTo>
                  <a:lnTo>
                    <a:pt x="444" y="331"/>
                  </a:lnTo>
                  <a:lnTo>
                    <a:pt x="444" y="297"/>
                  </a:lnTo>
                  <a:lnTo>
                    <a:pt x="432" y="251"/>
                  </a:lnTo>
                  <a:lnTo>
                    <a:pt x="432" y="217"/>
                  </a:lnTo>
                  <a:lnTo>
                    <a:pt x="432" y="183"/>
                  </a:lnTo>
                  <a:lnTo>
                    <a:pt x="432" y="149"/>
                  </a:lnTo>
                  <a:lnTo>
                    <a:pt x="432" y="114"/>
                  </a:lnTo>
                  <a:lnTo>
                    <a:pt x="432" y="80"/>
                  </a:lnTo>
                  <a:lnTo>
                    <a:pt x="432" y="46"/>
                  </a:lnTo>
                  <a:lnTo>
                    <a:pt x="432" y="11"/>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7693" name="Rectangle 35"/>
            <p:cNvSpPr>
              <a:spLocks noChangeArrowheads="1"/>
            </p:cNvSpPr>
            <p:nvPr/>
          </p:nvSpPr>
          <p:spPr bwMode="auto">
            <a:xfrm>
              <a:off x="1527" y="2775"/>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1-tRNA</a:t>
              </a:r>
            </a:p>
          </p:txBody>
        </p:sp>
        <p:sp>
          <p:nvSpPr>
            <p:cNvPr id="27694" name="Rectangle 38"/>
            <p:cNvSpPr>
              <a:spLocks noChangeArrowheads="1"/>
            </p:cNvSpPr>
            <p:nvPr/>
          </p:nvSpPr>
          <p:spPr bwMode="auto">
            <a:xfrm>
              <a:off x="1431" y="3130"/>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7695" name="Rectangle 39"/>
            <p:cNvSpPr>
              <a:spLocks noChangeArrowheads="1"/>
            </p:cNvSpPr>
            <p:nvPr/>
          </p:nvSpPr>
          <p:spPr bwMode="auto">
            <a:xfrm>
              <a:off x="1767" y="3130"/>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7696" name="Rectangle 40"/>
            <p:cNvSpPr>
              <a:spLocks noChangeArrowheads="1"/>
            </p:cNvSpPr>
            <p:nvPr/>
          </p:nvSpPr>
          <p:spPr bwMode="auto">
            <a:xfrm>
              <a:off x="2103" y="3130"/>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785" name="Line 41"/>
            <p:cNvSpPr>
              <a:spLocks noChangeShapeType="1"/>
            </p:cNvSpPr>
            <p:nvPr/>
          </p:nvSpPr>
          <p:spPr bwMode="auto">
            <a:xfrm>
              <a:off x="1920" y="308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6" name="Line 42"/>
            <p:cNvSpPr>
              <a:spLocks noChangeShapeType="1"/>
            </p:cNvSpPr>
            <p:nvPr/>
          </p:nvSpPr>
          <p:spPr bwMode="auto">
            <a:xfrm>
              <a:off x="2256" y="308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7" name="Line 43"/>
            <p:cNvSpPr>
              <a:spLocks noChangeShapeType="1"/>
            </p:cNvSpPr>
            <p:nvPr/>
          </p:nvSpPr>
          <p:spPr bwMode="auto">
            <a:xfrm>
              <a:off x="1584" y="308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92" name="Rectangle 48"/>
            <p:cNvSpPr>
              <a:spLocks noChangeArrowheads="1"/>
            </p:cNvSpPr>
            <p:nvPr/>
          </p:nvSpPr>
          <p:spPr bwMode="auto">
            <a:xfrm>
              <a:off x="1888" y="976"/>
              <a:ext cx="544" cy="448"/>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7701" name="Rectangle 49"/>
            <p:cNvSpPr>
              <a:spLocks noChangeArrowheads="1"/>
            </p:cNvSpPr>
            <p:nvPr/>
          </p:nvSpPr>
          <p:spPr bwMode="auto">
            <a:xfrm>
              <a:off x="1911" y="1018"/>
              <a:ext cx="494" cy="328"/>
            </a:xfrm>
            <a:prstGeom prst="rect">
              <a:avLst/>
            </a:prstGeom>
            <a:solidFill>
              <a:srgbClr val="99FF33"/>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1802" name="Line 58"/>
            <p:cNvSpPr>
              <a:spLocks noChangeShapeType="1"/>
            </p:cNvSpPr>
            <p:nvPr/>
          </p:nvSpPr>
          <p:spPr bwMode="auto">
            <a:xfrm>
              <a:off x="1584" y="3376"/>
              <a:ext cx="0" cy="64"/>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03" name="Line 59"/>
            <p:cNvSpPr>
              <a:spLocks noChangeShapeType="1"/>
            </p:cNvSpPr>
            <p:nvPr/>
          </p:nvSpPr>
          <p:spPr bwMode="auto">
            <a:xfrm>
              <a:off x="2256" y="3376"/>
              <a:ext cx="0" cy="64"/>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04" name="Line 60"/>
            <p:cNvSpPr>
              <a:spLocks noChangeShapeType="1"/>
            </p:cNvSpPr>
            <p:nvPr/>
          </p:nvSpPr>
          <p:spPr bwMode="auto">
            <a:xfrm>
              <a:off x="1920" y="3376"/>
              <a:ext cx="0" cy="64"/>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
        <p:nvSpPr>
          <p:cNvPr id="27686" name="Rectangle 61"/>
          <p:cNvSpPr>
            <a:spLocks noChangeArrowheads="1"/>
          </p:cNvSpPr>
          <p:nvPr/>
        </p:nvSpPr>
        <p:spPr bwMode="auto">
          <a:xfrm>
            <a:off x="1509712" y="4938713"/>
            <a:ext cx="165109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anticodon</a:t>
            </a:r>
          </a:p>
        </p:txBody>
      </p:sp>
      <p:sp>
        <p:nvSpPr>
          <p:cNvPr id="27687" name="Rectangle 62"/>
          <p:cNvSpPr>
            <a:spLocks noChangeArrowheads="1"/>
          </p:cNvSpPr>
          <p:nvPr/>
        </p:nvSpPr>
        <p:spPr bwMode="auto">
          <a:xfrm>
            <a:off x="1738314" y="5518151"/>
            <a:ext cx="135293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hydrogen</a:t>
            </a:r>
          </a:p>
          <a:p>
            <a:r>
              <a:rPr lang="en-US" altLang="en-US" sz="2000" b="1">
                <a:solidFill>
                  <a:schemeClr val="tx1"/>
                </a:solidFill>
              </a:rPr>
              <a:t>bonds</a:t>
            </a:r>
          </a:p>
        </p:txBody>
      </p:sp>
      <p:sp>
        <p:nvSpPr>
          <p:cNvPr id="27688" name="Rectangle 63"/>
          <p:cNvSpPr>
            <a:spLocks noChangeArrowheads="1"/>
          </p:cNvSpPr>
          <p:nvPr/>
        </p:nvSpPr>
        <p:spPr bwMode="auto">
          <a:xfrm>
            <a:off x="3948114" y="5807076"/>
            <a:ext cx="126156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codon</a:t>
            </a:r>
          </a:p>
        </p:txBody>
      </p:sp>
      <p:sp>
        <p:nvSpPr>
          <p:cNvPr id="31808" name="Line 64"/>
          <p:cNvSpPr>
            <a:spLocks noChangeShapeType="1"/>
          </p:cNvSpPr>
          <p:nvPr/>
        </p:nvSpPr>
        <p:spPr bwMode="auto">
          <a:xfrm flipV="1">
            <a:off x="2921000" y="5384800"/>
            <a:ext cx="1016000" cy="50800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09" name="Line 65"/>
          <p:cNvSpPr>
            <a:spLocks noChangeShapeType="1"/>
          </p:cNvSpPr>
          <p:nvPr/>
        </p:nvSpPr>
        <p:spPr bwMode="auto">
          <a:xfrm>
            <a:off x="3149600" y="5181600"/>
            <a:ext cx="558800" cy="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20068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wipe(left)">
                                      <p:cBhvr>
                                        <p:cTn id="7" dur="500"/>
                                        <p:tgtEl>
                                          <p:spTgt spid="3174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31810"/>
                                        </p:tgtEl>
                                        <p:attrNameLst>
                                          <p:attrName>style.visibility</p:attrName>
                                        </p:attrNameLst>
                                      </p:cBhvr>
                                      <p:to>
                                        <p:strVal val="visible"/>
                                      </p:to>
                                    </p:set>
                                    <p:anim calcmode="lin" valueType="num">
                                      <p:cBhvr additive="base">
                                        <p:cTn id="12" dur="500" fill="hold"/>
                                        <p:tgtEl>
                                          <p:spTgt spid="31810"/>
                                        </p:tgtEl>
                                        <p:attrNameLst>
                                          <p:attrName>ppt_x</p:attrName>
                                        </p:attrNameLst>
                                      </p:cBhvr>
                                      <p:tavLst>
                                        <p:tav tm="0">
                                          <p:val>
                                            <p:strVal val="1+#ppt_w/2"/>
                                          </p:val>
                                        </p:tav>
                                        <p:tav tm="100000">
                                          <p:val>
                                            <p:strVal val="#ppt_x"/>
                                          </p:val>
                                        </p:tav>
                                      </p:tavLst>
                                    </p:anim>
                                    <p:anim calcmode="lin" valueType="num">
                                      <p:cBhvr additive="base">
                                        <p:cTn id="13" dur="500" fill="hold"/>
                                        <p:tgtEl>
                                          <p:spTgt spid="3181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nodeType="clickEffect">
                                  <p:stCondLst>
                                    <p:cond delay="0"/>
                                  </p:stCondLst>
                                  <p:childTnLst>
                                    <p:set>
                                      <p:cBhvr>
                                        <p:cTn id="17" dur="1" fill="hold">
                                          <p:stCondLst>
                                            <p:cond delay="0"/>
                                          </p:stCondLst>
                                        </p:cTn>
                                        <p:tgtEl>
                                          <p:spTgt spid="31811"/>
                                        </p:tgtEl>
                                        <p:attrNameLst>
                                          <p:attrName>style.visibility</p:attrName>
                                        </p:attrNameLst>
                                      </p:cBhvr>
                                      <p:to>
                                        <p:strVal val="visible"/>
                                      </p:to>
                                    </p:set>
                                    <p:anim calcmode="lin" valueType="num">
                                      <p:cBhvr additive="base">
                                        <p:cTn id="18" dur="500" fill="hold"/>
                                        <p:tgtEl>
                                          <p:spTgt spid="31811"/>
                                        </p:tgtEl>
                                        <p:attrNameLst>
                                          <p:attrName>ppt_x</p:attrName>
                                        </p:attrNameLst>
                                      </p:cBhvr>
                                      <p:tavLst>
                                        <p:tav tm="0">
                                          <p:val>
                                            <p:strVal val="1+#ppt_w/2"/>
                                          </p:val>
                                        </p:tav>
                                        <p:tav tm="100000">
                                          <p:val>
                                            <p:strVal val="#ppt_x"/>
                                          </p:val>
                                        </p:tav>
                                      </p:tavLst>
                                    </p:anim>
                                    <p:anim calcmode="lin" valueType="num">
                                      <p:cBhvr additive="base">
                                        <p:cTn id="19" dur="500" fill="hold"/>
                                        <p:tgtEl>
                                          <p:spTgt spid="318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69586" y="2434420"/>
            <a:ext cx="8210845" cy="1856226"/>
          </a:xfrm>
          <a:ln w="63500">
            <a:solidFill>
              <a:srgbClr val="C00000"/>
            </a:solidFill>
          </a:ln>
        </p:spPr>
        <p:txBody>
          <a:bodyPr>
            <a:noAutofit/>
          </a:bodyPr>
          <a:lstStyle/>
          <a:p>
            <a:r>
              <a:rPr lang="en-US" sz="6000" dirty="0">
                <a:latin typeface="Times New Roman" panose="02020603050405020304" pitchFamily="18" charset="0"/>
                <a:cs typeface="Times New Roman" panose="02020603050405020304" pitchFamily="18" charset="0"/>
              </a:rPr>
              <a:t>Outline of Bioprocess Process View</a:t>
            </a:r>
          </a:p>
        </p:txBody>
      </p:sp>
    </p:spTree>
    <p:extLst>
      <p:ext uri="{BB962C8B-B14F-4D97-AF65-F5344CB8AC3E}">
        <p14:creationId xmlns:p14="http://schemas.microsoft.com/office/powerpoint/2010/main" val="40754993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body" idx="1"/>
          </p:nvPr>
        </p:nvSpPr>
        <p:spPr>
          <a:xfrm>
            <a:off x="1692275" y="1905000"/>
            <a:ext cx="7772400" cy="4114800"/>
          </a:xfrm>
          <a:noFill/>
        </p:spPr>
        <p:txBody>
          <a:bodyPr/>
          <a:lstStyle/>
          <a:p>
            <a:pPr>
              <a:buFontTx/>
              <a:buNone/>
            </a:pPr>
            <a:r>
              <a:rPr lang="en-US" altLang="en-US"/>
              <a:t> </a:t>
            </a:r>
          </a:p>
        </p:txBody>
      </p:sp>
      <p:sp>
        <p:nvSpPr>
          <p:cNvPr id="28675" name="Rectangle 3"/>
          <p:cNvSpPr>
            <a:spLocks noChangeArrowheads="1"/>
          </p:cNvSpPr>
          <p:nvPr/>
        </p:nvSpPr>
        <p:spPr bwMode="auto">
          <a:xfrm>
            <a:off x="1692275" y="2362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32772" name="Freeform 4"/>
          <p:cNvSpPr>
            <a:spLocks/>
          </p:cNvSpPr>
          <p:nvPr/>
        </p:nvSpPr>
        <p:spPr bwMode="auto">
          <a:xfrm>
            <a:off x="2968625" y="18288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2773" name="Freeform 5"/>
          <p:cNvSpPr>
            <a:spLocks/>
          </p:cNvSpPr>
          <p:nvPr/>
        </p:nvSpPr>
        <p:spPr bwMode="auto">
          <a:xfrm>
            <a:off x="3063875" y="52959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2774" name="AutoShape 6"/>
          <p:cNvSpPr>
            <a:spLocks noChangeArrowheads="1"/>
          </p:cNvSpPr>
          <p:nvPr/>
        </p:nvSpPr>
        <p:spPr bwMode="auto">
          <a:xfrm>
            <a:off x="3775075" y="23114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75" name="AutoShape 7"/>
          <p:cNvSpPr>
            <a:spLocks noChangeArrowheads="1"/>
          </p:cNvSpPr>
          <p:nvPr/>
        </p:nvSpPr>
        <p:spPr bwMode="auto">
          <a:xfrm>
            <a:off x="5603875" y="23114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76" name="Rectangle 8"/>
          <p:cNvSpPr>
            <a:spLocks noChangeArrowheads="1"/>
          </p:cNvSpPr>
          <p:nvPr/>
        </p:nvSpPr>
        <p:spPr bwMode="auto">
          <a:xfrm>
            <a:off x="4191000" y="2665414"/>
            <a:ext cx="10223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77" name="Rectangle 9"/>
          <p:cNvSpPr>
            <a:spLocks noChangeArrowheads="1"/>
          </p:cNvSpPr>
          <p:nvPr/>
        </p:nvSpPr>
        <p:spPr bwMode="auto">
          <a:xfrm>
            <a:off x="8780464" y="59293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2778" name="Rectangle 10"/>
          <p:cNvSpPr>
            <a:spLocks noChangeArrowheads="1"/>
          </p:cNvSpPr>
          <p:nvPr/>
        </p:nvSpPr>
        <p:spPr bwMode="auto">
          <a:xfrm>
            <a:off x="3775075" y="5435600"/>
            <a:ext cx="6807200"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79" name="Line 11"/>
          <p:cNvSpPr>
            <a:spLocks noChangeShapeType="1"/>
          </p:cNvSpPr>
          <p:nvPr/>
        </p:nvSpPr>
        <p:spPr bwMode="auto">
          <a:xfrm>
            <a:off x="37496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0" name="Line 12"/>
          <p:cNvSpPr>
            <a:spLocks noChangeShapeType="1"/>
          </p:cNvSpPr>
          <p:nvPr/>
        </p:nvSpPr>
        <p:spPr bwMode="auto">
          <a:xfrm>
            <a:off x="42830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1" name="Line 13"/>
          <p:cNvSpPr>
            <a:spLocks noChangeShapeType="1"/>
          </p:cNvSpPr>
          <p:nvPr/>
        </p:nvSpPr>
        <p:spPr bwMode="auto">
          <a:xfrm>
            <a:off x="48926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2" name="Line 14"/>
          <p:cNvSpPr>
            <a:spLocks noChangeShapeType="1"/>
          </p:cNvSpPr>
          <p:nvPr/>
        </p:nvSpPr>
        <p:spPr bwMode="auto">
          <a:xfrm>
            <a:off x="55022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687" name="Rectangle 15"/>
          <p:cNvSpPr>
            <a:spLocks noChangeArrowheads="1"/>
          </p:cNvSpPr>
          <p:nvPr/>
        </p:nvSpPr>
        <p:spPr bwMode="auto">
          <a:xfrm>
            <a:off x="38115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8688" name="Rectangle 16"/>
          <p:cNvSpPr>
            <a:spLocks noChangeArrowheads="1"/>
          </p:cNvSpPr>
          <p:nvPr/>
        </p:nvSpPr>
        <p:spPr bwMode="auto">
          <a:xfrm>
            <a:off x="43449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8689" name="Rectangle 17"/>
          <p:cNvSpPr>
            <a:spLocks noChangeArrowheads="1"/>
          </p:cNvSpPr>
          <p:nvPr/>
        </p:nvSpPr>
        <p:spPr bwMode="auto">
          <a:xfrm>
            <a:off x="4878388" y="54260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786" name="Line 18"/>
          <p:cNvSpPr>
            <a:spLocks noChangeShapeType="1"/>
          </p:cNvSpPr>
          <p:nvPr/>
        </p:nvSpPr>
        <p:spPr bwMode="auto">
          <a:xfrm>
            <a:off x="61118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7" name="Line 19"/>
          <p:cNvSpPr>
            <a:spLocks noChangeShapeType="1"/>
          </p:cNvSpPr>
          <p:nvPr/>
        </p:nvSpPr>
        <p:spPr bwMode="auto">
          <a:xfrm>
            <a:off x="72548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8" name="Line 20"/>
          <p:cNvSpPr>
            <a:spLocks noChangeShapeType="1"/>
          </p:cNvSpPr>
          <p:nvPr/>
        </p:nvSpPr>
        <p:spPr bwMode="auto">
          <a:xfrm>
            <a:off x="67214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693" name="Rectangle 21"/>
          <p:cNvSpPr>
            <a:spLocks noChangeArrowheads="1"/>
          </p:cNvSpPr>
          <p:nvPr/>
        </p:nvSpPr>
        <p:spPr bwMode="auto">
          <a:xfrm>
            <a:off x="55641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8694" name="Rectangle 22"/>
          <p:cNvSpPr>
            <a:spLocks noChangeArrowheads="1"/>
          </p:cNvSpPr>
          <p:nvPr/>
        </p:nvSpPr>
        <p:spPr bwMode="auto">
          <a:xfrm>
            <a:off x="61737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8695" name="Rectangle 23"/>
          <p:cNvSpPr>
            <a:spLocks noChangeArrowheads="1"/>
          </p:cNvSpPr>
          <p:nvPr/>
        </p:nvSpPr>
        <p:spPr bwMode="auto">
          <a:xfrm>
            <a:off x="67833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792" name="Line 24"/>
          <p:cNvSpPr>
            <a:spLocks noChangeShapeType="1"/>
          </p:cNvSpPr>
          <p:nvPr/>
        </p:nvSpPr>
        <p:spPr bwMode="auto">
          <a:xfrm>
            <a:off x="88550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3" name="Line 25"/>
          <p:cNvSpPr>
            <a:spLocks noChangeShapeType="1"/>
          </p:cNvSpPr>
          <p:nvPr/>
        </p:nvSpPr>
        <p:spPr bwMode="auto">
          <a:xfrm>
            <a:off x="83216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4" name="Line 26"/>
          <p:cNvSpPr>
            <a:spLocks noChangeShapeType="1"/>
          </p:cNvSpPr>
          <p:nvPr/>
        </p:nvSpPr>
        <p:spPr bwMode="auto">
          <a:xfrm>
            <a:off x="77882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5" name="Line 27"/>
          <p:cNvSpPr>
            <a:spLocks noChangeShapeType="1"/>
          </p:cNvSpPr>
          <p:nvPr/>
        </p:nvSpPr>
        <p:spPr bwMode="auto">
          <a:xfrm>
            <a:off x="93884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00" name="Rectangle 28"/>
          <p:cNvSpPr>
            <a:spLocks noChangeArrowheads="1"/>
          </p:cNvSpPr>
          <p:nvPr/>
        </p:nvSpPr>
        <p:spPr bwMode="auto">
          <a:xfrm>
            <a:off x="73167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8701" name="Rectangle 29"/>
          <p:cNvSpPr>
            <a:spLocks noChangeArrowheads="1"/>
          </p:cNvSpPr>
          <p:nvPr/>
        </p:nvSpPr>
        <p:spPr bwMode="auto">
          <a:xfrm>
            <a:off x="78501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8702" name="Rectangle 30"/>
          <p:cNvSpPr>
            <a:spLocks noChangeArrowheads="1"/>
          </p:cNvSpPr>
          <p:nvPr/>
        </p:nvSpPr>
        <p:spPr bwMode="auto">
          <a:xfrm>
            <a:off x="83835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8703" name="Rectangle 31"/>
          <p:cNvSpPr>
            <a:spLocks noChangeArrowheads="1"/>
          </p:cNvSpPr>
          <p:nvPr/>
        </p:nvSpPr>
        <p:spPr bwMode="auto">
          <a:xfrm>
            <a:off x="8916989" y="54260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8704" name="Rectangle 32"/>
          <p:cNvSpPr>
            <a:spLocks noChangeArrowheads="1"/>
          </p:cNvSpPr>
          <p:nvPr/>
        </p:nvSpPr>
        <p:spPr bwMode="auto">
          <a:xfrm>
            <a:off x="9450388" y="54260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801" name="Freeform 33"/>
          <p:cNvSpPr>
            <a:spLocks/>
          </p:cNvSpPr>
          <p:nvPr/>
        </p:nvSpPr>
        <p:spPr bwMode="auto">
          <a:xfrm>
            <a:off x="3749675" y="2209800"/>
            <a:ext cx="1620838" cy="2668588"/>
          </a:xfrm>
          <a:custGeom>
            <a:avLst/>
            <a:gdLst>
              <a:gd name="T0" fmla="*/ 600 w 1021"/>
              <a:gd name="T1" fmla="*/ 80 h 1681"/>
              <a:gd name="T2" fmla="*/ 600 w 1021"/>
              <a:gd name="T3" fmla="*/ 194 h 1681"/>
              <a:gd name="T4" fmla="*/ 588 w 1021"/>
              <a:gd name="T5" fmla="*/ 309 h 1681"/>
              <a:gd name="T6" fmla="*/ 588 w 1021"/>
              <a:gd name="T7" fmla="*/ 411 h 1681"/>
              <a:gd name="T8" fmla="*/ 588 w 1021"/>
              <a:gd name="T9" fmla="*/ 514 h 1681"/>
              <a:gd name="T10" fmla="*/ 588 w 1021"/>
              <a:gd name="T11" fmla="*/ 629 h 1681"/>
              <a:gd name="T12" fmla="*/ 660 w 1021"/>
              <a:gd name="T13" fmla="*/ 674 h 1681"/>
              <a:gd name="T14" fmla="*/ 684 w 1021"/>
              <a:gd name="T15" fmla="*/ 571 h 1681"/>
              <a:gd name="T16" fmla="*/ 792 w 1021"/>
              <a:gd name="T17" fmla="*/ 526 h 1681"/>
              <a:gd name="T18" fmla="*/ 912 w 1021"/>
              <a:gd name="T19" fmla="*/ 537 h 1681"/>
              <a:gd name="T20" fmla="*/ 996 w 1021"/>
              <a:gd name="T21" fmla="*/ 629 h 1681"/>
              <a:gd name="T22" fmla="*/ 1020 w 1021"/>
              <a:gd name="T23" fmla="*/ 731 h 1681"/>
              <a:gd name="T24" fmla="*/ 996 w 1021"/>
              <a:gd name="T25" fmla="*/ 846 h 1681"/>
              <a:gd name="T26" fmla="*/ 888 w 1021"/>
              <a:gd name="T27" fmla="*/ 926 h 1681"/>
              <a:gd name="T28" fmla="*/ 780 w 1021"/>
              <a:gd name="T29" fmla="*/ 914 h 1681"/>
              <a:gd name="T30" fmla="*/ 696 w 1021"/>
              <a:gd name="T31" fmla="*/ 823 h 1681"/>
              <a:gd name="T32" fmla="*/ 588 w 1021"/>
              <a:gd name="T33" fmla="*/ 800 h 1681"/>
              <a:gd name="T34" fmla="*/ 600 w 1021"/>
              <a:gd name="T35" fmla="*/ 903 h 1681"/>
              <a:gd name="T36" fmla="*/ 624 w 1021"/>
              <a:gd name="T37" fmla="*/ 1006 h 1681"/>
              <a:gd name="T38" fmla="*/ 624 w 1021"/>
              <a:gd name="T39" fmla="*/ 1166 h 1681"/>
              <a:gd name="T40" fmla="*/ 624 w 1021"/>
              <a:gd name="T41" fmla="*/ 1349 h 1681"/>
              <a:gd name="T42" fmla="*/ 732 w 1021"/>
              <a:gd name="T43" fmla="*/ 1337 h 1681"/>
              <a:gd name="T44" fmla="*/ 852 w 1021"/>
              <a:gd name="T45" fmla="*/ 1360 h 1681"/>
              <a:gd name="T46" fmla="*/ 960 w 1021"/>
              <a:gd name="T47" fmla="*/ 1417 h 1681"/>
              <a:gd name="T48" fmla="*/ 996 w 1021"/>
              <a:gd name="T49" fmla="*/ 1520 h 1681"/>
              <a:gd name="T50" fmla="*/ 960 w 1021"/>
              <a:gd name="T51" fmla="*/ 1623 h 1681"/>
              <a:gd name="T52" fmla="*/ 852 w 1021"/>
              <a:gd name="T53" fmla="*/ 1657 h 1681"/>
              <a:gd name="T54" fmla="*/ 732 w 1021"/>
              <a:gd name="T55" fmla="*/ 1669 h 1681"/>
              <a:gd name="T56" fmla="*/ 624 w 1021"/>
              <a:gd name="T57" fmla="*/ 1680 h 1681"/>
              <a:gd name="T58" fmla="*/ 516 w 1021"/>
              <a:gd name="T59" fmla="*/ 1680 h 1681"/>
              <a:gd name="T60" fmla="*/ 408 w 1021"/>
              <a:gd name="T61" fmla="*/ 1680 h 1681"/>
              <a:gd name="T62" fmla="*/ 300 w 1021"/>
              <a:gd name="T63" fmla="*/ 1669 h 1681"/>
              <a:gd name="T64" fmla="*/ 192 w 1021"/>
              <a:gd name="T65" fmla="*/ 1646 h 1681"/>
              <a:gd name="T66" fmla="*/ 96 w 1021"/>
              <a:gd name="T67" fmla="*/ 1589 h 1681"/>
              <a:gd name="T68" fmla="*/ 48 w 1021"/>
              <a:gd name="T69" fmla="*/ 1486 h 1681"/>
              <a:gd name="T70" fmla="*/ 132 w 1021"/>
              <a:gd name="T71" fmla="*/ 1394 h 1681"/>
              <a:gd name="T72" fmla="*/ 252 w 1021"/>
              <a:gd name="T73" fmla="*/ 1349 h 1681"/>
              <a:gd name="T74" fmla="*/ 372 w 1021"/>
              <a:gd name="T75" fmla="*/ 1349 h 1681"/>
              <a:gd name="T76" fmla="*/ 456 w 1021"/>
              <a:gd name="T77" fmla="*/ 1314 h 1681"/>
              <a:gd name="T78" fmla="*/ 456 w 1021"/>
              <a:gd name="T79" fmla="*/ 1211 h 1681"/>
              <a:gd name="T80" fmla="*/ 444 w 1021"/>
              <a:gd name="T81" fmla="*/ 1109 h 1681"/>
              <a:gd name="T82" fmla="*/ 444 w 1021"/>
              <a:gd name="T83" fmla="*/ 1006 h 1681"/>
              <a:gd name="T84" fmla="*/ 444 w 1021"/>
              <a:gd name="T85" fmla="*/ 903 h 1681"/>
              <a:gd name="T86" fmla="*/ 372 w 1021"/>
              <a:gd name="T87" fmla="*/ 846 h 1681"/>
              <a:gd name="T88" fmla="*/ 336 w 1021"/>
              <a:gd name="T89" fmla="*/ 914 h 1681"/>
              <a:gd name="T90" fmla="*/ 228 w 1021"/>
              <a:gd name="T91" fmla="*/ 960 h 1681"/>
              <a:gd name="T92" fmla="*/ 120 w 1021"/>
              <a:gd name="T93" fmla="*/ 949 h 1681"/>
              <a:gd name="T94" fmla="*/ 36 w 1021"/>
              <a:gd name="T95" fmla="*/ 869 h 1681"/>
              <a:gd name="T96" fmla="*/ 0 w 1021"/>
              <a:gd name="T97" fmla="*/ 766 h 1681"/>
              <a:gd name="T98" fmla="*/ 60 w 1021"/>
              <a:gd name="T99" fmla="*/ 674 h 1681"/>
              <a:gd name="T100" fmla="*/ 180 w 1021"/>
              <a:gd name="T101" fmla="*/ 640 h 1681"/>
              <a:gd name="T102" fmla="*/ 288 w 1021"/>
              <a:gd name="T103" fmla="*/ 663 h 1681"/>
              <a:gd name="T104" fmla="*/ 360 w 1021"/>
              <a:gd name="T105" fmla="*/ 731 h 1681"/>
              <a:gd name="T106" fmla="*/ 432 w 1021"/>
              <a:gd name="T107" fmla="*/ 697 h 1681"/>
              <a:gd name="T108" fmla="*/ 444 w 1021"/>
              <a:gd name="T109" fmla="*/ 583 h 1681"/>
              <a:gd name="T110" fmla="*/ 444 w 1021"/>
              <a:gd name="T111" fmla="*/ 480 h 1681"/>
              <a:gd name="T112" fmla="*/ 444 w 1021"/>
              <a:gd name="T113" fmla="*/ 366 h 1681"/>
              <a:gd name="T114" fmla="*/ 432 w 1021"/>
              <a:gd name="T115" fmla="*/ 251 h 1681"/>
              <a:gd name="T116" fmla="*/ 432 w 1021"/>
              <a:gd name="T117" fmla="*/ 149 h 1681"/>
              <a:gd name="T118" fmla="*/ 432 w 1021"/>
              <a:gd name="T119" fmla="*/ 46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681">
                <a:moveTo>
                  <a:pt x="624" y="0"/>
                </a:moveTo>
                <a:lnTo>
                  <a:pt x="624" y="34"/>
                </a:lnTo>
                <a:lnTo>
                  <a:pt x="600" y="80"/>
                </a:lnTo>
                <a:lnTo>
                  <a:pt x="600" y="126"/>
                </a:lnTo>
                <a:lnTo>
                  <a:pt x="600" y="160"/>
                </a:lnTo>
                <a:lnTo>
                  <a:pt x="600" y="194"/>
                </a:lnTo>
                <a:lnTo>
                  <a:pt x="600" y="229"/>
                </a:lnTo>
                <a:lnTo>
                  <a:pt x="588" y="263"/>
                </a:lnTo>
                <a:lnTo>
                  <a:pt x="588" y="309"/>
                </a:lnTo>
                <a:lnTo>
                  <a:pt x="588" y="343"/>
                </a:lnTo>
                <a:lnTo>
                  <a:pt x="588" y="377"/>
                </a:lnTo>
                <a:lnTo>
                  <a:pt x="588" y="411"/>
                </a:lnTo>
                <a:lnTo>
                  <a:pt x="588" y="446"/>
                </a:lnTo>
                <a:lnTo>
                  <a:pt x="588" y="480"/>
                </a:lnTo>
                <a:lnTo>
                  <a:pt x="588" y="514"/>
                </a:lnTo>
                <a:lnTo>
                  <a:pt x="588" y="549"/>
                </a:lnTo>
                <a:lnTo>
                  <a:pt x="588" y="583"/>
                </a:lnTo>
                <a:lnTo>
                  <a:pt x="588" y="629"/>
                </a:lnTo>
                <a:lnTo>
                  <a:pt x="588" y="663"/>
                </a:lnTo>
                <a:lnTo>
                  <a:pt x="624" y="663"/>
                </a:lnTo>
                <a:lnTo>
                  <a:pt x="660" y="674"/>
                </a:lnTo>
                <a:lnTo>
                  <a:pt x="672" y="640"/>
                </a:lnTo>
                <a:lnTo>
                  <a:pt x="672" y="606"/>
                </a:lnTo>
                <a:lnTo>
                  <a:pt x="684" y="571"/>
                </a:lnTo>
                <a:lnTo>
                  <a:pt x="720" y="549"/>
                </a:lnTo>
                <a:lnTo>
                  <a:pt x="756" y="526"/>
                </a:lnTo>
                <a:lnTo>
                  <a:pt x="792" y="526"/>
                </a:lnTo>
                <a:lnTo>
                  <a:pt x="828" y="514"/>
                </a:lnTo>
                <a:lnTo>
                  <a:pt x="876" y="526"/>
                </a:lnTo>
                <a:lnTo>
                  <a:pt x="912" y="537"/>
                </a:lnTo>
                <a:lnTo>
                  <a:pt x="948" y="560"/>
                </a:lnTo>
                <a:lnTo>
                  <a:pt x="972" y="594"/>
                </a:lnTo>
                <a:lnTo>
                  <a:pt x="996" y="629"/>
                </a:lnTo>
                <a:lnTo>
                  <a:pt x="1008" y="663"/>
                </a:lnTo>
                <a:lnTo>
                  <a:pt x="1020" y="697"/>
                </a:lnTo>
                <a:lnTo>
                  <a:pt x="1020" y="731"/>
                </a:lnTo>
                <a:lnTo>
                  <a:pt x="1020" y="766"/>
                </a:lnTo>
                <a:lnTo>
                  <a:pt x="1008" y="811"/>
                </a:lnTo>
                <a:lnTo>
                  <a:pt x="996" y="846"/>
                </a:lnTo>
                <a:lnTo>
                  <a:pt x="960" y="880"/>
                </a:lnTo>
                <a:lnTo>
                  <a:pt x="924" y="903"/>
                </a:lnTo>
                <a:lnTo>
                  <a:pt x="888" y="926"/>
                </a:lnTo>
                <a:lnTo>
                  <a:pt x="852" y="926"/>
                </a:lnTo>
                <a:lnTo>
                  <a:pt x="816" y="926"/>
                </a:lnTo>
                <a:lnTo>
                  <a:pt x="780" y="914"/>
                </a:lnTo>
                <a:lnTo>
                  <a:pt x="732" y="891"/>
                </a:lnTo>
                <a:lnTo>
                  <a:pt x="708" y="857"/>
                </a:lnTo>
                <a:lnTo>
                  <a:pt x="696" y="823"/>
                </a:lnTo>
                <a:lnTo>
                  <a:pt x="660" y="800"/>
                </a:lnTo>
                <a:lnTo>
                  <a:pt x="624" y="800"/>
                </a:lnTo>
                <a:lnTo>
                  <a:pt x="588" y="800"/>
                </a:lnTo>
                <a:lnTo>
                  <a:pt x="588" y="834"/>
                </a:lnTo>
                <a:lnTo>
                  <a:pt x="588" y="869"/>
                </a:lnTo>
                <a:lnTo>
                  <a:pt x="600" y="903"/>
                </a:lnTo>
                <a:lnTo>
                  <a:pt x="612" y="937"/>
                </a:lnTo>
                <a:lnTo>
                  <a:pt x="612" y="971"/>
                </a:lnTo>
                <a:lnTo>
                  <a:pt x="624" y="1006"/>
                </a:lnTo>
                <a:lnTo>
                  <a:pt x="624" y="1040"/>
                </a:lnTo>
                <a:lnTo>
                  <a:pt x="624" y="1074"/>
                </a:lnTo>
                <a:lnTo>
                  <a:pt x="624" y="1166"/>
                </a:lnTo>
                <a:lnTo>
                  <a:pt x="624" y="1234"/>
                </a:lnTo>
                <a:lnTo>
                  <a:pt x="624" y="1303"/>
                </a:lnTo>
                <a:lnTo>
                  <a:pt x="624" y="1349"/>
                </a:lnTo>
                <a:lnTo>
                  <a:pt x="660" y="1337"/>
                </a:lnTo>
                <a:lnTo>
                  <a:pt x="696" y="1337"/>
                </a:lnTo>
                <a:lnTo>
                  <a:pt x="732" y="1337"/>
                </a:lnTo>
                <a:lnTo>
                  <a:pt x="780" y="1337"/>
                </a:lnTo>
                <a:lnTo>
                  <a:pt x="816" y="1349"/>
                </a:lnTo>
                <a:lnTo>
                  <a:pt x="852" y="1360"/>
                </a:lnTo>
                <a:lnTo>
                  <a:pt x="888" y="1371"/>
                </a:lnTo>
                <a:lnTo>
                  <a:pt x="924" y="1383"/>
                </a:lnTo>
                <a:lnTo>
                  <a:pt x="960" y="1417"/>
                </a:lnTo>
                <a:lnTo>
                  <a:pt x="972" y="1451"/>
                </a:lnTo>
                <a:lnTo>
                  <a:pt x="996" y="1486"/>
                </a:lnTo>
                <a:lnTo>
                  <a:pt x="996" y="1520"/>
                </a:lnTo>
                <a:lnTo>
                  <a:pt x="996" y="1554"/>
                </a:lnTo>
                <a:lnTo>
                  <a:pt x="984" y="1589"/>
                </a:lnTo>
                <a:lnTo>
                  <a:pt x="960" y="1623"/>
                </a:lnTo>
                <a:lnTo>
                  <a:pt x="924" y="1646"/>
                </a:lnTo>
                <a:lnTo>
                  <a:pt x="888" y="1657"/>
                </a:lnTo>
                <a:lnTo>
                  <a:pt x="852" y="1657"/>
                </a:lnTo>
                <a:lnTo>
                  <a:pt x="804" y="1657"/>
                </a:lnTo>
                <a:lnTo>
                  <a:pt x="768" y="1669"/>
                </a:lnTo>
                <a:lnTo>
                  <a:pt x="732" y="1669"/>
                </a:lnTo>
                <a:lnTo>
                  <a:pt x="696" y="1669"/>
                </a:lnTo>
                <a:lnTo>
                  <a:pt x="660" y="1680"/>
                </a:lnTo>
                <a:lnTo>
                  <a:pt x="624" y="1680"/>
                </a:lnTo>
                <a:lnTo>
                  <a:pt x="588" y="1680"/>
                </a:lnTo>
                <a:lnTo>
                  <a:pt x="552" y="1680"/>
                </a:lnTo>
                <a:lnTo>
                  <a:pt x="516" y="1680"/>
                </a:lnTo>
                <a:lnTo>
                  <a:pt x="480" y="1680"/>
                </a:lnTo>
                <a:lnTo>
                  <a:pt x="444" y="1680"/>
                </a:lnTo>
                <a:lnTo>
                  <a:pt x="408" y="1680"/>
                </a:lnTo>
                <a:lnTo>
                  <a:pt x="372" y="1680"/>
                </a:lnTo>
                <a:lnTo>
                  <a:pt x="336" y="1669"/>
                </a:lnTo>
                <a:lnTo>
                  <a:pt x="300" y="1669"/>
                </a:lnTo>
                <a:lnTo>
                  <a:pt x="264" y="1669"/>
                </a:lnTo>
                <a:lnTo>
                  <a:pt x="228" y="1657"/>
                </a:lnTo>
                <a:lnTo>
                  <a:pt x="192" y="1646"/>
                </a:lnTo>
                <a:lnTo>
                  <a:pt x="156" y="1634"/>
                </a:lnTo>
                <a:lnTo>
                  <a:pt x="120" y="1623"/>
                </a:lnTo>
                <a:lnTo>
                  <a:pt x="96" y="1589"/>
                </a:lnTo>
                <a:lnTo>
                  <a:pt x="72" y="1554"/>
                </a:lnTo>
                <a:lnTo>
                  <a:pt x="48" y="1520"/>
                </a:lnTo>
                <a:lnTo>
                  <a:pt x="48" y="1486"/>
                </a:lnTo>
                <a:lnTo>
                  <a:pt x="60" y="1451"/>
                </a:lnTo>
                <a:lnTo>
                  <a:pt x="84" y="1417"/>
                </a:lnTo>
                <a:lnTo>
                  <a:pt x="132" y="1394"/>
                </a:lnTo>
                <a:lnTo>
                  <a:pt x="168" y="1371"/>
                </a:lnTo>
                <a:lnTo>
                  <a:pt x="204" y="1360"/>
                </a:lnTo>
                <a:lnTo>
                  <a:pt x="252" y="1349"/>
                </a:lnTo>
                <a:lnTo>
                  <a:pt x="288" y="1349"/>
                </a:lnTo>
                <a:lnTo>
                  <a:pt x="336" y="1349"/>
                </a:lnTo>
                <a:lnTo>
                  <a:pt x="372" y="1349"/>
                </a:lnTo>
                <a:lnTo>
                  <a:pt x="408" y="1349"/>
                </a:lnTo>
                <a:lnTo>
                  <a:pt x="444" y="1349"/>
                </a:lnTo>
                <a:lnTo>
                  <a:pt x="456" y="1314"/>
                </a:lnTo>
                <a:lnTo>
                  <a:pt x="456" y="1280"/>
                </a:lnTo>
                <a:lnTo>
                  <a:pt x="456" y="1246"/>
                </a:lnTo>
                <a:lnTo>
                  <a:pt x="456" y="1211"/>
                </a:lnTo>
                <a:lnTo>
                  <a:pt x="456" y="1177"/>
                </a:lnTo>
                <a:lnTo>
                  <a:pt x="456" y="1143"/>
                </a:lnTo>
                <a:lnTo>
                  <a:pt x="444" y="1109"/>
                </a:lnTo>
                <a:lnTo>
                  <a:pt x="444" y="1074"/>
                </a:lnTo>
                <a:lnTo>
                  <a:pt x="444" y="1040"/>
                </a:lnTo>
                <a:lnTo>
                  <a:pt x="444" y="1006"/>
                </a:lnTo>
                <a:lnTo>
                  <a:pt x="444" y="971"/>
                </a:lnTo>
                <a:lnTo>
                  <a:pt x="444" y="937"/>
                </a:lnTo>
                <a:lnTo>
                  <a:pt x="444" y="903"/>
                </a:lnTo>
                <a:lnTo>
                  <a:pt x="444" y="869"/>
                </a:lnTo>
                <a:lnTo>
                  <a:pt x="408" y="846"/>
                </a:lnTo>
                <a:lnTo>
                  <a:pt x="372" y="846"/>
                </a:lnTo>
                <a:lnTo>
                  <a:pt x="336" y="846"/>
                </a:lnTo>
                <a:lnTo>
                  <a:pt x="336" y="880"/>
                </a:lnTo>
                <a:lnTo>
                  <a:pt x="336" y="914"/>
                </a:lnTo>
                <a:lnTo>
                  <a:pt x="300" y="937"/>
                </a:lnTo>
                <a:lnTo>
                  <a:pt x="264" y="960"/>
                </a:lnTo>
                <a:lnTo>
                  <a:pt x="228" y="960"/>
                </a:lnTo>
                <a:lnTo>
                  <a:pt x="192" y="960"/>
                </a:lnTo>
                <a:lnTo>
                  <a:pt x="156" y="960"/>
                </a:lnTo>
                <a:lnTo>
                  <a:pt x="120" y="949"/>
                </a:lnTo>
                <a:lnTo>
                  <a:pt x="84" y="937"/>
                </a:lnTo>
                <a:lnTo>
                  <a:pt x="60" y="903"/>
                </a:lnTo>
                <a:lnTo>
                  <a:pt x="36" y="869"/>
                </a:lnTo>
                <a:lnTo>
                  <a:pt x="12" y="834"/>
                </a:lnTo>
                <a:lnTo>
                  <a:pt x="0" y="800"/>
                </a:lnTo>
                <a:lnTo>
                  <a:pt x="0" y="766"/>
                </a:lnTo>
                <a:lnTo>
                  <a:pt x="0" y="731"/>
                </a:lnTo>
                <a:lnTo>
                  <a:pt x="24" y="697"/>
                </a:lnTo>
                <a:lnTo>
                  <a:pt x="60" y="674"/>
                </a:lnTo>
                <a:lnTo>
                  <a:pt x="96" y="651"/>
                </a:lnTo>
                <a:lnTo>
                  <a:pt x="132" y="640"/>
                </a:lnTo>
                <a:lnTo>
                  <a:pt x="180" y="640"/>
                </a:lnTo>
                <a:lnTo>
                  <a:pt x="216" y="640"/>
                </a:lnTo>
                <a:lnTo>
                  <a:pt x="252" y="651"/>
                </a:lnTo>
                <a:lnTo>
                  <a:pt x="288" y="663"/>
                </a:lnTo>
                <a:lnTo>
                  <a:pt x="312" y="697"/>
                </a:lnTo>
                <a:lnTo>
                  <a:pt x="324" y="731"/>
                </a:lnTo>
                <a:lnTo>
                  <a:pt x="360" y="731"/>
                </a:lnTo>
                <a:lnTo>
                  <a:pt x="396" y="731"/>
                </a:lnTo>
                <a:lnTo>
                  <a:pt x="432" y="731"/>
                </a:lnTo>
                <a:lnTo>
                  <a:pt x="432" y="697"/>
                </a:lnTo>
                <a:lnTo>
                  <a:pt x="444" y="663"/>
                </a:lnTo>
                <a:lnTo>
                  <a:pt x="444" y="629"/>
                </a:lnTo>
                <a:lnTo>
                  <a:pt x="444" y="583"/>
                </a:lnTo>
                <a:lnTo>
                  <a:pt x="444" y="549"/>
                </a:lnTo>
                <a:lnTo>
                  <a:pt x="444" y="514"/>
                </a:lnTo>
                <a:lnTo>
                  <a:pt x="444" y="480"/>
                </a:lnTo>
                <a:lnTo>
                  <a:pt x="444" y="446"/>
                </a:lnTo>
                <a:lnTo>
                  <a:pt x="444" y="411"/>
                </a:lnTo>
                <a:lnTo>
                  <a:pt x="444" y="366"/>
                </a:lnTo>
                <a:lnTo>
                  <a:pt x="444" y="331"/>
                </a:lnTo>
                <a:lnTo>
                  <a:pt x="444" y="297"/>
                </a:lnTo>
                <a:lnTo>
                  <a:pt x="432" y="251"/>
                </a:lnTo>
                <a:lnTo>
                  <a:pt x="432" y="217"/>
                </a:lnTo>
                <a:lnTo>
                  <a:pt x="432" y="183"/>
                </a:lnTo>
                <a:lnTo>
                  <a:pt x="432" y="149"/>
                </a:lnTo>
                <a:lnTo>
                  <a:pt x="432" y="114"/>
                </a:lnTo>
                <a:lnTo>
                  <a:pt x="432" y="80"/>
                </a:lnTo>
                <a:lnTo>
                  <a:pt x="432" y="46"/>
                </a:lnTo>
                <a:lnTo>
                  <a:pt x="432" y="11"/>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8706" name="Rectangle 34"/>
          <p:cNvSpPr>
            <a:spLocks noChangeArrowheads="1"/>
          </p:cNvSpPr>
          <p:nvPr/>
        </p:nvSpPr>
        <p:spPr bwMode="auto">
          <a:xfrm>
            <a:off x="3963989" y="44053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1-tRNA</a:t>
            </a:r>
          </a:p>
        </p:txBody>
      </p:sp>
      <p:sp>
        <p:nvSpPr>
          <p:cNvPr id="32803" name="Freeform 35"/>
          <p:cNvSpPr>
            <a:spLocks/>
          </p:cNvSpPr>
          <p:nvPr/>
        </p:nvSpPr>
        <p:spPr bwMode="auto">
          <a:xfrm>
            <a:off x="5578475" y="21336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8708" name="Rectangle 36"/>
          <p:cNvSpPr>
            <a:spLocks noChangeArrowheads="1"/>
          </p:cNvSpPr>
          <p:nvPr/>
        </p:nvSpPr>
        <p:spPr bwMode="auto">
          <a:xfrm>
            <a:off x="5792789" y="44053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2-tRNA</a:t>
            </a:r>
          </a:p>
        </p:txBody>
      </p:sp>
      <p:sp>
        <p:nvSpPr>
          <p:cNvPr id="28709" name="Rectangle 37"/>
          <p:cNvSpPr>
            <a:spLocks noChangeArrowheads="1"/>
          </p:cNvSpPr>
          <p:nvPr/>
        </p:nvSpPr>
        <p:spPr bwMode="auto">
          <a:xfrm>
            <a:off x="3811588" y="4968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8710" name="Rectangle 38"/>
          <p:cNvSpPr>
            <a:spLocks noChangeArrowheads="1"/>
          </p:cNvSpPr>
          <p:nvPr/>
        </p:nvSpPr>
        <p:spPr bwMode="auto">
          <a:xfrm>
            <a:off x="4344988" y="4968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8711" name="Rectangle 39"/>
          <p:cNvSpPr>
            <a:spLocks noChangeArrowheads="1"/>
          </p:cNvSpPr>
          <p:nvPr/>
        </p:nvSpPr>
        <p:spPr bwMode="auto">
          <a:xfrm>
            <a:off x="4878388" y="4968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808" name="Line 40"/>
          <p:cNvSpPr>
            <a:spLocks noChangeShapeType="1"/>
          </p:cNvSpPr>
          <p:nvPr/>
        </p:nvSpPr>
        <p:spPr bwMode="auto">
          <a:xfrm>
            <a:off x="45878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09" name="Line 41"/>
          <p:cNvSpPr>
            <a:spLocks noChangeShapeType="1"/>
          </p:cNvSpPr>
          <p:nvPr/>
        </p:nvSpPr>
        <p:spPr bwMode="auto">
          <a:xfrm>
            <a:off x="51212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0" name="Line 42"/>
          <p:cNvSpPr>
            <a:spLocks noChangeShapeType="1"/>
          </p:cNvSpPr>
          <p:nvPr/>
        </p:nvSpPr>
        <p:spPr bwMode="auto">
          <a:xfrm>
            <a:off x="40544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1" name="Line 43"/>
          <p:cNvSpPr>
            <a:spLocks noChangeShapeType="1"/>
          </p:cNvSpPr>
          <p:nvPr/>
        </p:nvSpPr>
        <p:spPr bwMode="auto">
          <a:xfrm>
            <a:off x="58832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2" name="Line 44"/>
          <p:cNvSpPr>
            <a:spLocks noChangeShapeType="1"/>
          </p:cNvSpPr>
          <p:nvPr/>
        </p:nvSpPr>
        <p:spPr bwMode="auto">
          <a:xfrm>
            <a:off x="64166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3" name="Line 45"/>
          <p:cNvSpPr>
            <a:spLocks noChangeShapeType="1"/>
          </p:cNvSpPr>
          <p:nvPr/>
        </p:nvSpPr>
        <p:spPr bwMode="auto">
          <a:xfrm>
            <a:off x="6950075" y="4902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18" name="Rectangle 46"/>
          <p:cNvSpPr>
            <a:spLocks noChangeArrowheads="1"/>
          </p:cNvSpPr>
          <p:nvPr/>
        </p:nvSpPr>
        <p:spPr bwMode="auto">
          <a:xfrm>
            <a:off x="5640388" y="49688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815" name="Rectangle 47"/>
          <p:cNvSpPr>
            <a:spLocks noChangeArrowheads="1"/>
          </p:cNvSpPr>
          <p:nvPr/>
        </p:nvSpPr>
        <p:spPr bwMode="auto">
          <a:xfrm>
            <a:off x="4537075" y="15494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20" name="Rectangle 48"/>
          <p:cNvSpPr>
            <a:spLocks noChangeArrowheads="1"/>
          </p:cNvSpPr>
          <p:nvPr/>
        </p:nvSpPr>
        <p:spPr bwMode="auto">
          <a:xfrm>
            <a:off x="4573588" y="1616076"/>
            <a:ext cx="783870" cy="520655"/>
          </a:xfrm>
          <a:prstGeom prst="rect">
            <a:avLst/>
          </a:prstGeom>
          <a:noFill/>
          <a:ln>
            <a:noFill/>
          </a:ln>
          <a:effectLst/>
          <a:extLst>
            <a:ext uri="{909E8E84-426E-40DD-AFC4-6F175D3DCCD1}">
              <a14:hiddenFill xmlns:a14="http://schemas.microsoft.com/office/drawing/2010/main">
                <a:solidFill>
                  <a:srgbClr val="99FF33"/>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2817" name="Oval 49"/>
          <p:cNvSpPr>
            <a:spLocks noChangeArrowheads="1"/>
          </p:cNvSpPr>
          <p:nvPr/>
        </p:nvSpPr>
        <p:spPr bwMode="auto">
          <a:xfrm>
            <a:off x="6289675" y="15494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22" name="Rectangle 50"/>
          <p:cNvSpPr>
            <a:spLocks noChangeArrowheads="1"/>
          </p:cNvSpPr>
          <p:nvPr/>
        </p:nvSpPr>
        <p:spPr bwMode="auto">
          <a:xfrm>
            <a:off x="6326188" y="16922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28723" name="Rectangle 51"/>
          <p:cNvSpPr>
            <a:spLocks noChangeArrowheads="1"/>
          </p:cNvSpPr>
          <p:nvPr/>
        </p:nvSpPr>
        <p:spPr bwMode="auto">
          <a:xfrm>
            <a:off x="6173788" y="4968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8724" name="Rectangle 52"/>
          <p:cNvSpPr>
            <a:spLocks noChangeArrowheads="1"/>
          </p:cNvSpPr>
          <p:nvPr/>
        </p:nvSpPr>
        <p:spPr bwMode="auto">
          <a:xfrm>
            <a:off x="6707188" y="4968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2821" name="Line 53"/>
          <p:cNvSpPr>
            <a:spLocks noChangeShapeType="1"/>
          </p:cNvSpPr>
          <p:nvPr/>
        </p:nvSpPr>
        <p:spPr bwMode="auto">
          <a:xfrm>
            <a:off x="99218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26" name="Rectangle 54"/>
          <p:cNvSpPr>
            <a:spLocks noChangeArrowheads="1"/>
          </p:cNvSpPr>
          <p:nvPr/>
        </p:nvSpPr>
        <p:spPr bwMode="auto">
          <a:xfrm>
            <a:off x="9983788" y="54260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823" name="Line 55"/>
          <p:cNvSpPr>
            <a:spLocks noChangeShapeType="1"/>
          </p:cNvSpPr>
          <p:nvPr/>
        </p:nvSpPr>
        <p:spPr bwMode="auto">
          <a:xfrm>
            <a:off x="10455275" y="54356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24" name="Line 56"/>
          <p:cNvSpPr>
            <a:spLocks noChangeShapeType="1"/>
          </p:cNvSpPr>
          <p:nvPr/>
        </p:nvSpPr>
        <p:spPr bwMode="auto">
          <a:xfrm>
            <a:off x="40544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25" name="Line 57"/>
          <p:cNvSpPr>
            <a:spLocks noChangeShapeType="1"/>
          </p:cNvSpPr>
          <p:nvPr/>
        </p:nvSpPr>
        <p:spPr bwMode="auto">
          <a:xfrm>
            <a:off x="51212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26" name="Line 58"/>
          <p:cNvSpPr>
            <a:spLocks noChangeShapeType="1"/>
          </p:cNvSpPr>
          <p:nvPr/>
        </p:nvSpPr>
        <p:spPr bwMode="auto">
          <a:xfrm>
            <a:off x="45878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31" name="Rectangle 59"/>
          <p:cNvSpPr>
            <a:spLocks noChangeArrowheads="1"/>
          </p:cNvSpPr>
          <p:nvPr/>
        </p:nvSpPr>
        <p:spPr bwMode="auto">
          <a:xfrm>
            <a:off x="1525588" y="4938713"/>
            <a:ext cx="165109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anticodon</a:t>
            </a:r>
          </a:p>
        </p:txBody>
      </p:sp>
      <p:sp>
        <p:nvSpPr>
          <p:cNvPr id="28732" name="Rectangle 60"/>
          <p:cNvSpPr>
            <a:spLocks noChangeArrowheads="1"/>
          </p:cNvSpPr>
          <p:nvPr/>
        </p:nvSpPr>
        <p:spPr bwMode="auto">
          <a:xfrm>
            <a:off x="1754189" y="5518151"/>
            <a:ext cx="1352935" cy="70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000" b="1">
                <a:solidFill>
                  <a:schemeClr val="tx1"/>
                </a:solidFill>
              </a:rPr>
              <a:t>hydrogen</a:t>
            </a:r>
          </a:p>
          <a:p>
            <a:r>
              <a:rPr lang="en-US" altLang="en-US" sz="2000" b="1">
                <a:solidFill>
                  <a:schemeClr val="tx1"/>
                </a:solidFill>
              </a:rPr>
              <a:t>bonds</a:t>
            </a:r>
          </a:p>
        </p:txBody>
      </p:sp>
      <p:sp>
        <p:nvSpPr>
          <p:cNvPr id="28733" name="Rectangle 61"/>
          <p:cNvSpPr>
            <a:spLocks noChangeArrowheads="1"/>
          </p:cNvSpPr>
          <p:nvPr/>
        </p:nvSpPr>
        <p:spPr bwMode="auto">
          <a:xfrm>
            <a:off x="3963989" y="5807076"/>
            <a:ext cx="126156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codon</a:t>
            </a:r>
          </a:p>
        </p:txBody>
      </p:sp>
      <p:sp>
        <p:nvSpPr>
          <p:cNvPr id="32830" name="Line 62"/>
          <p:cNvSpPr>
            <a:spLocks noChangeShapeType="1"/>
          </p:cNvSpPr>
          <p:nvPr/>
        </p:nvSpPr>
        <p:spPr bwMode="auto">
          <a:xfrm flipV="1">
            <a:off x="2936875" y="5384800"/>
            <a:ext cx="1016000" cy="50800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31" name="Line 63"/>
          <p:cNvSpPr>
            <a:spLocks noChangeShapeType="1"/>
          </p:cNvSpPr>
          <p:nvPr/>
        </p:nvSpPr>
        <p:spPr bwMode="auto">
          <a:xfrm>
            <a:off x="3165475" y="5181600"/>
            <a:ext cx="558800" cy="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32" name="Line 64"/>
          <p:cNvSpPr>
            <a:spLocks noChangeShapeType="1"/>
          </p:cNvSpPr>
          <p:nvPr/>
        </p:nvSpPr>
        <p:spPr bwMode="auto">
          <a:xfrm>
            <a:off x="58070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33" name="Line 65"/>
          <p:cNvSpPr>
            <a:spLocks noChangeShapeType="1"/>
          </p:cNvSpPr>
          <p:nvPr/>
        </p:nvSpPr>
        <p:spPr bwMode="auto">
          <a:xfrm>
            <a:off x="64166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34" name="Line 66"/>
          <p:cNvSpPr>
            <a:spLocks noChangeShapeType="1"/>
          </p:cNvSpPr>
          <p:nvPr/>
        </p:nvSpPr>
        <p:spPr bwMode="auto">
          <a:xfrm>
            <a:off x="6950075" y="53594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35" name="Line 67"/>
          <p:cNvSpPr>
            <a:spLocks noChangeShapeType="1"/>
          </p:cNvSpPr>
          <p:nvPr/>
        </p:nvSpPr>
        <p:spPr bwMode="auto">
          <a:xfrm>
            <a:off x="5435600" y="1981200"/>
            <a:ext cx="787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40" name="Rectangle 68"/>
          <p:cNvSpPr>
            <a:spLocks noChangeArrowheads="1"/>
          </p:cNvSpPr>
          <p:nvPr/>
        </p:nvSpPr>
        <p:spPr bwMode="auto">
          <a:xfrm>
            <a:off x="5243514" y="625476"/>
            <a:ext cx="243977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a:t>
            </a:r>
          </a:p>
        </p:txBody>
      </p:sp>
      <p:sp>
        <p:nvSpPr>
          <p:cNvPr id="32837" name="Line 69"/>
          <p:cNvSpPr>
            <a:spLocks noChangeShapeType="1"/>
          </p:cNvSpPr>
          <p:nvPr/>
        </p:nvSpPr>
        <p:spPr bwMode="auto">
          <a:xfrm flipV="1">
            <a:off x="5816600" y="1117600"/>
            <a:ext cx="254000" cy="8890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2848" name="Group 80"/>
          <p:cNvGrpSpPr>
            <a:grpSpLocks/>
          </p:cNvGrpSpPr>
          <p:nvPr/>
        </p:nvGrpSpPr>
        <p:grpSpPr bwMode="auto">
          <a:xfrm>
            <a:off x="8702676" y="635000"/>
            <a:ext cx="1711325" cy="4092576"/>
            <a:chOff x="4522" y="400"/>
            <a:chExt cx="1078" cy="2578"/>
          </a:xfrm>
        </p:grpSpPr>
        <p:sp>
          <p:nvSpPr>
            <p:cNvPr id="28744" name="Rectangle 70"/>
            <p:cNvSpPr>
              <a:spLocks noChangeArrowheads="1"/>
            </p:cNvSpPr>
            <p:nvPr/>
          </p:nvSpPr>
          <p:spPr bwMode="auto">
            <a:xfrm>
              <a:off x="4657" y="2295"/>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2839" name="Line 71"/>
            <p:cNvSpPr>
              <a:spLocks noChangeShapeType="1"/>
            </p:cNvSpPr>
            <p:nvPr/>
          </p:nvSpPr>
          <p:spPr bwMode="auto">
            <a:xfrm>
              <a:off x="4714" y="260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40" name="Line 72"/>
            <p:cNvSpPr>
              <a:spLocks noChangeShapeType="1"/>
            </p:cNvSpPr>
            <p:nvPr/>
          </p:nvSpPr>
          <p:spPr bwMode="auto">
            <a:xfrm>
              <a:off x="5050" y="260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41" name="Line 73"/>
            <p:cNvSpPr>
              <a:spLocks noChangeShapeType="1"/>
            </p:cNvSpPr>
            <p:nvPr/>
          </p:nvSpPr>
          <p:spPr bwMode="auto">
            <a:xfrm>
              <a:off x="5386" y="2608"/>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48" name="Rectangle 74"/>
            <p:cNvSpPr>
              <a:spLocks noChangeArrowheads="1"/>
            </p:cNvSpPr>
            <p:nvPr/>
          </p:nvSpPr>
          <p:spPr bwMode="auto">
            <a:xfrm>
              <a:off x="4561" y="2650"/>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28749" name="Rectangle 75"/>
            <p:cNvSpPr>
              <a:spLocks noChangeArrowheads="1"/>
            </p:cNvSpPr>
            <p:nvPr/>
          </p:nvSpPr>
          <p:spPr bwMode="auto">
            <a:xfrm>
              <a:off x="4897" y="2650"/>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8750" name="Rectangle 76"/>
            <p:cNvSpPr>
              <a:spLocks noChangeArrowheads="1"/>
            </p:cNvSpPr>
            <p:nvPr/>
          </p:nvSpPr>
          <p:spPr bwMode="auto">
            <a:xfrm>
              <a:off x="5233" y="2650"/>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845" name="Freeform 77"/>
            <p:cNvSpPr>
              <a:spLocks/>
            </p:cNvSpPr>
            <p:nvPr/>
          </p:nvSpPr>
          <p:spPr bwMode="auto">
            <a:xfrm>
              <a:off x="4522" y="864"/>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2846" name="AutoShape 78"/>
            <p:cNvSpPr>
              <a:spLocks noChangeArrowheads="1"/>
            </p:cNvSpPr>
            <p:nvPr/>
          </p:nvSpPr>
          <p:spPr bwMode="auto">
            <a:xfrm>
              <a:off x="5008" y="400"/>
              <a:ext cx="592" cy="544"/>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8753" name="Rectangle 79"/>
            <p:cNvSpPr>
              <a:spLocks noChangeArrowheads="1"/>
            </p:cNvSpPr>
            <p:nvPr/>
          </p:nvSpPr>
          <p:spPr bwMode="auto">
            <a:xfrm>
              <a:off x="5088" y="672"/>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grpSp>
      <p:sp>
        <p:nvSpPr>
          <p:cNvPr id="32849" name="Text Box 81"/>
          <p:cNvSpPr txBox="1">
            <a:spLocks noChangeArrowheads="1"/>
          </p:cNvSpPr>
          <p:nvPr/>
        </p:nvSpPr>
        <p:spPr bwMode="auto">
          <a:xfrm>
            <a:off x="1889125" y="222250"/>
            <a:ext cx="24522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4000" b="1">
                <a:solidFill>
                  <a:srgbClr val="B50069"/>
                </a:solidFill>
                <a:effectLst>
                  <a:outerShdw blurRad="38100" dist="38100" dir="2700000" algn="tl">
                    <a:srgbClr val="000000"/>
                  </a:outerShdw>
                </a:effectLst>
              </a:rPr>
              <a:t>Elongation</a:t>
            </a:r>
            <a:endParaRPr lang="en-US" altLang="en-US" sz="2400"/>
          </a:p>
        </p:txBody>
      </p:sp>
    </p:spTree>
    <p:extLst>
      <p:ext uri="{BB962C8B-B14F-4D97-AF65-F5344CB8AC3E}">
        <p14:creationId xmlns:p14="http://schemas.microsoft.com/office/powerpoint/2010/main" val="22281174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849">
                                            <p:txEl>
                                              <p:pRg st="0" end="0"/>
                                            </p:txEl>
                                          </p:spTgt>
                                        </p:tgtEl>
                                        <p:attrNameLst>
                                          <p:attrName>style.visibility</p:attrName>
                                        </p:attrNameLst>
                                      </p:cBhvr>
                                      <p:to>
                                        <p:strVal val="visible"/>
                                      </p:to>
                                    </p:set>
                                    <p:animEffect transition="in" filter="wipe(left)">
                                      <p:cBhvr>
                                        <p:cTn id="7" dur="500"/>
                                        <p:tgtEl>
                                          <p:spTgt spid="3284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32848"/>
                                        </p:tgtEl>
                                        <p:attrNameLst>
                                          <p:attrName>style.visibility</p:attrName>
                                        </p:attrNameLst>
                                      </p:cBhvr>
                                      <p:to>
                                        <p:strVal val="visible"/>
                                      </p:to>
                                    </p:set>
                                    <p:anim calcmode="lin" valueType="num">
                                      <p:cBhvr additive="base">
                                        <p:cTn id="12" dur="500" fill="hold"/>
                                        <p:tgtEl>
                                          <p:spTgt spid="32848"/>
                                        </p:tgtEl>
                                        <p:attrNameLst>
                                          <p:attrName>ppt_x</p:attrName>
                                        </p:attrNameLst>
                                      </p:cBhvr>
                                      <p:tavLst>
                                        <p:tav tm="0">
                                          <p:val>
                                            <p:strVal val="1+#ppt_w/2"/>
                                          </p:val>
                                        </p:tav>
                                        <p:tav tm="100000">
                                          <p:val>
                                            <p:strVal val="#ppt_x"/>
                                          </p:val>
                                        </p:tav>
                                      </p:tavLst>
                                    </p:anim>
                                    <p:anim calcmode="lin" valueType="num">
                                      <p:cBhvr additive="base">
                                        <p:cTn id="13" dur="500" fill="hold"/>
                                        <p:tgtEl>
                                          <p:spTgt spid="328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49"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idx="1"/>
          </p:nvPr>
        </p:nvSpPr>
        <p:spPr>
          <a:xfrm>
            <a:off x="1692275" y="1905000"/>
            <a:ext cx="7772400" cy="4114800"/>
          </a:xfrm>
          <a:noFill/>
        </p:spPr>
        <p:txBody>
          <a:bodyPr/>
          <a:lstStyle/>
          <a:p>
            <a:pPr>
              <a:buFontTx/>
              <a:buNone/>
            </a:pPr>
            <a:r>
              <a:rPr lang="en-US" altLang="en-US"/>
              <a:t> </a:t>
            </a:r>
          </a:p>
        </p:txBody>
      </p:sp>
      <p:sp>
        <p:nvSpPr>
          <p:cNvPr id="29699" name="Rectangle 3"/>
          <p:cNvSpPr>
            <a:spLocks noChangeArrowheads="1"/>
          </p:cNvSpPr>
          <p:nvPr/>
        </p:nvSpPr>
        <p:spPr bwMode="auto">
          <a:xfrm>
            <a:off x="1692275" y="2362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SzPct val="100000"/>
              <a:buChar char="•"/>
              <a:defRPr sz="3200">
                <a:solidFill>
                  <a:schemeClr val="tx1"/>
                </a:solidFill>
                <a:latin typeface="Arial" panose="020B0604020202020204" pitchFamily="34" charset="0"/>
              </a:defRPr>
            </a:lvl1pPr>
            <a:lvl2pPr marL="742950" indent="-285750">
              <a:spcBef>
                <a:spcPct val="20000"/>
              </a:spcBef>
              <a:buSzPct val="100000"/>
              <a:buChar char="–"/>
              <a:defRPr sz="2800">
                <a:solidFill>
                  <a:schemeClr val="tx1"/>
                </a:solidFill>
                <a:latin typeface="Arial" panose="020B0604020202020204" pitchFamily="34" charset="0"/>
              </a:defRPr>
            </a:lvl2pPr>
            <a:lvl3pPr marL="1143000" indent="-228600">
              <a:spcBef>
                <a:spcPct val="20000"/>
              </a:spcBef>
              <a:buSzPct val="100000"/>
              <a:buChar char="•"/>
              <a:defRPr sz="2400">
                <a:solidFill>
                  <a:schemeClr val="tx1"/>
                </a:solidFill>
                <a:latin typeface="Arial" panose="020B0604020202020204" pitchFamily="34" charset="0"/>
              </a:defRPr>
            </a:lvl3pPr>
            <a:lvl4pPr marL="1600200" indent="-228600">
              <a:spcBef>
                <a:spcPct val="20000"/>
              </a:spcBef>
              <a:buSzPct val="100000"/>
              <a:buChar char="–"/>
              <a:defRPr sz="2000">
                <a:solidFill>
                  <a:schemeClr val="tx1"/>
                </a:solidFill>
                <a:latin typeface="Arial" panose="020B0604020202020204" pitchFamily="34" charset="0"/>
              </a:defRPr>
            </a:lvl4pPr>
            <a:lvl5pPr marL="2057400" indent="-228600">
              <a:spcBef>
                <a:spcPct val="20000"/>
              </a:spcBef>
              <a:buSzPct val="10000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SzPct val="100000"/>
              <a:buChar char="•"/>
              <a:defRPr sz="2000">
                <a:solidFill>
                  <a:schemeClr val="tx1"/>
                </a:solidFill>
                <a:latin typeface="Arial" panose="020B0604020202020204" pitchFamily="34" charset="0"/>
              </a:defRPr>
            </a:lvl9pPr>
          </a:lstStyle>
          <a:p>
            <a:pPr>
              <a:buSzTx/>
              <a:buFontTx/>
              <a:buNone/>
            </a:pPr>
            <a:r>
              <a:rPr lang="en-US" altLang="en-US"/>
              <a:t> </a:t>
            </a:r>
          </a:p>
        </p:txBody>
      </p:sp>
      <p:sp>
        <p:nvSpPr>
          <p:cNvPr id="33796" name="Freeform 4"/>
          <p:cNvSpPr>
            <a:spLocks/>
          </p:cNvSpPr>
          <p:nvPr/>
        </p:nvSpPr>
        <p:spPr bwMode="auto">
          <a:xfrm>
            <a:off x="3044825" y="16002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3797" name="Freeform 5"/>
          <p:cNvSpPr>
            <a:spLocks/>
          </p:cNvSpPr>
          <p:nvPr/>
        </p:nvSpPr>
        <p:spPr bwMode="auto">
          <a:xfrm>
            <a:off x="3140075" y="50673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3798" name="AutoShape 6"/>
          <p:cNvSpPr>
            <a:spLocks noChangeArrowheads="1"/>
          </p:cNvSpPr>
          <p:nvPr/>
        </p:nvSpPr>
        <p:spPr bwMode="auto">
          <a:xfrm>
            <a:off x="38512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799" name="AutoShape 7"/>
          <p:cNvSpPr>
            <a:spLocks noChangeArrowheads="1"/>
          </p:cNvSpPr>
          <p:nvPr/>
        </p:nvSpPr>
        <p:spPr bwMode="auto">
          <a:xfrm>
            <a:off x="56800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0" name="Rectangle 8"/>
          <p:cNvSpPr>
            <a:spLocks noChangeArrowheads="1"/>
          </p:cNvSpPr>
          <p:nvPr/>
        </p:nvSpPr>
        <p:spPr bwMode="auto">
          <a:xfrm>
            <a:off x="1981200" y="1141414"/>
            <a:ext cx="10223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1" name="Rectangle 9"/>
          <p:cNvSpPr>
            <a:spLocks noChangeArrowheads="1"/>
          </p:cNvSpPr>
          <p:nvPr/>
        </p:nvSpPr>
        <p:spPr bwMode="auto">
          <a:xfrm>
            <a:off x="8856664" y="57007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3802" name="Rectangle 10"/>
          <p:cNvSpPr>
            <a:spLocks noChangeArrowheads="1"/>
          </p:cNvSpPr>
          <p:nvPr/>
        </p:nvSpPr>
        <p:spPr bwMode="auto">
          <a:xfrm>
            <a:off x="3851276" y="5207000"/>
            <a:ext cx="6715125"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3" name="Line 11"/>
          <p:cNvSpPr>
            <a:spLocks noChangeShapeType="1"/>
          </p:cNvSpPr>
          <p:nvPr/>
        </p:nvSpPr>
        <p:spPr bwMode="auto">
          <a:xfrm>
            <a:off x="3825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4" name="Line 12"/>
          <p:cNvSpPr>
            <a:spLocks noChangeShapeType="1"/>
          </p:cNvSpPr>
          <p:nvPr/>
        </p:nvSpPr>
        <p:spPr bwMode="auto">
          <a:xfrm>
            <a:off x="4359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5" name="Line 13"/>
          <p:cNvSpPr>
            <a:spLocks noChangeShapeType="1"/>
          </p:cNvSpPr>
          <p:nvPr/>
        </p:nvSpPr>
        <p:spPr bwMode="auto">
          <a:xfrm>
            <a:off x="4968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6" name="Line 14"/>
          <p:cNvSpPr>
            <a:spLocks noChangeShapeType="1"/>
          </p:cNvSpPr>
          <p:nvPr/>
        </p:nvSpPr>
        <p:spPr bwMode="auto">
          <a:xfrm>
            <a:off x="557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1" name="Rectangle 15"/>
          <p:cNvSpPr>
            <a:spLocks noChangeArrowheads="1"/>
          </p:cNvSpPr>
          <p:nvPr/>
        </p:nvSpPr>
        <p:spPr bwMode="auto">
          <a:xfrm>
            <a:off x="38877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9712" name="Rectangle 16"/>
          <p:cNvSpPr>
            <a:spLocks noChangeArrowheads="1"/>
          </p:cNvSpPr>
          <p:nvPr/>
        </p:nvSpPr>
        <p:spPr bwMode="auto">
          <a:xfrm>
            <a:off x="44211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9713" name="Rectangle 17"/>
          <p:cNvSpPr>
            <a:spLocks noChangeArrowheads="1"/>
          </p:cNvSpPr>
          <p:nvPr/>
        </p:nvSpPr>
        <p:spPr bwMode="auto">
          <a:xfrm>
            <a:off x="4954588" y="51974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10" name="Line 18"/>
          <p:cNvSpPr>
            <a:spLocks noChangeShapeType="1"/>
          </p:cNvSpPr>
          <p:nvPr/>
        </p:nvSpPr>
        <p:spPr bwMode="auto">
          <a:xfrm>
            <a:off x="618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1" name="Line 19"/>
          <p:cNvSpPr>
            <a:spLocks noChangeShapeType="1"/>
          </p:cNvSpPr>
          <p:nvPr/>
        </p:nvSpPr>
        <p:spPr bwMode="auto">
          <a:xfrm>
            <a:off x="7331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2" name="Line 20"/>
          <p:cNvSpPr>
            <a:spLocks noChangeShapeType="1"/>
          </p:cNvSpPr>
          <p:nvPr/>
        </p:nvSpPr>
        <p:spPr bwMode="auto">
          <a:xfrm>
            <a:off x="6797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17" name="Rectangle 21"/>
          <p:cNvSpPr>
            <a:spLocks noChangeArrowheads="1"/>
          </p:cNvSpPr>
          <p:nvPr/>
        </p:nvSpPr>
        <p:spPr bwMode="auto">
          <a:xfrm>
            <a:off x="56403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9718" name="Rectangle 22"/>
          <p:cNvSpPr>
            <a:spLocks noChangeArrowheads="1"/>
          </p:cNvSpPr>
          <p:nvPr/>
        </p:nvSpPr>
        <p:spPr bwMode="auto">
          <a:xfrm>
            <a:off x="62499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9719" name="Rectangle 23"/>
          <p:cNvSpPr>
            <a:spLocks noChangeArrowheads="1"/>
          </p:cNvSpPr>
          <p:nvPr/>
        </p:nvSpPr>
        <p:spPr bwMode="auto">
          <a:xfrm>
            <a:off x="68595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16" name="Line 24"/>
          <p:cNvSpPr>
            <a:spLocks noChangeShapeType="1"/>
          </p:cNvSpPr>
          <p:nvPr/>
        </p:nvSpPr>
        <p:spPr bwMode="auto">
          <a:xfrm>
            <a:off x="8931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7" name="Line 25"/>
          <p:cNvSpPr>
            <a:spLocks noChangeShapeType="1"/>
          </p:cNvSpPr>
          <p:nvPr/>
        </p:nvSpPr>
        <p:spPr bwMode="auto">
          <a:xfrm>
            <a:off x="8397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8" name="Line 26"/>
          <p:cNvSpPr>
            <a:spLocks noChangeShapeType="1"/>
          </p:cNvSpPr>
          <p:nvPr/>
        </p:nvSpPr>
        <p:spPr bwMode="auto">
          <a:xfrm>
            <a:off x="7864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9" name="Line 27"/>
          <p:cNvSpPr>
            <a:spLocks noChangeShapeType="1"/>
          </p:cNvSpPr>
          <p:nvPr/>
        </p:nvSpPr>
        <p:spPr bwMode="auto">
          <a:xfrm>
            <a:off x="9464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24" name="Rectangle 28"/>
          <p:cNvSpPr>
            <a:spLocks noChangeArrowheads="1"/>
          </p:cNvSpPr>
          <p:nvPr/>
        </p:nvSpPr>
        <p:spPr bwMode="auto">
          <a:xfrm>
            <a:off x="73929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9725" name="Rectangle 29"/>
          <p:cNvSpPr>
            <a:spLocks noChangeArrowheads="1"/>
          </p:cNvSpPr>
          <p:nvPr/>
        </p:nvSpPr>
        <p:spPr bwMode="auto">
          <a:xfrm>
            <a:off x="79263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9726" name="Rectangle 30"/>
          <p:cNvSpPr>
            <a:spLocks noChangeArrowheads="1"/>
          </p:cNvSpPr>
          <p:nvPr/>
        </p:nvSpPr>
        <p:spPr bwMode="auto">
          <a:xfrm>
            <a:off x="84597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9727" name="Rectangle 31"/>
          <p:cNvSpPr>
            <a:spLocks noChangeArrowheads="1"/>
          </p:cNvSpPr>
          <p:nvPr/>
        </p:nvSpPr>
        <p:spPr bwMode="auto">
          <a:xfrm>
            <a:off x="8993189" y="5197475"/>
            <a:ext cx="485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29728" name="Rectangle 32"/>
          <p:cNvSpPr>
            <a:spLocks noChangeArrowheads="1"/>
          </p:cNvSpPr>
          <p:nvPr/>
        </p:nvSpPr>
        <p:spPr bwMode="auto">
          <a:xfrm>
            <a:off x="9526588" y="5197475"/>
            <a:ext cx="506412"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25" name="Freeform 33"/>
          <p:cNvSpPr>
            <a:spLocks/>
          </p:cNvSpPr>
          <p:nvPr/>
        </p:nvSpPr>
        <p:spPr bwMode="auto">
          <a:xfrm>
            <a:off x="1539875" y="685800"/>
            <a:ext cx="1620838" cy="2668588"/>
          </a:xfrm>
          <a:custGeom>
            <a:avLst/>
            <a:gdLst>
              <a:gd name="T0" fmla="*/ 600 w 1021"/>
              <a:gd name="T1" fmla="*/ 80 h 1681"/>
              <a:gd name="T2" fmla="*/ 600 w 1021"/>
              <a:gd name="T3" fmla="*/ 194 h 1681"/>
              <a:gd name="T4" fmla="*/ 588 w 1021"/>
              <a:gd name="T5" fmla="*/ 309 h 1681"/>
              <a:gd name="T6" fmla="*/ 588 w 1021"/>
              <a:gd name="T7" fmla="*/ 411 h 1681"/>
              <a:gd name="T8" fmla="*/ 588 w 1021"/>
              <a:gd name="T9" fmla="*/ 514 h 1681"/>
              <a:gd name="T10" fmla="*/ 588 w 1021"/>
              <a:gd name="T11" fmla="*/ 629 h 1681"/>
              <a:gd name="T12" fmla="*/ 660 w 1021"/>
              <a:gd name="T13" fmla="*/ 674 h 1681"/>
              <a:gd name="T14" fmla="*/ 684 w 1021"/>
              <a:gd name="T15" fmla="*/ 571 h 1681"/>
              <a:gd name="T16" fmla="*/ 792 w 1021"/>
              <a:gd name="T17" fmla="*/ 526 h 1681"/>
              <a:gd name="T18" fmla="*/ 912 w 1021"/>
              <a:gd name="T19" fmla="*/ 537 h 1681"/>
              <a:gd name="T20" fmla="*/ 996 w 1021"/>
              <a:gd name="T21" fmla="*/ 629 h 1681"/>
              <a:gd name="T22" fmla="*/ 1020 w 1021"/>
              <a:gd name="T23" fmla="*/ 731 h 1681"/>
              <a:gd name="T24" fmla="*/ 996 w 1021"/>
              <a:gd name="T25" fmla="*/ 846 h 1681"/>
              <a:gd name="T26" fmla="*/ 888 w 1021"/>
              <a:gd name="T27" fmla="*/ 926 h 1681"/>
              <a:gd name="T28" fmla="*/ 780 w 1021"/>
              <a:gd name="T29" fmla="*/ 914 h 1681"/>
              <a:gd name="T30" fmla="*/ 696 w 1021"/>
              <a:gd name="T31" fmla="*/ 823 h 1681"/>
              <a:gd name="T32" fmla="*/ 588 w 1021"/>
              <a:gd name="T33" fmla="*/ 800 h 1681"/>
              <a:gd name="T34" fmla="*/ 600 w 1021"/>
              <a:gd name="T35" fmla="*/ 903 h 1681"/>
              <a:gd name="T36" fmla="*/ 624 w 1021"/>
              <a:gd name="T37" fmla="*/ 1006 h 1681"/>
              <a:gd name="T38" fmla="*/ 624 w 1021"/>
              <a:gd name="T39" fmla="*/ 1166 h 1681"/>
              <a:gd name="T40" fmla="*/ 624 w 1021"/>
              <a:gd name="T41" fmla="*/ 1349 h 1681"/>
              <a:gd name="T42" fmla="*/ 732 w 1021"/>
              <a:gd name="T43" fmla="*/ 1337 h 1681"/>
              <a:gd name="T44" fmla="*/ 852 w 1021"/>
              <a:gd name="T45" fmla="*/ 1360 h 1681"/>
              <a:gd name="T46" fmla="*/ 960 w 1021"/>
              <a:gd name="T47" fmla="*/ 1417 h 1681"/>
              <a:gd name="T48" fmla="*/ 996 w 1021"/>
              <a:gd name="T49" fmla="*/ 1520 h 1681"/>
              <a:gd name="T50" fmla="*/ 960 w 1021"/>
              <a:gd name="T51" fmla="*/ 1623 h 1681"/>
              <a:gd name="T52" fmla="*/ 852 w 1021"/>
              <a:gd name="T53" fmla="*/ 1657 h 1681"/>
              <a:gd name="T54" fmla="*/ 732 w 1021"/>
              <a:gd name="T55" fmla="*/ 1669 h 1681"/>
              <a:gd name="T56" fmla="*/ 624 w 1021"/>
              <a:gd name="T57" fmla="*/ 1680 h 1681"/>
              <a:gd name="T58" fmla="*/ 516 w 1021"/>
              <a:gd name="T59" fmla="*/ 1680 h 1681"/>
              <a:gd name="T60" fmla="*/ 408 w 1021"/>
              <a:gd name="T61" fmla="*/ 1680 h 1681"/>
              <a:gd name="T62" fmla="*/ 300 w 1021"/>
              <a:gd name="T63" fmla="*/ 1669 h 1681"/>
              <a:gd name="T64" fmla="*/ 192 w 1021"/>
              <a:gd name="T65" fmla="*/ 1646 h 1681"/>
              <a:gd name="T66" fmla="*/ 96 w 1021"/>
              <a:gd name="T67" fmla="*/ 1589 h 1681"/>
              <a:gd name="T68" fmla="*/ 48 w 1021"/>
              <a:gd name="T69" fmla="*/ 1486 h 1681"/>
              <a:gd name="T70" fmla="*/ 132 w 1021"/>
              <a:gd name="T71" fmla="*/ 1394 h 1681"/>
              <a:gd name="T72" fmla="*/ 252 w 1021"/>
              <a:gd name="T73" fmla="*/ 1349 h 1681"/>
              <a:gd name="T74" fmla="*/ 372 w 1021"/>
              <a:gd name="T75" fmla="*/ 1349 h 1681"/>
              <a:gd name="T76" fmla="*/ 456 w 1021"/>
              <a:gd name="T77" fmla="*/ 1314 h 1681"/>
              <a:gd name="T78" fmla="*/ 456 w 1021"/>
              <a:gd name="T79" fmla="*/ 1211 h 1681"/>
              <a:gd name="T80" fmla="*/ 444 w 1021"/>
              <a:gd name="T81" fmla="*/ 1109 h 1681"/>
              <a:gd name="T82" fmla="*/ 444 w 1021"/>
              <a:gd name="T83" fmla="*/ 1006 h 1681"/>
              <a:gd name="T84" fmla="*/ 444 w 1021"/>
              <a:gd name="T85" fmla="*/ 903 h 1681"/>
              <a:gd name="T86" fmla="*/ 372 w 1021"/>
              <a:gd name="T87" fmla="*/ 846 h 1681"/>
              <a:gd name="T88" fmla="*/ 336 w 1021"/>
              <a:gd name="T89" fmla="*/ 914 h 1681"/>
              <a:gd name="T90" fmla="*/ 228 w 1021"/>
              <a:gd name="T91" fmla="*/ 960 h 1681"/>
              <a:gd name="T92" fmla="*/ 120 w 1021"/>
              <a:gd name="T93" fmla="*/ 949 h 1681"/>
              <a:gd name="T94" fmla="*/ 36 w 1021"/>
              <a:gd name="T95" fmla="*/ 869 h 1681"/>
              <a:gd name="T96" fmla="*/ 0 w 1021"/>
              <a:gd name="T97" fmla="*/ 766 h 1681"/>
              <a:gd name="T98" fmla="*/ 60 w 1021"/>
              <a:gd name="T99" fmla="*/ 674 h 1681"/>
              <a:gd name="T100" fmla="*/ 180 w 1021"/>
              <a:gd name="T101" fmla="*/ 640 h 1681"/>
              <a:gd name="T102" fmla="*/ 288 w 1021"/>
              <a:gd name="T103" fmla="*/ 663 h 1681"/>
              <a:gd name="T104" fmla="*/ 360 w 1021"/>
              <a:gd name="T105" fmla="*/ 731 h 1681"/>
              <a:gd name="T106" fmla="*/ 432 w 1021"/>
              <a:gd name="T107" fmla="*/ 697 h 1681"/>
              <a:gd name="T108" fmla="*/ 444 w 1021"/>
              <a:gd name="T109" fmla="*/ 583 h 1681"/>
              <a:gd name="T110" fmla="*/ 444 w 1021"/>
              <a:gd name="T111" fmla="*/ 480 h 1681"/>
              <a:gd name="T112" fmla="*/ 444 w 1021"/>
              <a:gd name="T113" fmla="*/ 366 h 1681"/>
              <a:gd name="T114" fmla="*/ 432 w 1021"/>
              <a:gd name="T115" fmla="*/ 251 h 1681"/>
              <a:gd name="T116" fmla="*/ 432 w 1021"/>
              <a:gd name="T117" fmla="*/ 149 h 1681"/>
              <a:gd name="T118" fmla="*/ 432 w 1021"/>
              <a:gd name="T119" fmla="*/ 46 h 1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681">
                <a:moveTo>
                  <a:pt x="624" y="0"/>
                </a:moveTo>
                <a:lnTo>
                  <a:pt x="624" y="34"/>
                </a:lnTo>
                <a:lnTo>
                  <a:pt x="600" y="80"/>
                </a:lnTo>
                <a:lnTo>
                  <a:pt x="600" y="126"/>
                </a:lnTo>
                <a:lnTo>
                  <a:pt x="600" y="160"/>
                </a:lnTo>
                <a:lnTo>
                  <a:pt x="600" y="194"/>
                </a:lnTo>
                <a:lnTo>
                  <a:pt x="600" y="229"/>
                </a:lnTo>
                <a:lnTo>
                  <a:pt x="588" y="263"/>
                </a:lnTo>
                <a:lnTo>
                  <a:pt x="588" y="309"/>
                </a:lnTo>
                <a:lnTo>
                  <a:pt x="588" y="343"/>
                </a:lnTo>
                <a:lnTo>
                  <a:pt x="588" y="377"/>
                </a:lnTo>
                <a:lnTo>
                  <a:pt x="588" y="411"/>
                </a:lnTo>
                <a:lnTo>
                  <a:pt x="588" y="446"/>
                </a:lnTo>
                <a:lnTo>
                  <a:pt x="588" y="480"/>
                </a:lnTo>
                <a:lnTo>
                  <a:pt x="588" y="514"/>
                </a:lnTo>
                <a:lnTo>
                  <a:pt x="588" y="549"/>
                </a:lnTo>
                <a:lnTo>
                  <a:pt x="588" y="583"/>
                </a:lnTo>
                <a:lnTo>
                  <a:pt x="588" y="629"/>
                </a:lnTo>
                <a:lnTo>
                  <a:pt x="588" y="663"/>
                </a:lnTo>
                <a:lnTo>
                  <a:pt x="624" y="663"/>
                </a:lnTo>
                <a:lnTo>
                  <a:pt x="660" y="674"/>
                </a:lnTo>
                <a:lnTo>
                  <a:pt x="672" y="640"/>
                </a:lnTo>
                <a:lnTo>
                  <a:pt x="672" y="606"/>
                </a:lnTo>
                <a:lnTo>
                  <a:pt x="684" y="571"/>
                </a:lnTo>
                <a:lnTo>
                  <a:pt x="720" y="549"/>
                </a:lnTo>
                <a:lnTo>
                  <a:pt x="756" y="526"/>
                </a:lnTo>
                <a:lnTo>
                  <a:pt x="792" y="526"/>
                </a:lnTo>
                <a:lnTo>
                  <a:pt x="828" y="514"/>
                </a:lnTo>
                <a:lnTo>
                  <a:pt x="876" y="526"/>
                </a:lnTo>
                <a:lnTo>
                  <a:pt x="912" y="537"/>
                </a:lnTo>
                <a:lnTo>
                  <a:pt x="948" y="560"/>
                </a:lnTo>
                <a:lnTo>
                  <a:pt x="972" y="594"/>
                </a:lnTo>
                <a:lnTo>
                  <a:pt x="996" y="629"/>
                </a:lnTo>
                <a:lnTo>
                  <a:pt x="1008" y="663"/>
                </a:lnTo>
                <a:lnTo>
                  <a:pt x="1020" y="697"/>
                </a:lnTo>
                <a:lnTo>
                  <a:pt x="1020" y="731"/>
                </a:lnTo>
                <a:lnTo>
                  <a:pt x="1020" y="766"/>
                </a:lnTo>
                <a:lnTo>
                  <a:pt x="1008" y="811"/>
                </a:lnTo>
                <a:lnTo>
                  <a:pt x="996" y="846"/>
                </a:lnTo>
                <a:lnTo>
                  <a:pt x="960" y="880"/>
                </a:lnTo>
                <a:lnTo>
                  <a:pt x="924" y="903"/>
                </a:lnTo>
                <a:lnTo>
                  <a:pt x="888" y="926"/>
                </a:lnTo>
                <a:lnTo>
                  <a:pt x="852" y="926"/>
                </a:lnTo>
                <a:lnTo>
                  <a:pt x="816" y="926"/>
                </a:lnTo>
                <a:lnTo>
                  <a:pt x="780" y="914"/>
                </a:lnTo>
                <a:lnTo>
                  <a:pt x="732" y="891"/>
                </a:lnTo>
                <a:lnTo>
                  <a:pt x="708" y="857"/>
                </a:lnTo>
                <a:lnTo>
                  <a:pt x="696" y="823"/>
                </a:lnTo>
                <a:lnTo>
                  <a:pt x="660" y="800"/>
                </a:lnTo>
                <a:lnTo>
                  <a:pt x="624" y="800"/>
                </a:lnTo>
                <a:lnTo>
                  <a:pt x="588" y="800"/>
                </a:lnTo>
                <a:lnTo>
                  <a:pt x="588" y="834"/>
                </a:lnTo>
                <a:lnTo>
                  <a:pt x="588" y="869"/>
                </a:lnTo>
                <a:lnTo>
                  <a:pt x="600" y="903"/>
                </a:lnTo>
                <a:lnTo>
                  <a:pt x="612" y="937"/>
                </a:lnTo>
                <a:lnTo>
                  <a:pt x="612" y="971"/>
                </a:lnTo>
                <a:lnTo>
                  <a:pt x="624" y="1006"/>
                </a:lnTo>
                <a:lnTo>
                  <a:pt x="624" y="1040"/>
                </a:lnTo>
                <a:lnTo>
                  <a:pt x="624" y="1074"/>
                </a:lnTo>
                <a:lnTo>
                  <a:pt x="624" y="1166"/>
                </a:lnTo>
                <a:lnTo>
                  <a:pt x="624" y="1234"/>
                </a:lnTo>
                <a:lnTo>
                  <a:pt x="624" y="1303"/>
                </a:lnTo>
                <a:lnTo>
                  <a:pt x="624" y="1349"/>
                </a:lnTo>
                <a:lnTo>
                  <a:pt x="660" y="1337"/>
                </a:lnTo>
                <a:lnTo>
                  <a:pt x="696" y="1337"/>
                </a:lnTo>
                <a:lnTo>
                  <a:pt x="732" y="1337"/>
                </a:lnTo>
                <a:lnTo>
                  <a:pt x="780" y="1337"/>
                </a:lnTo>
                <a:lnTo>
                  <a:pt x="816" y="1349"/>
                </a:lnTo>
                <a:lnTo>
                  <a:pt x="852" y="1360"/>
                </a:lnTo>
                <a:lnTo>
                  <a:pt x="888" y="1371"/>
                </a:lnTo>
                <a:lnTo>
                  <a:pt x="924" y="1383"/>
                </a:lnTo>
                <a:lnTo>
                  <a:pt x="960" y="1417"/>
                </a:lnTo>
                <a:lnTo>
                  <a:pt x="972" y="1451"/>
                </a:lnTo>
                <a:lnTo>
                  <a:pt x="996" y="1486"/>
                </a:lnTo>
                <a:lnTo>
                  <a:pt x="996" y="1520"/>
                </a:lnTo>
                <a:lnTo>
                  <a:pt x="996" y="1554"/>
                </a:lnTo>
                <a:lnTo>
                  <a:pt x="984" y="1589"/>
                </a:lnTo>
                <a:lnTo>
                  <a:pt x="960" y="1623"/>
                </a:lnTo>
                <a:lnTo>
                  <a:pt x="924" y="1646"/>
                </a:lnTo>
                <a:lnTo>
                  <a:pt x="888" y="1657"/>
                </a:lnTo>
                <a:lnTo>
                  <a:pt x="852" y="1657"/>
                </a:lnTo>
                <a:lnTo>
                  <a:pt x="804" y="1657"/>
                </a:lnTo>
                <a:lnTo>
                  <a:pt x="768" y="1669"/>
                </a:lnTo>
                <a:lnTo>
                  <a:pt x="732" y="1669"/>
                </a:lnTo>
                <a:lnTo>
                  <a:pt x="696" y="1669"/>
                </a:lnTo>
                <a:lnTo>
                  <a:pt x="660" y="1680"/>
                </a:lnTo>
                <a:lnTo>
                  <a:pt x="624" y="1680"/>
                </a:lnTo>
                <a:lnTo>
                  <a:pt x="588" y="1680"/>
                </a:lnTo>
                <a:lnTo>
                  <a:pt x="552" y="1680"/>
                </a:lnTo>
                <a:lnTo>
                  <a:pt x="516" y="1680"/>
                </a:lnTo>
                <a:lnTo>
                  <a:pt x="480" y="1680"/>
                </a:lnTo>
                <a:lnTo>
                  <a:pt x="444" y="1680"/>
                </a:lnTo>
                <a:lnTo>
                  <a:pt x="408" y="1680"/>
                </a:lnTo>
                <a:lnTo>
                  <a:pt x="372" y="1680"/>
                </a:lnTo>
                <a:lnTo>
                  <a:pt x="336" y="1669"/>
                </a:lnTo>
                <a:lnTo>
                  <a:pt x="300" y="1669"/>
                </a:lnTo>
                <a:lnTo>
                  <a:pt x="264" y="1669"/>
                </a:lnTo>
                <a:lnTo>
                  <a:pt x="228" y="1657"/>
                </a:lnTo>
                <a:lnTo>
                  <a:pt x="192" y="1646"/>
                </a:lnTo>
                <a:lnTo>
                  <a:pt x="156" y="1634"/>
                </a:lnTo>
                <a:lnTo>
                  <a:pt x="120" y="1623"/>
                </a:lnTo>
                <a:lnTo>
                  <a:pt x="96" y="1589"/>
                </a:lnTo>
                <a:lnTo>
                  <a:pt x="72" y="1554"/>
                </a:lnTo>
                <a:lnTo>
                  <a:pt x="48" y="1520"/>
                </a:lnTo>
                <a:lnTo>
                  <a:pt x="48" y="1486"/>
                </a:lnTo>
                <a:lnTo>
                  <a:pt x="60" y="1451"/>
                </a:lnTo>
                <a:lnTo>
                  <a:pt x="84" y="1417"/>
                </a:lnTo>
                <a:lnTo>
                  <a:pt x="132" y="1394"/>
                </a:lnTo>
                <a:lnTo>
                  <a:pt x="168" y="1371"/>
                </a:lnTo>
                <a:lnTo>
                  <a:pt x="204" y="1360"/>
                </a:lnTo>
                <a:lnTo>
                  <a:pt x="252" y="1349"/>
                </a:lnTo>
                <a:lnTo>
                  <a:pt x="288" y="1349"/>
                </a:lnTo>
                <a:lnTo>
                  <a:pt x="336" y="1349"/>
                </a:lnTo>
                <a:lnTo>
                  <a:pt x="372" y="1349"/>
                </a:lnTo>
                <a:lnTo>
                  <a:pt x="408" y="1349"/>
                </a:lnTo>
                <a:lnTo>
                  <a:pt x="444" y="1349"/>
                </a:lnTo>
                <a:lnTo>
                  <a:pt x="456" y="1314"/>
                </a:lnTo>
                <a:lnTo>
                  <a:pt x="456" y="1280"/>
                </a:lnTo>
                <a:lnTo>
                  <a:pt x="456" y="1246"/>
                </a:lnTo>
                <a:lnTo>
                  <a:pt x="456" y="1211"/>
                </a:lnTo>
                <a:lnTo>
                  <a:pt x="456" y="1177"/>
                </a:lnTo>
                <a:lnTo>
                  <a:pt x="456" y="1143"/>
                </a:lnTo>
                <a:lnTo>
                  <a:pt x="444" y="1109"/>
                </a:lnTo>
                <a:lnTo>
                  <a:pt x="444" y="1074"/>
                </a:lnTo>
                <a:lnTo>
                  <a:pt x="444" y="1040"/>
                </a:lnTo>
                <a:lnTo>
                  <a:pt x="444" y="1006"/>
                </a:lnTo>
                <a:lnTo>
                  <a:pt x="444" y="971"/>
                </a:lnTo>
                <a:lnTo>
                  <a:pt x="444" y="937"/>
                </a:lnTo>
                <a:lnTo>
                  <a:pt x="444" y="903"/>
                </a:lnTo>
                <a:lnTo>
                  <a:pt x="444" y="869"/>
                </a:lnTo>
                <a:lnTo>
                  <a:pt x="408" y="846"/>
                </a:lnTo>
                <a:lnTo>
                  <a:pt x="372" y="846"/>
                </a:lnTo>
                <a:lnTo>
                  <a:pt x="336" y="846"/>
                </a:lnTo>
                <a:lnTo>
                  <a:pt x="336" y="880"/>
                </a:lnTo>
                <a:lnTo>
                  <a:pt x="336" y="914"/>
                </a:lnTo>
                <a:lnTo>
                  <a:pt x="300" y="937"/>
                </a:lnTo>
                <a:lnTo>
                  <a:pt x="264" y="960"/>
                </a:lnTo>
                <a:lnTo>
                  <a:pt x="228" y="960"/>
                </a:lnTo>
                <a:lnTo>
                  <a:pt x="192" y="960"/>
                </a:lnTo>
                <a:lnTo>
                  <a:pt x="156" y="960"/>
                </a:lnTo>
                <a:lnTo>
                  <a:pt x="120" y="949"/>
                </a:lnTo>
                <a:lnTo>
                  <a:pt x="84" y="937"/>
                </a:lnTo>
                <a:lnTo>
                  <a:pt x="60" y="903"/>
                </a:lnTo>
                <a:lnTo>
                  <a:pt x="36" y="869"/>
                </a:lnTo>
                <a:lnTo>
                  <a:pt x="12" y="834"/>
                </a:lnTo>
                <a:lnTo>
                  <a:pt x="0" y="800"/>
                </a:lnTo>
                <a:lnTo>
                  <a:pt x="0" y="766"/>
                </a:lnTo>
                <a:lnTo>
                  <a:pt x="0" y="731"/>
                </a:lnTo>
                <a:lnTo>
                  <a:pt x="24" y="697"/>
                </a:lnTo>
                <a:lnTo>
                  <a:pt x="60" y="674"/>
                </a:lnTo>
                <a:lnTo>
                  <a:pt x="96" y="651"/>
                </a:lnTo>
                <a:lnTo>
                  <a:pt x="132" y="640"/>
                </a:lnTo>
                <a:lnTo>
                  <a:pt x="180" y="640"/>
                </a:lnTo>
                <a:lnTo>
                  <a:pt x="216" y="640"/>
                </a:lnTo>
                <a:lnTo>
                  <a:pt x="252" y="651"/>
                </a:lnTo>
                <a:lnTo>
                  <a:pt x="288" y="663"/>
                </a:lnTo>
                <a:lnTo>
                  <a:pt x="312" y="697"/>
                </a:lnTo>
                <a:lnTo>
                  <a:pt x="324" y="731"/>
                </a:lnTo>
                <a:lnTo>
                  <a:pt x="360" y="731"/>
                </a:lnTo>
                <a:lnTo>
                  <a:pt x="396" y="731"/>
                </a:lnTo>
                <a:lnTo>
                  <a:pt x="432" y="731"/>
                </a:lnTo>
                <a:lnTo>
                  <a:pt x="432" y="697"/>
                </a:lnTo>
                <a:lnTo>
                  <a:pt x="444" y="663"/>
                </a:lnTo>
                <a:lnTo>
                  <a:pt x="444" y="629"/>
                </a:lnTo>
                <a:lnTo>
                  <a:pt x="444" y="583"/>
                </a:lnTo>
                <a:lnTo>
                  <a:pt x="444" y="549"/>
                </a:lnTo>
                <a:lnTo>
                  <a:pt x="444" y="514"/>
                </a:lnTo>
                <a:lnTo>
                  <a:pt x="444" y="480"/>
                </a:lnTo>
                <a:lnTo>
                  <a:pt x="444" y="446"/>
                </a:lnTo>
                <a:lnTo>
                  <a:pt x="444" y="411"/>
                </a:lnTo>
                <a:lnTo>
                  <a:pt x="444" y="366"/>
                </a:lnTo>
                <a:lnTo>
                  <a:pt x="444" y="331"/>
                </a:lnTo>
                <a:lnTo>
                  <a:pt x="444" y="297"/>
                </a:lnTo>
                <a:lnTo>
                  <a:pt x="432" y="251"/>
                </a:lnTo>
                <a:lnTo>
                  <a:pt x="432" y="217"/>
                </a:lnTo>
                <a:lnTo>
                  <a:pt x="432" y="183"/>
                </a:lnTo>
                <a:lnTo>
                  <a:pt x="432" y="149"/>
                </a:lnTo>
                <a:lnTo>
                  <a:pt x="432" y="114"/>
                </a:lnTo>
                <a:lnTo>
                  <a:pt x="432" y="80"/>
                </a:lnTo>
                <a:lnTo>
                  <a:pt x="432" y="46"/>
                </a:lnTo>
                <a:lnTo>
                  <a:pt x="432" y="11"/>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9730" name="Rectangle 34"/>
          <p:cNvSpPr>
            <a:spLocks noChangeArrowheads="1"/>
          </p:cNvSpPr>
          <p:nvPr/>
        </p:nvSpPr>
        <p:spPr bwMode="auto">
          <a:xfrm>
            <a:off x="1754189" y="28813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1-tRNA</a:t>
            </a:r>
          </a:p>
        </p:txBody>
      </p:sp>
      <p:sp>
        <p:nvSpPr>
          <p:cNvPr id="33827" name="Freeform 35"/>
          <p:cNvSpPr>
            <a:spLocks/>
          </p:cNvSpPr>
          <p:nvPr/>
        </p:nvSpPr>
        <p:spPr bwMode="auto">
          <a:xfrm>
            <a:off x="56546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29732" name="Rectangle 36"/>
          <p:cNvSpPr>
            <a:spLocks noChangeArrowheads="1"/>
          </p:cNvSpPr>
          <p:nvPr/>
        </p:nvSpPr>
        <p:spPr bwMode="auto">
          <a:xfrm>
            <a:off x="58689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2-tRNA</a:t>
            </a:r>
          </a:p>
        </p:txBody>
      </p:sp>
      <p:sp>
        <p:nvSpPr>
          <p:cNvPr id="29733" name="Rectangle 37"/>
          <p:cNvSpPr>
            <a:spLocks noChangeArrowheads="1"/>
          </p:cNvSpPr>
          <p:nvPr/>
        </p:nvSpPr>
        <p:spPr bwMode="auto">
          <a:xfrm>
            <a:off x="1601788" y="3444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29734" name="Rectangle 38"/>
          <p:cNvSpPr>
            <a:spLocks noChangeArrowheads="1"/>
          </p:cNvSpPr>
          <p:nvPr/>
        </p:nvSpPr>
        <p:spPr bwMode="auto">
          <a:xfrm>
            <a:off x="2135188" y="3444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9735" name="Rectangle 39"/>
          <p:cNvSpPr>
            <a:spLocks noChangeArrowheads="1"/>
          </p:cNvSpPr>
          <p:nvPr/>
        </p:nvSpPr>
        <p:spPr bwMode="auto">
          <a:xfrm>
            <a:off x="2668588" y="3444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32" name="Line 40"/>
          <p:cNvSpPr>
            <a:spLocks noChangeShapeType="1"/>
          </p:cNvSpPr>
          <p:nvPr/>
        </p:nvSpPr>
        <p:spPr bwMode="auto">
          <a:xfrm>
            <a:off x="2378075" y="3378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3" name="Line 41"/>
          <p:cNvSpPr>
            <a:spLocks noChangeShapeType="1"/>
          </p:cNvSpPr>
          <p:nvPr/>
        </p:nvSpPr>
        <p:spPr bwMode="auto">
          <a:xfrm>
            <a:off x="2911475" y="3378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4" name="Line 42"/>
          <p:cNvSpPr>
            <a:spLocks noChangeShapeType="1"/>
          </p:cNvSpPr>
          <p:nvPr/>
        </p:nvSpPr>
        <p:spPr bwMode="auto">
          <a:xfrm>
            <a:off x="1844675" y="33782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5" name="Line 43"/>
          <p:cNvSpPr>
            <a:spLocks noChangeShapeType="1"/>
          </p:cNvSpPr>
          <p:nvPr/>
        </p:nvSpPr>
        <p:spPr bwMode="auto">
          <a:xfrm>
            <a:off x="5959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6" name="Line 44"/>
          <p:cNvSpPr>
            <a:spLocks noChangeShapeType="1"/>
          </p:cNvSpPr>
          <p:nvPr/>
        </p:nvSpPr>
        <p:spPr bwMode="auto">
          <a:xfrm>
            <a:off x="6492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7" name="Line 45"/>
          <p:cNvSpPr>
            <a:spLocks noChangeShapeType="1"/>
          </p:cNvSpPr>
          <p:nvPr/>
        </p:nvSpPr>
        <p:spPr bwMode="auto">
          <a:xfrm>
            <a:off x="7026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42" name="Rectangle 46"/>
          <p:cNvSpPr>
            <a:spLocks noChangeArrowheads="1"/>
          </p:cNvSpPr>
          <p:nvPr/>
        </p:nvSpPr>
        <p:spPr bwMode="auto">
          <a:xfrm>
            <a:off x="57165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39" name="Rectangle 47"/>
          <p:cNvSpPr>
            <a:spLocks noChangeArrowheads="1"/>
          </p:cNvSpPr>
          <p:nvPr/>
        </p:nvSpPr>
        <p:spPr bwMode="auto">
          <a:xfrm>
            <a:off x="5181600" y="3048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44" name="Rectangle 48"/>
          <p:cNvSpPr>
            <a:spLocks noChangeArrowheads="1"/>
          </p:cNvSpPr>
          <p:nvPr/>
        </p:nvSpPr>
        <p:spPr bwMode="auto">
          <a:xfrm>
            <a:off x="5183188" y="396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3841" name="Oval 49"/>
          <p:cNvSpPr>
            <a:spLocks noChangeArrowheads="1"/>
          </p:cNvSpPr>
          <p:nvPr/>
        </p:nvSpPr>
        <p:spPr bwMode="auto">
          <a:xfrm>
            <a:off x="6365875" y="13208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46" name="Rectangle 50"/>
          <p:cNvSpPr>
            <a:spLocks noChangeArrowheads="1"/>
          </p:cNvSpPr>
          <p:nvPr/>
        </p:nvSpPr>
        <p:spPr bwMode="auto">
          <a:xfrm>
            <a:off x="6402388" y="14636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29747" name="Rectangle 51"/>
          <p:cNvSpPr>
            <a:spLocks noChangeArrowheads="1"/>
          </p:cNvSpPr>
          <p:nvPr/>
        </p:nvSpPr>
        <p:spPr bwMode="auto">
          <a:xfrm>
            <a:off x="62499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9748" name="Rectangle 52"/>
          <p:cNvSpPr>
            <a:spLocks noChangeArrowheads="1"/>
          </p:cNvSpPr>
          <p:nvPr/>
        </p:nvSpPr>
        <p:spPr bwMode="auto">
          <a:xfrm>
            <a:off x="6783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3845" name="Line 53"/>
          <p:cNvSpPr>
            <a:spLocks noChangeShapeType="1"/>
          </p:cNvSpPr>
          <p:nvPr/>
        </p:nvSpPr>
        <p:spPr bwMode="auto">
          <a:xfrm>
            <a:off x="999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50" name="Rectangle 54"/>
          <p:cNvSpPr>
            <a:spLocks noChangeArrowheads="1"/>
          </p:cNvSpPr>
          <p:nvPr/>
        </p:nvSpPr>
        <p:spPr bwMode="auto">
          <a:xfrm>
            <a:off x="10059988"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47" name="Line 55"/>
          <p:cNvSpPr>
            <a:spLocks noChangeShapeType="1"/>
          </p:cNvSpPr>
          <p:nvPr/>
        </p:nvSpPr>
        <p:spPr bwMode="auto">
          <a:xfrm>
            <a:off x="10531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48" name="Line 56"/>
          <p:cNvSpPr>
            <a:spLocks noChangeShapeType="1"/>
          </p:cNvSpPr>
          <p:nvPr/>
        </p:nvSpPr>
        <p:spPr bwMode="auto">
          <a:xfrm>
            <a:off x="5883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49" name="Line 57"/>
          <p:cNvSpPr>
            <a:spLocks noChangeShapeType="1"/>
          </p:cNvSpPr>
          <p:nvPr/>
        </p:nvSpPr>
        <p:spPr bwMode="auto">
          <a:xfrm>
            <a:off x="64928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50" name="Line 58"/>
          <p:cNvSpPr>
            <a:spLocks noChangeShapeType="1"/>
          </p:cNvSpPr>
          <p:nvPr/>
        </p:nvSpPr>
        <p:spPr bwMode="auto">
          <a:xfrm>
            <a:off x="7026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55" name="Rectangle 59"/>
          <p:cNvSpPr>
            <a:spLocks noChangeArrowheads="1"/>
          </p:cNvSpPr>
          <p:nvPr/>
        </p:nvSpPr>
        <p:spPr bwMode="auto">
          <a:xfrm>
            <a:off x="6767514" y="396876"/>
            <a:ext cx="243977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a:t>
            </a:r>
          </a:p>
        </p:txBody>
      </p:sp>
      <p:grpSp>
        <p:nvGrpSpPr>
          <p:cNvPr id="33868" name="Group 76"/>
          <p:cNvGrpSpPr>
            <a:grpSpLocks/>
          </p:cNvGrpSpPr>
          <p:nvPr/>
        </p:nvGrpSpPr>
        <p:grpSpPr bwMode="auto">
          <a:xfrm>
            <a:off x="8778876" y="406400"/>
            <a:ext cx="1711325" cy="4092576"/>
            <a:chOff x="4570" y="256"/>
            <a:chExt cx="1078" cy="2578"/>
          </a:xfrm>
        </p:grpSpPr>
        <p:sp>
          <p:nvSpPr>
            <p:cNvPr id="29763" name="Rectangle 60"/>
            <p:cNvSpPr>
              <a:spLocks noChangeArrowheads="1"/>
            </p:cNvSpPr>
            <p:nvPr/>
          </p:nvSpPr>
          <p:spPr bwMode="auto">
            <a:xfrm>
              <a:off x="4705" y="2151"/>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3853" name="Line 61"/>
            <p:cNvSpPr>
              <a:spLocks noChangeShapeType="1"/>
            </p:cNvSpPr>
            <p:nvPr/>
          </p:nvSpPr>
          <p:spPr bwMode="auto">
            <a:xfrm>
              <a:off x="4762"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54" name="Line 62"/>
            <p:cNvSpPr>
              <a:spLocks noChangeShapeType="1"/>
            </p:cNvSpPr>
            <p:nvPr/>
          </p:nvSpPr>
          <p:spPr bwMode="auto">
            <a:xfrm>
              <a:off x="5098"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55" name="Line 63"/>
            <p:cNvSpPr>
              <a:spLocks noChangeShapeType="1"/>
            </p:cNvSpPr>
            <p:nvPr/>
          </p:nvSpPr>
          <p:spPr bwMode="auto">
            <a:xfrm>
              <a:off x="5434"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67" name="Rectangle 64"/>
            <p:cNvSpPr>
              <a:spLocks noChangeArrowheads="1"/>
            </p:cNvSpPr>
            <p:nvPr/>
          </p:nvSpPr>
          <p:spPr bwMode="auto">
            <a:xfrm>
              <a:off x="4609" y="250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29768" name="Rectangle 65"/>
            <p:cNvSpPr>
              <a:spLocks noChangeArrowheads="1"/>
            </p:cNvSpPr>
            <p:nvPr/>
          </p:nvSpPr>
          <p:spPr bwMode="auto">
            <a:xfrm>
              <a:off x="4945"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29769" name="Rectangle 66"/>
            <p:cNvSpPr>
              <a:spLocks noChangeArrowheads="1"/>
            </p:cNvSpPr>
            <p:nvPr/>
          </p:nvSpPr>
          <p:spPr bwMode="auto">
            <a:xfrm>
              <a:off x="5281"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59" name="Freeform 67"/>
            <p:cNvSpPr>
              <a:spLocks/>
            </p:cNvSpPr>
            <p:nvPr/>
          </p:nvSpPr>
          <p:spPr bwMode="auto">
            <a:xfrm>
              <a:off x="4570" y="720"/>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3860" name="AutoShape 68"/>
            <p:cNvSpPr>
              <a:spLocks noChangeArrowheads="1"/>
            </p:cNvSpPr>
            <p:nvPr/>
          </p:nvSpPr>
          <p:spPr bwMode="auto">
            <a:xfrm>
              <a:off x="5056" y="256"/>
              <a:ext cx="592" cy="544"/>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72" name="Rectangle 69"/>
            <p:cNvSpPr>
              <a:spLocks noChangeArrowheads="1"/>
            </p:cNvSpPr>
            <p:nvPr/>
          </p:nvSpPr>
          <p:spPr bwMode="auto">
            <a:xfrm>
              <a:off x="5088" y="480"/>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grpSp>
      <p:sp>
        <p:nvSpPr>
          <p:cNvPr id="33862" name="Line 70"/>
          <p:cNvSpPr>
            <a:spLocks noChangeShapeType="1"/>
          </p:cNvSpPr>
          <p:nvPr/>
        </p:nvSpPr>
        <p:spPr bwMode="auto">
          <a:xfrm>
            <a:off x="6045200" y="939800"/>
            <a:ext cx="482600" cy="406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63" name="Line 71"/>
          <p:cNvSpPr>
            <a:spLocks noChangeShapeType="1"/>
          </p:cNvSpPr>
          <p:nvPr/>
        </p:nvSpPr>
        <p:spPr bwMode="auto">
          <a:xfrm>
            <a:off x="4064000" y="5867400"/>
            <a:ext cx="35306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59" name="Rectangle 72"/>
          <p:cNvSpPr>
            <a:spLocks noChangeArrowheads="1"/>
          </p:cNvSpPr>
          <p:nvPr/>
        </p:nvSpPr>
        <p:spPr bwMode="auto">
          <a:xfrm>
            <a:off x="3033714" y="6264276"/>
            <a:ext cx="593592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Ribosomes move over one codon</a:t>
            </a:r>
          </a:p>
        </p:txBody>
      </p:sp>
      <p:sp>
        <p:nvSpPr>
          <p:cNvPr id="33865" name="Line 73"/>
          <p:cNvSpPr>
            <a:spLocks noChangeShapeType="1"/>
          </p:cNvSpPr>
          <p:nvPr/>
        </p:nvSpPr>
        <p:spPr bwMode="auto">
          <a:xfrm flipH="1" flipV="1">
            <a:off x="2717800" y="2336800"/>
            <a:ext cx="2184400" cy="14986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29761" name="Rectangle 74"/>
          <p:cNvSpPr>
            <a:spLocks noChangeArrowheads="1"/>
          </p:cNvSpPr>
          <p:nvPr/>
        </p:nvSpPr>
        <p:spPr bwMode="auto">
          <a:xfrm>
            <a:off x="1662114" y="3871913"/>
            <a:ext cx="133049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(leaves)</a:t>
            </a:r>
          </a:p>
        </p:txBody>
      </p:sp>
      <p:sp>
        <p:nvSpPr>
          <p:cNvPr id="33867" name="Line 75"/>
          <p:cNvSpPr>
            <a:spLocks noChangeShapeType="1"/>
          </p:cNvSpPr>
          <p:nvPr/>
        </p:nvSpPr>
        <p:spPr bwMode="auto">
          <a:xfrm flipV="1">
            <a:off x="6426200" y="889000"/>
            <a:ext cx="558800" cy="2794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565643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3868"/>
                                        </p:tgtEl>
                                        <p:attrNameLst>
                                          <p:attrName>style.visibility</p:attrName>
                                        </p:attrNameLst>
                                      </p:cBhvr>
                                      <p:to>
                                        <p:strVal val="visible"/>
                                      </p:to>
                                    </p:set>
                                    <p:anim calcmode="lin" valueType="num">
                                      <p:cBhvr additive="base">
                                        <p:cTn id="7" dur="500" fill="hold"/>
                                        <p:tgtEl>
                                          <p:spTgt spid="33868"/>
                                        </p:tgtEl>
                                        <p:attrNameLst>
                                          <p:attrName>ppt_x</p:attrName>
                                        </p:attrNameLst>
                                      </p:cBhvr>
                                      <p:tavLst>
                                        <p:tav tm="0">
                                          <p:val>
                                            <p:strVal val="1+#ppt_w/2"/>
                                          </p:val>
                                        </p:tav>
                                        <p:tav tm="100000">
                                          <p:val>
                                            <p:strVal val="#ppt_x"/>
                                          </p:val>
                                        </p:tav>
                                      </p:tavLst>
                                    </p:anim>
                                    <p:anim calcmode="lin" valueType="num">
                                      <p:cBhvr additive="base">
                                        <p:cTn id="8" dur="500" fill="hold"/>
                                        <p:tgtEl>
                                          <p:spTgt spid="338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Freeform 2"/>
          <p:cNvSpPr>
            <a:spLocks/>
          </p:cNvSpPr>
          <p:nvPr/>
        </p:nvSpPr>
        <p:spPr bwMode="auto">
          <a:xfrm>
            <a:off x="3044825" y="16002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4819" name="Freeform 3"/>
          <p:cNvSpPr>
            <a:spLocks/>
          </p:cNvSpPr>
          <p:nvPr/>
        </p:nvSpPr>
        <p:spPr bwMode="auto">
          <a:xfrm>
            <a:off x="3140075" y="50673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4820" name="AutoShape 4"/>
          <p:cNvSpPr>
            <a:spLocks noChangeArrowheads="1"/>
          </p:cNvSpPr>
          <p:nvPr/>
        </p:nvSpPr>
        <p:spPr bwMode="auto">
          <a:xfrm>
            <a:off x="38512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1" name="AutoShape 5"/>
          <p:cNvSpPr>
            <a:spLocks noChangeArrowheads="1"/>
          </p:cNvSpPr>
          <p:nvPr/>
        </p:nvSpPr>
        <p:spPr bwMode="auto">
          <a:xfrm>
            <a:off x="56800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2" name="Rectangle 6"/>
          <p:cNvSpPr>
            <a:spLocks noChangeArrowheads="1"/>
          </p:cNvSpPr>
          <p:nvPr/>
        </p:nvSpPr>
        <p:spPr bwMode="auto">
          <a:xfrm>
            <a:off x="8856664" y="57007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4823" name="Rectangle 7"/>
          <p:cNvSpPr>
            <a:spLocks noChangeArrowheads="1"/>
          </p:cNvSpPr>
          <p:nvPr/>
        </p:nvSpPr>
        <p:spPr bwMode="auto">
          <a:xfrm>
            <a:off x="2098676" y="5207000"/>
            <a:ext cx="8467725"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4" name="Line 8"/>
          <p:cNvSpPr>
            <a:spLocks noChangeShapeType="1"/>
          </p:cNvSpPr>
          <p:nvPr/>
        </p:nvSpPr>
        <p:spPr bwMode="auto">
          <a:xfrm>
            <a:off x="2073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5" name="Line 9"/>
          <p:cNvSpPr>
            <a:spLocks noChangeShapeType="1"/>
          </p:cNvSpPr>
          <p:nvPr/>
        </p:nvSpPr>
        <p:spPr bwMode="auto">
          <a:xfrm>
            <a:off x="2606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6" name="Line 10"/>
          <p:cNvSpPr>
            <a:spLocks noChangeShapeType="1"/>
          </p:cNvSpPr>
          <p:nvPr/>
        </p:nvSpPr>
        <p:spPr bwMode="auto">
          <a:xfrm>
            <a:off x="3216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7" name="Line 11"/>
          <p:cNvSpPr>
            <a:spLocks noChangeShapeType="1"/>
          </p:cNvSpPr>
          <p:nvPr/>
        </p:nvSpPr>
        <p:spPr bwMode="auto">
          <a:xfrm>
            <a:off x="3825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32" name="Rectangle 12"/>
          <p:cNvSpPr>
            <a:spLocks noChangeArrowheads="1"/>
          </p:cNvSpPr>
          <p:nvPr/>
        </p:nvSpPr>
        <p:spPr bwMode="auto">
          <a:xfrm>
            <a:off x="21351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0733" name="Rectangle 13"/>
          <p:cNvSpPr>
            <a:spLocks noChangeArrowheads="1"/>
          </p:cNvSpPr>
          <p:nvPr/>
        </p:nvSpPr>
        <p:spPr bwMode="auto">
          <a:xfrm>
            <a:off x="2668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0734" name="Rectangle 14"/>
          <p:cNvSpPr>
            <a:spLocks noChangeArrowheads="1"/>
          </p:cNvSpPr>
          <p:nvPr/>
        </p:nvSpPr>
        <p:spPr bwMode="auto">
          <a:xfrm>
            <a:off x="3201989" y="5197475"/>
            <a:ext cx="6381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4831" name="Line 15"/>
          <p:cNvSpPr>
            <a:spLocks noChangeShapeType="1"/>
          </p:cNvSpPr>
          <p:nvPr/>
        </p:nvSpPr>
        <p:spPr bwMode="auto">
          <a:xfrm>
            <a:off x="4435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32" name="Line 16"/>
          <p:cNvSpPr>
            <a:spLocks noChangeShapeType="1"/>
          </p:cNvSpPr>
          <p:nvPr/>
        </p:nvSpPr>
        <p:spPr bwMode="auto">
          <a:xfrm>
            <a:off x="557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33" name="Line 17"/>
          <p:cNvSpPr>
            <a:spLocks noChangeShapeType="1"/>
          </p:cNvSpPr>
          <p:nvPr/>
        </p:nvSpPr>
        <p:spPr bwMode="auto">
          <a:xfrm>
            <a:off x="504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38" name="Rectangle 18"/>
          <p:cNvSpPr>
            <a:spLocks noChangeArrowheads="1"/>
          </p:cNvSpPr>
          <p:nvPr/>
        </p:nvSpPr>
        <p:spPr bwMode="auto">
          <a:xfrm>
            <a:off x="38877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0739" name="Rectangle 19"/>
          <p:cNvSpPr>
            <a:spLocks noChangeArrowheads="1"/>
          </p:cNvSpPr>
          <p:nvPr/>
        </p:nvSpPr>
        <p:spPr bwMode="auto">
          <a:xfrm>
            <a:off x="44973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0740" name="Rectangle 20"/>
          <p:cNvSpPr>
            <a:spLocks noChangeArrowheads="1"/>
          </p:cNvSpPr>
          <p:nvPr/>
        </p:nvSpPr>
        <p:spPr bwMode="auto">
          <a:xfrm>
            <a:off x="51069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4837" name="Line 21"/>
          <p:cNvSpPr>
            <a:spLocks noChangeShapeType="1"/>
          </p:cNvSpPr>
          <p:nvPr/>
        </p:nvSpPr>
        <p:spPr bwMode="auto">
          <a:xfrm>
            <a:off x="7331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38" name="Line 22"/>
          <p:cNvSpPr>
            <a:spLocks noChangeShapeType="1"/>
          </p:cNvSpPr>
          <p:nvPr/>
        </p:nvSpPr>
        <p:spPr bwMode="auto">
          <a:xfrm>
            <a:off x="6797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39" name="Line 23"/>
          <p:cNvSpPr>
            <a:spLocks noChangeShapeType="1"/>
          </p:cNvSpPr>
          <p:nvPr/>
        </p:nvSpPr>
        <p:spPr bwMode="auto">
          <a:xfrm>
            <a:off x="618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0" name="Line 24"/>
          <p:cNvSpPr>
            <a:spLocks noChangeShapeType="1"/>
          </p:cNvSpPr>
          <p:nvPr/>
        </p:nvSpPr>
        <p:spPr bwMode="auto">
          <a:xfrm>
            <a:off x="7788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45" name="Rectangle 25"/>
          <p:cNvSpPr>
            <a:spLocks noChangeArrowheads="1"/>
          </p:cNvSpPr>
          <p:nvPr/>
        </p:nvSpPr>
        <p:spPr bwMode="auto">
          <a:xfrm>
            <a:off x="5716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0746" name="Rectangle 26"/>
          <p:cNvSpPr>
            <a:spLocks noChangeArrowheads="1"/>
          </p:cNvSpPr>
          <p:nvPr/>
        </p:nvSpPr>
        <p:spPr bwMode="auto">
          <a:xfrm>
            <a:off x="62499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0747" name="Rectangle 27"/>
          <p:cNvSpPr>
            <a:spLocks noChangeArrowheads="1"/>
          </p:cNvSpPr>
          <p:nvPr/>
        </p:nvSpPr>
        <p:spPr bwMode="auto">
          <a:xfrm>
            <a:off x="6859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0748" name="Rectangle 28"/>
          <p:cNvSpPr>
            <a:spLocks noChangeArrowheads="1"/>
          </p:cNvSpPr>
          <p:nvPr/>
        </p:nvSpPr>
        <p:spPr bwMode="auto">
          <a:xfrm>
            <a:off x="73167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0749" name="Rectangle 29"/>
          <p:cNvSpPr>
            <a:spLocks noChangeArrowheads="1"/>
          </p:cNvSpPr>
          <p:nvPr/>
        </p:nvSpPr>
        <p:spPr bwMode="auto">
          <a:xfrm>
            <a:off x="7850189" y="5197475"/>
            <a:ext cx="6381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4846" name="Freeform 30"/>
          <p:cNvSpPr>
            <a:spLocks/>
          </p:cNvSpPr>
          <p:nvPr/>
        </p:nvSpPr>
        <p:spPr bwMode="auto">
          <a:xfrm>
            <a:off x="39020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0751" name="Rectangle 31"/>
          <p:cNvSpPr>
            <a:spLocks noChangeArrowheads="1"/>
          </p:cNvSpPr>
          <p:nvPr/>
        </p:nvSpPr>
        <p:spPr bwMode="auto">
          <a:xfrm>
            <a:off x="41163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2-tRNA</a:t>
            </a:r>
          </a:p>
        </p:txBody>
      </p:sp>
      <p:sp>
        <p:nvSpPr>
          <p:cNvPr id="34848" name="Line 32"/>
          <p:cNvSpPr>
            <a:spLocks noChangeShapeType="1"/>
          </p:cNvSpPr>
          <p:nvPr/>
        </p:nvSpPr>
        <p:spPr bwMode="auto">
          <a:xfrm>
            <a:off x="4206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9" name="Line 33"/>
          <p:cNvSpPr>
            <a:spLocks noChangeShapeType="1"/>
          </p:cNvSpPr>
          <p:nvPr/>
        </p:nvSpPr>
        <p:spPr bwMode="auto">
          <a:xfrm>
            <a:off x="4740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50" name="Line 34"/>
          <p:cNvSpPr>
            <a:spLocks noChangeShapeType="1"/>
          </p:cNvSpPr>
          <p:nvPr/>
        </p:nvSpPr>
        <p:spPr bwMode="auto">
          <a:xfrm>
            <a:off x="52736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55" name="Rectangle 35"/>
          <p:cNvSpPr>
            <a:spLocks noChangeArrowheads="1"/>
          </p:cNvSpPr>
          <p:nvPr/>
        </p:nvSpPr>
        <p:spPr bwMode="auto">
          <a:xfrm>
            <a:off x="39639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4852" name="Rectangle 36"/>
          <p:cNvSpPr>
            <a:spLocks noChangeArrowheads="1"/>
          </p:cNvSpPr>
          <p:nvPr/>
        </p:nvSpPr>
        <p:spPr bwMode="auto">
          <a:xfrm>
            <a:off x="3394075" y="3302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57" name="Rectangle 37"/>
          <p:cNvSpPr>
            <a:spLocks noChangeArrowheads="1"/>
          </p:cNvSpPr>
          <p:nvPr/>
        </p:nvSpPr>
        <p:spPr bwMode="auto">
          <a:xfrm>
            <a:off x="3430588" y="396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4854" name="Oval 38"/>
          <p:cNvSpPr>
            <a:spLocks noChangeArrowheads="1"/>
          </p:cNvSpPr>
          <p:nvPr/>
        </p:nvSpPr>
        <p:spPr bwMode="auto">
          <a:xfrm>
            <a:off x="4613275" y="13208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59" name="Rectangle 39"/>
          <p:cNvSpPr>
            <a:spLocks noChangeArrowheads="1"/>
          </p:cNvSpPr>
          <p:nvPr/>
        </p:nvSpPr>
        <p:spPr bwMode="auto">
          <a:xfrm>
            <a:off x="4649788" y="14636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0760" name="Rectangle 40"/>
          <p:cNvSpPr>
            <a:spLocks noChangeArrowheads="1"/>
          </p:cNvSpPr>
          <p:nvPr/>
        </p:nvSpPr>
        <p:spPr bwMode="auto">
          <a:xfrm>
            <a:off x="4497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0761" name="Rectangle 41"/>
          <p:cNvSpPr>
            <a:spLocks noChangeArrowheads="1"/>
          </p:cNvSpPr>
          <p:nvPr/>
        </p:nvSpPr>
        <p:spPr bwMode="auto">
          <a:xfrm>
            <a:off x="50307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4858" name="Line 42"/>
          <p:cNvSpPr>
            <a:spLocks noChangeShapeType="1"/>
          </p:cNvSpPr>
          <p:nvPr/>
        </p:nvSpPr>
        <p:spPr bwMode="auto">
          <a:xfrm>
            <a:off x="8321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63" name="Rectangle 43"/>
          <p:cNvSpPr>
            <a:spLocks noChangeArrowheads="1"/>
          </p:cNvSpPr>
          <p:nvPr/>
        </p:nvSpPr>
        <p:spPr bwMode="auto">
          <a:xfrm>
            <a:off x="8383588" y="5197475"/>
            <a:ext cx="5524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4860" name="Line 44"/>
          <p:cNvSpPr>
            <a:spLocks noChangeShapeType="1"/>
          </p:cNvSpPr>
          <p:nvPr/>
        </p:nvSpPr>
        <p:spPr bwMode="auto">
          <a:xfrm>
            <a:off x="885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1" name="Line 45"/>
          <p:cNvSpPr>
            <a:spLocks noChangeShapeType="1"/>
          </p:cNvSpPr>
          <p:nvPr/>
        </p:nvSpPr>
        <p:spPr bwMode="auto">
          <a:xfrm>
            <a:off x="41306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2" name="Line 46"/>
          <p:cNvSpPr>
            <a:spLocks noChangeShapeType="1"/>
          </p:cNvSpPr>
          <p:nvPr/>
        </p:nvSpPr>
        <p:spPr bwMode="auto">
          <a:xfrm>
            <a:off x="4740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3" name="Line 47"/>
          <p:cNvSpPr>
            <a:spLocks noChangeShapeType="1"/>
          </p:cNvSpPr>
          <p:nvPr/>
        </p:nvSpPr>
        <p:spPr bwMode="auto">
          <a:xfrm>
            <a:off x="52736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68" name="Rectangle 48"/>
          <p:cNvSpPr>
            <a:spLocks noChangeArrowheads="1"/>
          </p:cNvSpPr>
          <p:nvPr/>
        </p:nvSpPr>
        <p:spPr bwMode="auto">
          <a:xfrm>
            <a:off x="4710114" y="168276"/>
            <a:ext cx="2640147"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bonds</a:t>
            </a:r>
          </a:p>
        </p:txBody>
      </p:sp>
      <p:sp>
        <p:nvSpPr>
          <p:cNvPr id="30769" name="Rectangle 49"/>
          <p:cNvSpPr>
            <a:spLocks noChangeArrowheads="1"/>
          </p:cNvSpPr>
          <p:nvPr/>
        </p:nvSpPr>
        <p:spPr bwMode="auto">
          <a:xfrm>
            <a:off x="58689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4866" name="Line 50"/>
          <p:cNvSpPr>
            <a:spLocks noChangeShapeType="1"/>
          </p:cNvSpPr>
          <p:nvPr/>
        </p:nvSpPr>
        <p:spPr bwMode="auto">
          <a:xfrm>
            <a:off x="5959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7" name="Line 51"/>
          <p:cNvSpPr>
            <a:spLocks noChangeShapeType="1"/>
          </p:cNvSpPr>
          <p:nvPr/>
        </p:nvSpPr>
        <p:spPr bwMode="auto">
          <a:xfrm>
            <a:off x="6492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8" name="Line 52"/>
          <p:cNvSpPr>
            <a:spLocks noChangeShapeType="1"/>
          </p:cNvSpPr>
          <p:nvPr/>
        </p:nvSpPr>
        <p:spPr bwMode="auto">
          <a:xfrm>
            <a:off x="7026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73" name="Rectangle 53"/>
          <p:cNvSpPr>
            <a:spLocks noChangeArrowheads="1"/>
          </p:cNvSpPr>
          <p:nvPr/>
        </p:nvSpPr>
        <p:spPr bwMode="auto">
          <a:xfrm>
            <a:off x="57165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0774" name="Rectangle 54"/>
          <p:cNvSpPr>
            <a:spLocks noChangeArrowheads="1"/>
          </p:cNvSpPr>
          <p:nvPr/>
        </p:nvSpPr>
        <p:spPr bwMode="auto">
          <a:xfrm>
            <a:off x="62499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0775" name="Rectangle 55"/>
          <p:cNvSpPr>
            <a:spLocks noChangeArrowheads="1"/>
          </p:cNvSpPr>
          <p:nvPr/>
        </p:nvSpPr>
        <p:spPr bwMode="auto">
          <a:xfrm>
            <a:off x="6783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4872" name="Freeform 56"/>
          <p:cNvSpPr>
            <a:spLocks/>
          </p:cNvSpPr>
          <p:nvPr/>
        </p:nvSpPr>
        <p:spPr bwMode="auto">
          <a:xfrm>
            <a:off x="56546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4873" name="AutoShape 57"/>
          <p:cNvSpPr>
            <a:spLocks noChangeArrowheads="1"/>
          </p:cNvSpPr>
          <p:nvPr/>
        </p:nvSpPr>
        <p:spPr bwMode="auto">
          <a:xfrm>
            <a:off x="6426200" y="1168400"/>
            <a:ext cx="939800" cy="863600"/>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78" name="Rectangle 58"/>
          <p:cNvSpPr>
            <a:spLocks noChangeArrowheads="1"/>
          </p:cNvSpPr>
          <p:nvPr/>
        </p:nvSpPr>
        <p:spPr bwMode="auto">
          <a:xfrm>
            <a:off x="6538913" y="16160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4875" name="Line 59"/>
          <p:cNvSpPr>
            <a:spLocks noChangeShapeType="1"/>
          </p:cNvSpPr>
          <p:nvPr/>
        </p:nvSpPr>
        <p:spPr bwMode="auto">
          <a:xfrm>
            <a:off x="4292600" y="939800"/>
            <a:ext cx="482600" cy="406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76" name="Line 60"/>
          <p:cNvSpPr>
            <a:spLocks noChangeShapeType="1"/>
          </p:cNvSpPr>
          <p:nvPr/>
        </p:nvSpPr>
        <p:spPr bwMode="auto">
          <a:xfrm>
            <a:off x="59594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77" name="Line 61"/>
          <p:cNvSpPr>
            <a:spLocks noChangeShapeType="1"/>
          </p:cNvSpPr>
          <p:nvPr/>
        </p:nvSpPr>
        <p:spPr bwMode="auto">
          <a:xfrm>
            <a:off x="64928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78" name="Line 62"/>
          <p:cNvSpPr>
            <a:spLocks noChangeShapeType="1"/>
          </p:cNvSpPr>
          <p:nvPr/>
        </p:nvSpPr>
        <p:spPr bwMode="auto">
          <a:xfrm>
            <a:off x="7026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79" name="Line 63"/>
          <p:cNvSpPr>
            <a:spLocks noChangeShapeType="1"/>
          </p:cNvSpPr>
          <p:nvPr/>
        </p:nvSpPr>
        <p:spPr bwMode="auto">
          <a:xfrm>
            <a:off x="5511800" y="1752600"/>
            <a:ext cx="10922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4898" name="Group 82"/>
          <p:cNvGrpSpPr>
            <a:grpSpLocks/>
          </p:cNvGrpSpPr>
          <p:nvPr/>
        </p:nvGrpSpPr>
        <p:grpSpPr bwMode="auto">
          <a:xfrm>
            <a:off x="8702676" y="177800"/>
            <a:ext cx="1711325" cy="4321176"/>
            <a:chOff x="4522" y="112"/>
            <a:chExt cx="1078" cy="2722"/>
          </a:xfrm>
        </p:grpSpPr>
        <p:sp>
          <p:nvSpPr>
            <p:cNvPr id="30793" name="Rectangle 64"/>
            <p:cNvSpPr>
              <a:spLocks noChangeArrowheads="1"/>
            </p:cNvSpPr>
            <p:nvPr/>
          </p:nvSpPr>
          <p:spPr bwMode="auto">
            <a:xfrm>
              <a:off x="4657" y="2151"/>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4-tRNA</a:t>
              </a:r>
            </a:p>
          </p:txBody>
        </p:sp>
        <p:sp>
          <p:nvSpPr>
            <p:cNvPr id="34881" name="Line 65"/>
            <p:cNvSpPr>
              <a:spLocks noChangeShapeType="1"/>
            </p:cNvSpPr>
            <p:nvPr/>
          </p:nvSpPr>
          <p:spPr bwMode="auto">
            <a:xfrm>
              <a:off x="4714"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82" name="Line 66"/>
            <p:cNvSpPr>
              <a:spLocks noChangeShapeType="1"/>
            </p:cNvSpPr>
            <p:nvPr/>
          </p:nvSpPr>
          <p:spPr bwMode="auto">
            <a:xfrm>
              <a:off x="5050"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83" name="Line 67"/>
            <p:cNvSpPr>
              <a:spLocks noChangeShapeType="1"/>
            </p:cNvSpPr>
            <p:nvPr/>
          </p:nvSpPr>
          <p:spPr bwMode="auto">
            <a:xfrm>
              <a:off x="5386"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97" name="Rectangle 68"/>
            <p:cNvSpPr>
              <a:spLocks noChangeArrowheads="1"/>
            </p:cNvSpPr>
            <p:nvPr/>
          </p:nvSpPr>
          <p:spPr bwMode="auto">
            <a:xfrm>
              <a:off x="4561" y="250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0798" name="Rectangle 69"/>
            <p:cNvSpPr>
              <a:spLocks noChangeArrowheads="1"/>
            </p:cNvSpPr>
            <p:nvPr/>
          </p:nvSpPr>
          <p:spPr bwMode="auto">
            <a:xfrm>
              <a:off x="4897"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0799" name="Rectangle 70"/>
            <p:cNvSpPr>
              <a:spLocks noChangeArrowheads="1"/>
            </p:cNvSpPr>
            <p:nvPr/>
          </p:nvSpPr>
          <p:spPr bwMode="auto">
            <a:xfrm>
              <a:off x="5233"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4887" name="Freeform 71"/>
            <p:cNvSpPr>
              <a:spLocks/>
            </p:cNvSpPr>
            <p:nvPr/>
          </p:nvSpPr>
          <p:spPr bwMode="auto">
            <a:xfrm>
              <a:off x="4522" y="720"/>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4888" name="AutoShape 72"/>
            <p:cNvSpPr>
              <a:spLocks noChangeArrowheads="1"/>
            </p:cNvSpPr>
            <p:nvPr/>
          </p:nvSpPr>
          <p:spPr bwMode="auto">
            <a:xfrm>
              <a:off x="4960" y="112"/>
              <a:ext cx="640" cy="736"/>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802" name="Rectangle 73"/>
            <p:cNvSpPr>
              <a:spLocks noChangeArrowheads="1"/>
            </p:cNvSpPr>
            <p:nvPr/>
          </p:nvSpPr>
          <p:spPr bwMode="auto">
            <a:xfrm>
              <a:off x="5031" y="346"/>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grpSp>
      <p:sp>
        <p:nvSpPr>
          <p:cNvPr id="34890" name="Line 74"/>
          <p:cNvSpPr>
            <a:spLocks noChangeShapeType="1"/>
          </p:cNvSpPr>
          <p:nvPr/>
        </p:nvSpPr>
        <p:spPr bwMode="auto">
          <a:xfrm>
            <a:off x="938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91" name="Line 75"/>
          <p:cNvSpPr>
            <a:spLocks noChangeShapeType="1"/>
          </p:cNvSpPr>
          <p:nvPr/>
        </p:nvSpPr>
        <p:spPr bwMode="auto">
          <a:xfrm>
            <a:off x="9921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92" name="Line 76"/>
          <p:cNvSpPr>
            <a:spLocks noChangeShapeType="1"/>
          </p:cNvSpPr>
          <p:nvPr/>
        </p:nvSpPr>
        <p:spPr bwMode="auto">
          <a:xfrm>
            <a:off x="10455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93" name="Line 77"/>
          <p:cNvSpPr>
            <a:spLocks noChangeShapeType="1"/>
          </p:cNvSpPr>
          <p:nvPr/>
        </p:nvSpPr>
        <p:spPr bwMode="auto">
          <a:xfrm flipV="1">
            <a:off x="4749800" y="660400"/>
            <a:ext cx="482600" cy="4318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94" name="Line 78"/>
          <p:cNvSpPr>
            <a:spLocks noChangeShapeType="1"/>
          </p:cNvSpPr>
          <p:nvPr/>
        </p:nvSpPr>
        <p:spPr bwMode="auto">
          <a:xfrm>
            <a:off x="5867400" y="711200"/>
            <a:ext cx="0" cy="9398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0790" name="Rectangle 79"/>
          <p:cNvSpPr>
            <a:spLocks noChangeArrowheads="1"/>
          </p:cNvSpPr>
          <p:nvPr/>
        </p:nvSpPr>
        <p:spPr bwMode="auto">
          <a:xfrm>
            <a:off x="89011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0791" name="Rectangle 80"/>
          <p:cNvSpPr>
            <a:spLocks noChangeArrowheads="1"/>
          </p:cNvSpPr>
          <p:nvPr/>
        </p:nvSpPr>
        <p:spPr bwMode="auto">
          <a:xfrm>
            <a:off x="94345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0792" name="Rectangle 81"/>
          <p:cNvSpPr>
            <a:spLocks noChangeArrowheads="1"/>
          </p:cNvSpPr>
          <p:nvPr/>
        </p:nvSpPr>
        <p:spPr bwMode="auto">
          <a:xfrm>
            <a:off x="99679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Tree>
    <p:extLst>
      <p:ext uri="{BB962C8B-B14F-4D97-AF65-F5344CB8AC3E}">
        <p14:creationId xmlns:p14="http://schemas.microsoft.com/office/powerpoint/2010/main" val="7681447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4898"/>
                                        </p:tgtEl>
                                        <p:attrNameLst>
                                          <p:attrName>style.visibility</p:attrName>
                                        </p:attrNameLst>
                                      </p:cBhvr>
                                      <p:to>
                                        <p:strVal val="visible"/>
                                      </p:to>
                                    </p:set>
                                    <p:anim calcmode="lin" valueType="num">
                                      <p:cBhvr additive="base">
                                        <p:cTn id="7" dur="500" fill="hold"/>
                                        <p:tgtEl>
                                          <p:spTgt spid="34898"/>
                                        </p:tgtEl>
                                        <p:attrNameLst>
                                          <p:attrName>ppt_x</p:attrName>
                                        </p:attrNameLst>
                                      </p:cBhvr>
                                      <p:tavLst>
                                        <p:tav tm="0">
                                          <p:val>
                                            <p:strVal val="1+#ppt_w/2"/>
                                          </p:val>
                                        </p:tav>
                                        <p:tav tm="100000">
                                          <p:val>
                                            <p:strVal val="#ppt_x"/>
                                          </p:val>
                                        </p:tav>
                                      </p:tavLst>
                                    </p:anim>
                                    <p:anim calcmode="lin" valueType="num">
                                      <p:cBhvr additive="base">
                                        <p:cTn id="8" dur="500" fill="hold"/>
                                        <p:tgtEl>
                                          <p:spTgt spid="348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reeform 2"/>
          <p:cNvSpPr>
            <a:spLocks/>
          </p:cNvSpPr>
          <p:nvPr/>
        </p:nvSpPr>
        <p:spPr bwMode="auto">
          <a:xfrm>
            <a:off x="3044825" y="16002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5843" name="Freeform 3"/>
          <p:cNvSpPr>
            <a:spLocks/>
          </p:cNvSpPr>
          <p:nvPr/>
        </p:nvSpPr>
        <p:spPr bwMode="auto">
          <a:xfrm>
            <a:off x="3140075" y="50673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5844" name="AutoShape 4"/>
          <p:cNvSpPr>
            <a:spLocks noChangeArrowheads="1"/>
          </p:cNvSpPr>
          <p:nvPr/>
        </p:nvSpPr>
        <p:spPr bwMode="auto">
          <a:xfrm>
            <a:off x="38512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5" name="AutoShape 5"/>
          <p:cNvSpPr>
            <a:spLocks noChangeArrowheads="1"/>
          </p:cNvSpPr>
          <p:nvPr/>
        </p:nvSpPr>
        <p:spPr bwMode="auto">
          <a:xfrm>
            <a:off x="56800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6" name="Rectangle 6"/>
          <p:cNvSpPr>
            <a:spLocks noChangeArrowheads="1"/>
          </p:cNvSpPr>
          <p:nvPr/>
        </p:nvSpPr>
        <p:spPr bwMode="auto">
          <a:xfrm>
            <a:off x="8856664" y="57007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5847" name="Rectangle 7"/>
          <p:cNvSpPr>
            <a:spLocks noChangeArrowheads="1"/>
          </p:cNvSpPr>
          <p:nvPr/>
        </p:nvSpPr>
        <p:spPr bwMode="auto">
          <a:xfrm>
            <a:off x="2098676" y="5207000"/>
            <a:ext cx="8467725"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8" name="Line 8"/>
          <p:cNvSpPr>
            <a:spLocks noChangeShapeType="1"/>
          </p:cNvSpPr>
          <p:nvPr/>
        </p:nvSpPr>
        <p:spPr bwMode="auto">
          <a:xfrm>
            <a:off x="2073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9" name="Line 9"/>
          <p:cNvSpPr>
            <a:spLocks noChangeShapeType="1"/>
          </p:cNvSpPr>
          <p:nvPr/>
        </p:nvSpPr>
        <p:spPr bwMode="auto">
          <a:xfrm>
            <a:off x="2606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0" name="Line 10"/>
          <p:cNvSpPr>
            <a:spLocks noChangeShapeType="1"/>
          </p:cNvSpPr>
          <p:nvPr/>
        </p:nvSpPr>
        <p:spPr bwMode="auto">
          <a:xfrm>
            <a:off x="3216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1" name="Line 11"/>
          <p:cNvSpPr>
            <a:spLocks noChangeShapeType="1"/>
          </p:cNvSpPr>
          <p:nvPr/>
        </p:nvSpPr>
        <p:spPr bwMode="auto">
          <a:xfrm>
            <a:off x="3825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56" name="Rectangle 12"/>
          <p:cNvSpPr>
            <a:spLocks noChangeArrowheads="1"/>
          </p:cNvSpPr>
          <p:nvPr/>
        </p:nvSpPr>
        <p:spPr bwMode="auto">
          <a:xfrm>
            <a:off x="21351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757" name="Rectangle 13"/>
          <p:cNvSpPr>
            <a:spLocks noChangeArrowheads="1"/>
          </p:cNvSpPr>
          <p:nvPr/>
        </p:nvSpPr>
        <p:spPr bwMode="auto">
          <a:xfrm>
            <a:off x="2668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1758" name="Rectangle 14"/>
          <p:cNvSpPr>
            <a:spLocks noChangeArrowheads="1"/>
          </p:cNvSpPr>
          <p:nvPr/>
        </p:nvSpPr>
        <p:spPr bwMode="auto">
          <a:xfrm>
            <a:off x="3201989" y="5197475"/>
            <a:ext cx="6381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5855" name="Line 15"/>
          <p:cNvSpPr>
            <a:spLocks noChangeShapeType="1"/>
          </p:cNvSpPr>
          <p:nvPr/>
        </p:nvSpPr>
        <p:spPr bwMode="auto">
          <a:xfrm>
            <a:off x="4435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6" name="Line 16"/>
          <p:cNvSpPr>
            <a:spLocks noChangeShapeType="1"/>
          </p:cNvSpPr>
          <p:nvPr/>
        </p:nvSpPr>
        <p:spPr bwMode="auto">
          <a:xfrm>
            <a:off x="557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7" name="Line 17"/>
          <p:cNvSpPr>
            <a:spLocks noChangeShapeType="1"/>
          </p:cNvSpPr>
          <p:nvPr/>
        </p:nvSpPr>
        <p:spPr bwMode="auto">
          <a:xfrm>
            <a:off x="504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62" name="Rectangle 18"/>
          <p:cNvSpPr>
            <a:spLocks noChangeArrowheads="1"/>
          </p:cNvSpPr>
          <p:nvPr/>
        </p:nvSpPr>
        <p:spPr bwMode="auto">
          <a:xfrm>
            <a:off x="38877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763" name="Rectangle 19"/>
          <p:cNvSpPr>
            <a:spLocks noChangeArrowheads="1"/>
          </p:cNvSpPr>
          <p:nvPr/>
        </p:nvSpPr>
        <p:spPr bwMode="auto">
          <a:xfrm>
            <a:off x="44973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1764" name="Rectangle 20"/>
          <p:cNvSpPr>
            <a:spLocks noChangeArrowheads="1"/>
          </p:cNvSpPr>
          <p:nvPr/>
        </p:nvSpPr>
        <p:spPr bwMode="auto">
          <a:xfrm>
            <a:off x="51069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5861" name="Line 21"/>
          <p:cNvSpPr>
            <a:spLocks noChangeShapeType="1"/>
          </p:cNvSpPr>
          <p:nvPr/>
        </p:nvSpPr>
        <p:spPr bwMode="auto">
          <a:xfrm>
            <a:off x="7331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62" name="Line 22"/>
          <p:cNvSpPr>
            <a:spLocks noChangeShapeType="1"/>
          </p:cNvSpPr>
          <p:nvPr/>
        </p:nvSpPr>
        <p:spPr bwMode="auto">
          <a:xfrm>
            <a:off x="6797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63" name="Line 23"/>
          <p:cNvSpPr>
            <a:spLocks noChangeShapeType="1"/>
          </p:cNvSpPr>
          <p:nvPr/>
        </p:nvSpPr>
        <p:spPr bwMode="auto">
          <a:xfrm>
            <a:off x="618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64" name="Line 24"/>
          <p:cNvSpPr>
            <a:spLocks noChangeShapeType="1"/>
          </p:cNvSpPr>
          <p:nvPr/>
        </p:nvSpPr>
        <p:spPr bwMode="auto">
          <a:xfrm>
            <a:off x="7788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69" name="Rectangle 25"/>
          <p:cNvSpPr>
            <a:spLocks noChangeArrowheads="1"/>
          </p:cNvSpPr>
          <p:nvPr/>
        </p:nvSpPr>
        <p:spPr bwMode="auto">
          <a:xfrm>
            <a:off x="5716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770" name="Rectangle 26"/>
          <p:cNvSpPr>
            <a:spLocks noChangeArrowheads="1"/>
          </p:cNvSpPr>
          <p:nvPr/>
        </p:nvSpPr>
        <p:spPr bwMode="auto">
          <a:xfrm>
            <a:off x="62499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1771" name="Rectangle 27"/>
          <p:cNvSpPr>
            <a:spLocks noChangeArrowheads="1"/>
          </p:cNvSpPr>
          <p:nvPr/>
        </p:nvSpPr>
        <p:spPr bwMode="auto">
          <a:xfrm>
            <a:off x="68595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1772" name="Rectangle 28"/>
          <p:cNvSpPr>
            <a:spLocks noChangeArrowheads="1"/>
          </p:cNvSpPr>
          <p:nvPr/>
        </p:nvSpPr>
        <p:spPr bwMode="auto">
          <a:xfrm>
            <a:off x="7316789" y="5197475"/>
            <a:ext cx="6127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773" name="Rectangle 29"/>
          <p:cNvSpPr>
            <a:spLocks noChangeArrowheads="1"/>
          </p:cNvSpPr>
          <p:nvPr/>
        </p:nvSpPr>
        <p:spPr bwMode="auto">
          <a:xfrm>
            <a:off x="7850189" y="5197475"/>
            <a:ext cx="6381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5870" name="Freeform 30"/>
          <p:cNvSpPr>
            <a:spLocks/>
          </p:cNvSpPr>
          <p:nvPr/>
        </p:nvSpPr>
        <p:spPr bwMode="auto">
          <a:xfrm>
            <a:off x="1539875" y="8382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1775" name="Rectangle 31"/>
          <p:cNvSpPr>
            <a:spLocks noChangeArrowheads="1"/>
          </p:cNvSpPr>
          <p:nvPr/>
        </p:nvSpPr>
        <p:spPr bwMode="auto">
          <a:xfrm>
            <a:off x="1754189" y="31099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2-tRNA</a:t>
            </a:r>
          </a:p>
        </p:txBody>
      </p:sp>
      <p:sp>
        <p:nvSpPr>
          <p:cNvPr id="35872" name="Line 32"/>
          <p:cNvSpPr>
            <a:spLocks noChangeShapeType="1"/>
          </p:cNvSpPr>
          <p:nvPr/>
        </p:nvSpPr>
        <p:spPr bwMode="auto">
          <a:xfrm>
            <a:off x="1844675" y="36068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73" name="Line 33"/>
          <p:cNvSpPr>
            <a:spLocks noChangeShapeType="1"/>
          </p:cNvSpPr>
          <p:nvPr/>
        </p:nvSpPr>
        <p:spPr bwMode="auto">
          <a:xfrm>
            <a:off x="2378075" y="36068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74" name="Line 34"/>
          <p:cNvSpPr>
            <a:spLocks noChangeShapeType="1"/>
          </p:cNvSpPr>
          <p:nvPr/>
        </p:nvSpPr>
        <p:spPr bwMode="auto">
          <a:xfrm>
            <a:off x="2911475" y="36068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79" name="Rectangle 35"/>
          <p:cNvSpPr>
            <a:spLocks noChangeArrowheads="1"/>
          </p:cNvSpPr>
          <p:nvPr/>
        </p:nvSpPr>
        <p:spPr bwMode="auto">
          <a:xfrm>
            <a:off x="1601788" y="36734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5876" name="Rectangle 36"/>
          <p:cNvSpPr>
            <a:spLocks noChangeArrowheads="1"/>
          </p:cNvSpPr>
          <p:nvPr/>
        </p:nvSpPr>
        <p:spPr bwMode="auto">
          <a:xfrm>
            <a:off x="3394075" y="3302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1" name="Rectangle 37"/>
          <p:cNvSpPr>
            <a:spLocks noChangeArrowheads="1"/>
          </p:cNvSpPr>
          <p:nvPr/>
        </p:nvSpPr>
        <p:spPr bwMode="auto">
          <a:xfrm>
            <a:off x="3430588" y="396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5878" name="Oval 38"/>
          <p:cNvSpPr>
            <a:spLocks noChangeArrowheads="1"/>
          </p:cNvSpPr>
          <p:nvPr/>
        </p:nvSpPr>
        <p:spPr bwMode="auto">
          <a:xfrm>
            <a:off x="4918075" y="6350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3" name="Rectangle 39"/>
          <p:cNvSpPr>
            <a:spLocks noChangeArrowheads="1"/>
          </p:cNvSpPr>
          <p:nvPr/>
        </p:nvSpPr>
        <p:spPr bwMode="auto">
          <a:xfrm>
            <a:off x="4954588" y="777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1784" name="Rectangle 40"/>
          <p:cNvSpPr>
            <a:spLocks noChangeArrowheads="1"/>
          </p:cNvSpPr>
          <p:nvPr/>
        </p:nvSpPr>
        <p:spPr bwMode="auto">
          <a:xfrm>
            <a:off x="2135188" y="3673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785" name="Rectangle 41"/>
          <p:cNvSpPr>
            <a:spLocks noChangeArrowheads="1"/>
          </p:cNvSpPr>
          <p:nvPr/>
        </p:nvSpPr>
        <p:spPr bwMode="auto">
          <a:xfrm>
            <a:off x="2668588" y="3673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5882" name="Line 42"/>
          <p:cNvSpPr>
            <a:spLocks noChangeShapeType="1"/>
          </p:cNvSpPr>
          <p:nvPr/>
        </p:nvSpPr>
        <p:spPr bwMode="auto">
          <a:xfrm>
            <a:off x="8321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7" name="Rectangle 43"/>
          <p:cNvSpPr>
            <a:spLocks noChangeArrowheads="1"/>
          </p:cNvSpPr>
          <p:nvPr/>
        </p:nvSpPr>
        <p:spPr bwMode="auto">
          <a:xfrm>
            <a:off x="8383588" y="5197475"/>
            <a:ext cx="5524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5884" name="Line 44"/>
          <p:cNvSpPr>
            <a:spLocks noChangeShapeType="1"/>
          </p:cNvSpPr>
          <p:nvPr/>
        </p:nvSpPr>
        <p:spPr bwMode="auto">
          <a:xfrm>
            <a:off x="885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89" name="Rectangle 45"/>
          <p:cNvSpPr>
            <a:spLocks noChangeArrowheads="1"/>
          </p:cNvSpPr>
          <p:nvPr/>
        </p:nvSpPr>
        <p:spPr bwMode="auto">
          <a:xfrm>
            <a:off x="5091114" y="92076"/>
            <a:ext cx="2640147"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bonds</a:t>
            </a:r>
          </a:p>
        </p:txBody>
      </p:sp>
      <p:sp>
        <p:nvSpPr>
          <p:cNvPr id="31790" name="Rectangle 46"/>
          <p:cNvSpPr>
            <a:spLocks noChangeArrowheads="1"/>
          </p:cNvSpPr>
          <p:nvPr/>
        </p:nvSpPr>
        <p:spPr bwMode="auto">
          <a:xfrm>
            <a:off x="58689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5887" name="Line 47"/>
          <p:cNvSpPr>
            <a:spLocks noChangeShapeType="1"/>
          </p:cNvSpPr>
          <p:nvPr/>
        </p:nvSpPr>
        <p:spPr bwMode="auto">
          <a:xfrm>
            <a:off x="5959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88" name="Line 48"/>
          <p:cNvSpPr>
            <a:spLocks noChangeShapeType="1"/>
          </p:cNvSpPr>
          <p:nvPr/>
        </p:nvSpPr>
        <p:spPr bwMode="auto">
          <a:xfrm>
            <a:off x="6492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89" name="Line 49"/>
          <p:cNvSpPr>
            <a:spLocks noChangeShapeType="1"/>
          </p:cNvSpPr>
          <p:nvPr/>
        </p:nvSpPr>
        <p:spPr bwMode="auto">
          <a:xfrm>
            <a:off x="7026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94" name="Rectangle 50"/>
          <p:cNvSpPr>
            <a:spLocks noChangeArrowheads="1"/>
          </p:cNvSpPr>
          <p:nvPr/>
        </p:nvSpPr>
        <p:spPr bwMode="auto">
          <a:xfrm>
            <a:off x="57165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1795" name="Rectangle 51"/>
          <p:cNvSpPr>
            <a:spLocks noChangeArrowheads="1"/>
          </p:cNvSpPr>
          <p:nvPr/>
        </p:nvSpPr>
        <p:spPr bwMode="auto">
          <a:xfrm>
            <a:off x="62499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796" name="Rectangle 52"/>
          <p:cNvSpPr>
            <a:spLocks noChangeArrowheads="1"/>
          </p:cNvSpPr>
          <p:nvPr/>
        </p:nvSpPr>
        <p:spPr bwMode="auto">
          <a:xfrm>
            <a:off x="6783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5893" name="Freeform 53"/>
          <p:cNvSpPr>
            <a:spLocks/>
          </p:cNvSpPr>
          <p:nvPr/>
        </p:nvSpPr>
        <p:spPr bwMode="auto">
          <a:xfrm>
            <a:off x="56546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5894" name="AutoShape 54"/>
          <p:cNvSpPr>
            <a:spLocks noChangeArrowheads="1"/>
          </p:cNvSpPr>
          <p:nvPr/>
        </p:nvSpPr>
        <p:spPr bwMode="auto">
          <a:xfrm>
            <a:off x="6426200" y="1168400"/>
            <a:ext cx="939800" cy="863600"/>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799" name="Rectangle 55"/>
          <p:cNvSpPr>
            <a:spLocks noChangeArrowheads="1"/>
          </p:cNvSpPr>
          <p:nvPr/>
        </p:nvSpPr>
        <p:spPr bwMode="auto">
          <a:xfrm>
            <a:off x="6538913" y="16160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5896" name="Line 56"/>
          <p:cNvSpPr>
            <a:spLocks noChangeShapeType="1"/>
          </p:cNvSpPr>
          <p:nvPr/>
        </p:nvSpPr>
        <p:spPr bwMode="auto">
          <a:xfrm>
            <a:off x="59594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97" name="Line 57"/>
          <p:cNvSpPr>
            <a:spLocks noChangeShapeType="1"/>
          </p:cNvSpPr>
          <p:nvPr/>
        </p:nvSpPr>
        <p:spPr bwMode="auto">
          <a:xfrm>
            <a:off x="64928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98" name="Line 58"/>
          <p:cNvSpPr>
            <a:spLocks noChangeShapeType="1"/>
          </p:cNvSpPr>
          <p:nvPr/>
        </p:nvSpPr>
        <p:spPr bwMode="auto">
          <a:xfrm>
            <a:off x="7026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5923" name="Group 83"/>
          <p:cNvGrpSpPr>
            <a:grpSpLocks/>
          </p:cNvGrpSpPr>
          <p:nvPr/>
        </p:nvGrpSpPr>
        <p:grpSpPr bwMode="auto">
          <a:xfrm>
            <a:off x="8702676" y="177800"/>
            <a:ext cx="1711325" cy="4321176"/>
            <a:chOff x="4522" y="112"/>
            <a:chExt cx="1078" cy="2722"/>
          </a:xfrm>
        </p:grpSpPr>
        <p:sp>
          <p:nvSpPr>
            <p:cNvPr id="31818" name="Rectangle 59"/>
            <p:cNvSpPr>
              <a:spLocks noChangeArrowheads="1"/>
            </p:cNvSpPr>
            <p:nvPr/>
          </p:nvSpPr>
          <p:spPr bwMode="auto">
            <a:xfrm>
              <a:off x="4657" y="2151"/>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4-tRNA</a:t>
              </a:r>
            </a:p>
          </p:txBody>
        </p:sp>
        <p:sp>
          <p:nvSpPr>
            <p:cNvPr id="35900" name="Line 60"/>
            <p:cNvSpPr>
              <a:spLocks noChangeShapeType="1"/>
            </p:cNvSpPr>
            <p:nvPr/>
          </p:nvSpPr>
          <p:spPr bwMode="auto">
            <a:xfrm>
              <a:off x="4714"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01" name="Line 61"/>
            <p:cNvSpPr>
              <a:spLocks noChangeShapeType="1"/>
            </p:cNvSpPr>
            <p:nvPr/>
          </p:nvSpPr>
          <p:spPr bwMode="auto">
            <a:xfrm>
              <a:off x="5050"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02" name="Line 62"/>
            <p:cNvSpPr>
              <a:spLocks noChangeShapeType="1"/>
            </p:cNvSpPr>
            <p:nvPr/>
          </p:nvSpPr>
          <p:spPr bwMode="auto">
            <a:xfrm>
              <a:off x="5386" y="2464"/>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22" name="Rectangle 63"/>
            <p:cNvSpPr>
              <a:spLocks noChangeArrowheads="1"/>
            </p:cNvSpPr>
            <p:nvPr/>
          </p:nvSpPr>
          <p:spPr bwMode="auto">
            <a:xfrm>
              <a:off x="4561" y="2506"/>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1823" name="Rectangle 64"/>
            <p:cNvSpPr>
              <a:spLocks noChangeArrowheads="1"/>
            </p:cNvSpPr>
            <p:nvPr/>
          </p:nvSpPr>
          <p:spPr bwMode="auto">
            <a:xfrm>
              <a:off x="4897"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824" name="Rectangle 65"/>
            <p:cNvSpPr>
              <a:spLocks noChangeArrowheads="1"/>
            </p:cNvSpPr>
            <p:nvPr/>
          </p:nvSpPr>
          <p:spPr bwMode="auto">
            <a:xfrm>
              <a:off x="5233" y="2506"/>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5906" name="Freeform 66"/>
            <p:cNvSpPr>
              <a:spLocks/>
            </p:cNvSpPr>
            <p:nvPr/>
          </p:nvSpPr>
          <p:spPr bwMode="auto">
            <a:xfrm>
              <a:off x="4522" y="720"/>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5907" name="AutoShape 67"/>
            <p:cNvSpPr>
              <a:spLocks noChangeArrowheads="1"/>
            </p:cNvSpPr>
            <p:nvPr/>
          </p:nvSpPr>
          <p:spPr bwMode="auto">
            <a:xfrm>
              <a:off x="4960" y="112"/>
              <a:ext cx="640" cy="736"/>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27" name="Rectangle 68"/>
            <p:cNvSpPr>
              <a:spLocks noChangeArrowheads="1"/>
            </p:cNvSpPr>
            <p:nvPr/>
          </p:nvSpPr>
          <p:spPr bwMode="auto">
            <a:xfrm>
              <a:off x="5031" y="346"/>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grpSp>
      <p:sp>
        <p:nvSpPr>
          <p:cNvPr id="35909" name="Line 69"/>
          <p:cNvSpPr>
            <a:spLocks noChangeShapeType="1"/>
          </p:cNvSpPr>
          <p:nvPr/>
        </p:nvSpPr>
        <p:spPr bwMode="auto">
          <a:xfrm>
            <a:off x="938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10" name="Line 70"/>
          <p:cNvSpPr>
            <a:spLocks noChangeShapeType="1"/>
          </p:cNvSpPr>
          <p:nvPr/>
        </p:nvSpPr>
        <p:spPr bwMode="auto">
          <a:xfrm>
            <a:off x="9921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11" name="Line 71"/>
          <p:cNvSpPr>
            <a:spLocks noChangeShapeType="1"/>
          </p:cNvSpPr>
          <p:nvPr/>
        </p:nvSpPr>
        <p:spPr bwMode="auto">
          <a:xfrm>
            <a:off x="10455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07" name="Rectangle 72"/>
          <p:cNvSpPr>
            <a:spLocks noChangeArrowheads="1"/>
          </p:cNvSpPr>
          <p:nvPr/>
        </p:nvSpPr>
        <p:spPr bwMode="auto">
          <a:xfrm>
            <a:off x="89011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1808" name="Rectangle 73"/>
          <p:cNvSpPr>
            <a:spLocks noChangeArrowheads="1"/>
          </p:cNvSpPr>
          <p:nvPr/>
        </p:nvSpPr>
        <p:spPr bwMode="auto">
          <a:xfrm>
            <a:off x="94345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1809" name="Rectangle 74"/>
          <p:cNvSpPr>
            <a:spLocks noChangeArrowheads="1"/>
          </p:cNvSpPr>
          <p:nvPr/>
        </p:nvSpPr>
        <p:spPr bwMode="auto">
          <a:xfrm>
            <a:off x="9967913" y="51974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5915" name="Line 75"/>
          <p:cNvSpPr>
            <a:spLocks noChangeShapeType="1"/>
          </p:cNvSpPr>
          <p:nvPr/>
        </p:nvSpPr>
        <p:spPr bwMode="auto">
          <a:xfrm>
            <a:off x="4292600" y="787400"/>
            <a:ext cx="558800" cy="1778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16" name="Line 76"/>
          <p:cNvSpPr>
            <a:spLocks noChangeShapeType="1"/>
          </p:cNvSpPr>
          <p:nvPr/>
        </p:nvSpPr>
        <p:spPr bwMode="auto">
          <a:xfrm>
            <a:off x="5816600" y="1168400"/>
            <a:ext cx="863600" cy="406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17" name="Line 77"/>
          <p:cNvSpPr>
            <a:spLocks noChangeShapeType="1"/>
          </p:cNvSpPr>
          <p:nvPr/>
        </p:nvSpPr>
        <p:spPr bwMode="auto">
          <a:xfrm flipH="1" flipV="1">
            <a:off x="2641600" y="2565400"/>
            <a:ext cx="2032000" cy="12700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13" name="Rectangle 78"/>
          <p:cNvSpPr>
            <a:spLocks noChangeArrowheads="1"/>
          </p:cNvSpPr>
          <p:nvPr/>
        </p:nvSpPr>
        <p:spPr bwMode="auto">
          <a:xfrm>
            <a:off x="1662114" y="4062413"/>
            <a:ext cx="133049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(leaves)</a:t>
            </a:r>
          </a:p>
        </p:txBody>
      </p:sp>
      <p:sp>
        <p:nvSpPr>
          <p:cNvPr id="35919" name="Line 79"/>
          <p:cNvSpPr>
            <a:spLocks noChangeShapeType="1"/>
          </p:cNvSpPr>
          <p:nvPr/>
        </p:nvSpPr>
        <p:spPr bwMode="auto">
          <a:xfrm>
            <a:off x="4064000" y="5867400"/>
            <a:ext cx="35306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1815" name="Rectangle 80"/>
          <p:cNvSpPr>
            <a:spLocks noChangeArrowheads="1"/>
          </p:cNvSpPr>
          <p:nvPr/>
        </p:nvSpPr>
        <p:spPr bwMode="auto">
          <a:xfrm>
            <a:off x="3033714" y="6264276"/>
            <a:ext cx="593592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Ribosomes move over one codon</a:t>
            </a:r>
          </a:p>
        </p:txBody>
      </p:sp>
      <p:sp>
        <p:nvSpPr>
          <p:cNvPr id="35921" name="Line 81"/>
          <p:cNvSpPr>
            <a:spLocks noChangeShapeType="1"/>
          </p:cNvSpPr>
          <p:nvPr/>
        </p:nvSpPr>
        <p:spPr bwMode="auto">
          <a:xfrm flipV="1">
            <a:off x="4445000" y="355600"/>
            <a:ext cx="558800" cy="3556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922" name="Line 82"/>
          <p:cNvSpPr>
            <a:spLocks noChangeShapeType="1"/>
          </p:cNvSpPr>
          <p:nvPr/>
        </p:nvSpPr>
        <p:spPr bwMode="auto">
          <a:xfrm flipV="1">
            <a:off x="6248400" y="508000"/>
            <a:ext cx="0" cy="7366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762286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5923"/>
                                        </p:tgtEl>
                                        <p:attrNameLst>
                                          <p:attrName>style.visibility</p:attrName>
                                        </p:attrNameLst>
                                      </p:cBhvr>
                                      <p:to>
                                        <p:strVal val="visible"/>
                                      </p:to>
                                    </p:set>
                                    <p:anim calcmode="lin" valueType="num">
                                      <p:cBhvr additive="base">
                                        <p:cTn id="7" dur="500" fill="hold"/>
                                        <p:tgtEl>
                                          <p:spTgt spid="35923"/>
                                        </p:tgtEl>
                                        <p:attrNameLst>
                                          <p:attrName>ppt_x</p:attrName>
                                        </p:attrNameLst>
                                      </p:cBhvr>
                                      <p:tavLst>
                                        <p:tav tm="0">
                                          <p:val>
                                            <p:strVal val="1+#ppt_w/2"/>
                                          </p:val>
                                        </p:tav>
                                        <p:tav tm="100000">
                                          <p:val>
                                            <p:strVal val="#ppt_x"/>
                                          </p:val>
                                        </p:tav>
                                      </p:tavLst>
                                    </p:anim>
                                    <p:anim calcmode="lin" valueType="num">
                                      <p:cBhvr additive="base">
                                        <p:cTn id="8" dur="500" fill="hold"/>
                                        <p:tgtEl>
                                          <p:spTgt spid="359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reeform 2"/>
          <p:cNvSpPr>
            <a:spLocks/>
          </p:cNvSpPr>
          <p:nvPr/>
        </p:nvSpPr>
        <p:spPr bwMode="auto">
          <a:xfrm>
            <a:off x="3044825" y="16002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6867" name="Freeform 3"/>
          <p:cNvSpPr>
            <a:spLocks/>
          </p:cNvSpPr>
          <p:nvPr/>
        </p:nvSpPr>
        <p:spPr bwMode="auto">
          <a:xfrm>
            <a:off x="3140075" y="50673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6868" name="AutoShape 4"/>
          <p:cNvSpPr>
            <a:spLocks noChangeArrowheads="1"/>
          </p:cNvSpPr>
          <p:nvPr/>
        </p:nvSpPr>
        <p:spPr bwMode="auto">
          <a:xfrm>
            <a:off x="38512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69" name="AutoShape 5"/>
          <p:cNvSpPr>
            <a:spLocks noChangeArrowheads="1"/>
          </p:cNvSpPr>
          <p:nvPr/>
        </p:nvSpPr>
        <p:spPr bwMode="auto">
          <a:xfrm>
            <a:off x="5680075" y="2006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70" name="Rectangle 6"/>
          <p:cNvSpPr>
            <a:spLocks noChangeArrowheads="1"/>
          </p:cNvSpPr>
          <p:nvPr/>
        </p:nvSpPr>
        <p:spPr bwMode="auto">
          <a:xfrm>
            <a:off x="8856664" y="57007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6871" name="Rectangle 7"/>
          <p:cNvSpPr>
            <a:spLocks noChangeArrowheads="1"/>
          </p:cNvSpPr>
          <p:nvPr/>
        </p:nvSpPr>
        <p:spPr bwMode="auto">
          <a:xfrm>
            <a:off x="1625600" y="5207000"/>
            <a:ext cx="8940800"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72" name="Line 8"/>
          <p:cNvSpPr>
            <a:spLocks noChangeShapeType="1"/>
          </p:cNvSpPr>
          <p:nvPr/>
        </p:nvSpPr>
        <p:spPr bwMode="auto">
          <a:xfrm>
            <a:off x="2073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77" name="Rectangle 9"/>
          <p:cNvSpPr>
            <a:spLocks noChangeArrowheads="1"/>
          </p:cNvSpPr>
          <p:nvPr/>
        </p:nvSpPr>
        <p:spPr bwMode="auto">
          <a:xfrm>
            <a:off x="1614489" y="51974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6874" name="Line 10"/>
          <p:cNvSpPr>
            <a:spLocks noChangeShapeType="1"/>
          </p:cNvSpPr>
          <p:nvPr/>
        </p:nvSpPr>
        <p:spPr bwMode="auto">
          <a:xfrm>
            <a:off x="2682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75" name="Line 11"/>
          <p:cNvSpPr>
            <a:spLocks noChangeShapeType="1"/>
          </p:cNvSpPr>
          <p:nvPr/>
        </p:nvSpPr>
        <p:spPr bwMode="auto">
          <a:xfrm>
            <a:off x="3825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76" name="Line 12"/>
          <p:cNvSpPr>
            <a:spLocks noChangeShapeType="1"/>
          </p:cNvSpPr>
          <p:nvPr/>
        </p:nvSpPr>
        <p:spPr bwMode="auto">
          <a:xfrm>
            <a:off x="3292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1" name="Rectangle 13"/>
          <p:cNvSpPr>
            <a:spLocks noChangeArrowheads="1"/>
          </p:cNvSpPr>
          <p:nvPr/>
        </p:nvSpPr>
        <p:spPr bwMode="auto">
          <a:xfrm>
            <a:off x="21478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782" name="Rectangle 14"/>
          <p:cNvSpPr>
            <a:spLocks noChangeArrowheads="1"/>
          </p:cNvSpPr>
          <p:nvPr/>
        </p:nvSpPr>
        <p:spPr bwMode="auto">
          <a:xfrm>
            <a:off x="27574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2783" name="Rectangle 15"/>
          <p:cNvSpPr>
            <a:spLocks noChangeArrowheads="1"/>
          </p:cNvSpPr>
          <p:nvPr/>
        </p:nvSpPr>
        <p:spPr bwMode="auto">
          <a:xfrm>
            <a:off x="3367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6880" name="Line 16"/>
          <p:cNvSpPr>
            <a:spLocks noChangeShapeType="1"/>
          </p:cNvSpPr>
          <p:nvPr/>
        </p:nvSpPr>
        <p:spPr bwMode="auto">
          <a:xfrm>
            <a:off x="557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81" name="Line 17"/>
          <p:cNvSpPr>
            <a:spLocks noChangeShapeType="1"/>
          </p:cNvSpPr>
          <p:nvPr/>
        </p:nvSpPr>
        <p:spPr bwMode="auto">
          <a:xfrm>
            <a:off x="504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82" name="Line 18"/>
          <p:cNvSpPr>
            <a:spLocks noChangeShapeType="1"/>
          </p:cNvSpPr>
          <p:nvPr/>
        </p:nvSpPr>
        <p:spPr bwMode="auto">
          <a:xfrm>
            <a:off x="4435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83" name="Line 19"/>
          <p:cNvSpPr>
            <a:spLocks noChangeShapeType="1"/>
          </p:cNvSpPr>
          <p:nvPr/>
        </p:nvSpPr>
        <p:spPr bwMode="auto">
          <a:xfrm>
            <a:off x="618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88" name="Rectangle 20"/>
          <p:cNvSpPr>
            <a:spLocks noChangeArrowheads="1"/>
          </p:cNvSpPr>
          <p:nvPr/>
        </p:nvSpPr>
        <p:spPr bwMode="auto">
          <a:xfrm>
            <a:off x="39766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789" name="Rectangle 21"/>
          <p:cNvSpPr>
            <a:spLocks noChangeArrowheads="1"/>
          </p:cNvSpPr>
          <p:nvPr/>
        </p:nvSpPr>
        <p:spPr bwMode="auto">
          <a:xfrm>
            <a:off x="4510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2790" name="Rectangle 22"/>
          <p:cNvSpPr>
            <a:spLocks noChangeArrowheads="1"/>
          </p:cNvSpPr>
          <p:nvPr/>
        </p:nvSpPr>
        <p:spPr bwMode="auto">
          <a:xfrm>
            <a:off x="51196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2791" name="Rectangle 23"/>
          <p:cNvSpPr>
            <a:spLocks noChangeArrowheads="1"/>
          </p:cNvSpPr>
          <p:nvPr/>
        </p:nvSpPr>
        <p:spPr bwMode="auto">
          <a:xfrm>
            <a:off x="5653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792" name="Rectangle 24"/>
          <p:cNvSpPr>
            <a:spLocks noChangeArrowheads="1"/>
          </p:cNvSpPr>
          <p:nvPr/>
        </p:nvSpPr>
        <p:spPr bwMode="auto">
          <a:xfrm>
            <a:off x="6186489" y="51974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6889" name="Rectangle 25"/>
          <p:cNvSpPr>
            <a:spLocks noChangeArrowheads="1"/>
          </p:cNvSpPr>
          <p:nvPr/>
        </p:nvSpPr>
        <p:spPr bwMode="auto">
          <a:xfrm>
            <a:off x="1565275" y="3302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4" name="Rectangle 26"/>
          <p:cNvSpPr>
            <a:spLocks noChangeArrowheads="1"/>
          </p:cNvSpPr>
          <p:nvPr/>
        </p:nvSpPr>
        <p:spPr bwMode="auto">
          <a:xfrm>
            <a:off x="1601788" y="396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6891" name="Oval 27"/>
          <p:cNvSpPr>
            <a:spLocks noChangeArrowheads="1"/>
          </p:cNvSpPr>
          <p:nvPr/>
        </p:nvSpPr>
        <p:spPr bwMode="auto">
          <a:xfrm>
            <a:off x="3089275" y="6350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6" name="Rectangle 28"/>
          <p:cNvSpPr>
            <a:spLocks noChangeArrowheads="1"/>
          </p:cNvSpPr>
          <p:nvPr/>
        </p:nvSpPr>
        <p:spPr bwMode="auto">
          <a:xfrm>
            <a:off x="3049588" y="777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6893" name="Line 29"/>
          <p:cNvSpPr>
            <a:spLocks noChangeShapeType="1"/>
          </p:cNvSpPr>
          <p:nvPr/>
        </p:nvSpPr>
        <p:spPr bwMode="auto">
          <a:xfrm>
            <a:off x="6721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798" name="Rectangle 30"/>
          <p:cNvSpPr>
            <a:spLocks noChangeArrowheads="1"/>
          </p:cNvSpPr>
          <p:nvPr/>
        </p:nvSpPr>
        <p:spPr bwMode="auto">
          <a:xfrm>
            <a:off x="6794500" y="5197475"/>
            <a:ext cx="5413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6895" name="Line 31"/>
          <p:cNvSpPr>
            <a:spLocks noChangeShapeType="1"/>
          </p:cNvSpPr>
          <p:nvPr/>
        </p:nvSpPr>
        <p:spPr bwMode="auto">
          <a:xfrm>
            <a:off x="7331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00" name="Rectangle 32"/>
          <p:cNvSpPr>
            <a:spLocks noChangeArrowheads="1"/>
          </p:cNvSpPr>
          <p:nvPr/>
        </p:nvSpPr>
        <p:spPr bwMode="auto">
          <a:xfrm>
            <a:off x="3567114" y="92076"/>
            <a:ext cx="2640147"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bonds</a:t>
            </a:r>
          </a:p>
        </p:txBody>
      </p:sp>
      <p:sp>
        <p:nvSpPr>
          <p:cNvPr id="32801" name="Rectangle 33"/>
          <p:cNvSpPr>
            <a:spLocks noChangeArrowheads="1"/>
          </p:cNvSpPr>
          <p:nvPr/>
        </p:nvSpPr>
        <p:spPr bwMode="auto">
          <a:xfrm>
            <a:off x="40401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6898" name="Line 34"/>
          <p:cNvSpPr>
            <a:spLocks noChangeShapeType="1"/>
          </p:cNvSpPr>
          <p:nvPr/>
        </p:nvSpPr>
        <p:spPr bwMode="auto">
          <a:xfrm>
            <a:off x="41306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899" name="Line 35"/>
          <p:cNvSpPr>
            <a:spLocks noChangeShapeType="1"/>
          </p:cNvSpPr>
          <p:nvPr/>
        </p:nvSpPr>
        <p:spPr bwMode="auto">
          <a:xfrm>
            <a:off x="46640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00" name="Line 36"/>
          <p:cNvSpPr>
            <a:spLocks noChangeShapeType="1"/>
          </p:cNvSpPr>
          <p:nvPr/>
        </p:nvSpPr>
        <p:spPr bwMode="auto">
          <a:xfrm>
            <a:off x="5197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05" name="Rectangle 37"/>
          <p:cNvSpPr>
            <a:spLocks noChangeArrowheads="1"/>
          </p:cNvSpPr>
          <p:nvPr/>
        </p:nvSpPr>
        <p:spPr bwMode="auto">
          <a:xfrm>
            <a:off x="38877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806" name="Rectangle 38"/>
          <p:cNvSpPr>
            <a:spLocks noChangeArrowheads="1"/>
          </p:cNvSpPr>
          <p:nvPr/>
        </p:nvSpPr>
        <p:spPr bwMode="auto">
          <a:xfrm>
            <a:off x="4421189" y="4740275"/>
            <a:ext cx="3778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807" name="Rectangle 39"/>
          <p:cNvSpPr>
            <a:spLocks noChangeArrowheads="1"/>
          </p:cNvSpPr>
          <p:nvPr/>
        </p:nvSpPr>
        <p:spPr bwMode="auto">
          <a:xfrm>
            <a:off x="50307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6904" name="Freeform 40"/>
          <p:cNvSpPr>
            <a:spLocks/>
          </p:cNvSpPr>
          <p:nvPr/>
        </p:nvSpPr>
        <p:spPr bwMode="auto">
          <a:xfrm>
            <a:off x="38258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6905" name="AutoShape 41"/>
          <p:cNvSpPr>
            <a:spLocks noChangeArrowheads="1"/>
          </p:cNvSpPr>
          <p:nvPr/>
        </p:nvSpPr>
        <p:spPr bwMode="auto">
          <a:xfrm>
            <a:off x="4597400" y="1168400"/>
            <a:ext cx="939800" cy="863600"/>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0" name="Rectangle 42"/>
          <p:cNvSpPr>
            <a:spLocks noChangeArrowheads="1"/>
          </p:cNvSpPr>
          <p:nvPr/>
        </p:nvSpPr>
        <p:spPr bwMode="auto">
          <a:xfrm>
            <a:off x="4710113" y="16160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6907" name="Line 43"/>
          <p:cNvSpPr>
            <a:spLocks noChangeShapeType="1"/>
          </p:cNvSpPr>
          <p:nvPr/>
        </p:nvSpPr>
        <p:spPr bwMode="auto">
          <a:xfrm>
            <a:off x="41306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08" name="Line 44"/>
          <p:cNvSpPr>
            <a:spLocks noChangeShapeType="1"/>
          </p:cNvSpPr>
          <p:nvPr/>
        </p:nvSpPr>
        <p:spPr bwMode="auto">
          <a:xfrm>
            <a:off x="46640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09" name="Line 45"/>
          <p:cNvSpPr>
            <a:spLocks noChangeShapeType="1"/>
          </p:cNvSpPr>
          <p:nvPr/>
        </p:nvSpPr>
        <p:spPr bwMode="auto">
          <a:xfrm>
            <a:off x="52736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4" name="Rectangle 46"/>
          <p:cNvSpPr>
            <a:spLocks noChangeArrowheads="1"/>
          </p:cNvSpPr>
          <p:nvPr/>
        </p:nvSpPr>
        <p:spPr bwMode="auto">
          <a:xfrm>
            <a:off x="58689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4-tRNA</a:t>
            </a:r>
          </a:p>
        </p:txBody>
      </p:sp>
      <p:sp>
        <p:nvSpPr>
          <p:cNvPr id="36911" name="Line 47"/>
          <p:cNvSpPr>
            <a:spLocks noChangeShapeType="1"/>
          </p:cNvSpPr>
          <p:nvPr/>
        </p:nvSpPr>
        <p:spPr bwMode="auto">
          <a:xfrm>
            <a:off x="5959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12" name="Line 48"/>
          <p:cNvSpPr>
            <a:spLocks noChangeShapeType="1"/>
          </p:cNvSpPr>
          <p:nvPr/>
        </p:nvSpPr>
        <p:spPr bwMode="auto">
          <a:xfrm>
            <a:off x="6492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13" name="Line 49"/>
          <p:cNvSpPr>
            <a:spLocks noChangeShapeType="1"/>
          </p:cNvSpPr>
          <p:nvPr/>
        </p:nvSpPr>
        <p:spPr bwMode="auto">
          <a:xfrm>
            <a:off x="7026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18" name="Rectangle 50"/>
          <p:cNvSpPr>
            <a:spLocks noChangeArrowheads="1"/>
          </p:cNvSpPr>
          <p:nvPr/>
        </p:nvSpPr>
        <p:spPr bwMode="auto">
          <a:xfrm>
            <a:off x="57165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819" name="Rectangle 51"/>
          <p:cNvSpPr>
            <a:spLocks noChangeArrowheads="1"/>
          </p:cNvSpPr>
          <p:nvPr/>
        </p:nvSpPr>
        <p:spPr bwMode="auto">
          <a:xfrm>
            <a:off x="62499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820" name="Rectangle 52"/>
          <p:cNvSpPr>
            <a:spLocks noChangeArrowheads="1"/>
          </p:cNvSpPr>
          <p:nvPr/>
        </p:nvSpPr>
        <p:spPr bwMode="auto">
          <a:xfrm>
            <a:off x="6783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6917" name="Freeform 53"/>
          <p:cNvSpPr>
            <a:spLocks/>
          </p:cNvSpPr>
          <p:nvPr/>
        </p:nvSpPr>
        <p:spPr bwMode="auto">
          <a:xfrm>
            <a:off x="56546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6918" name="AutoShape 54"/>
          <p:cNvSpPr>
            <a:spLocks noChangeArrowheads="1"/>
          </p:cNvSpPr>
          <p:nvPr/>
        </p:nvSpPr>
        <p:spPr bwMode="auto">
          <a:xfrm>
            <a:off x="6197600" y="939800"/>
            <a:ext cx="1016000" cy="1168400"/>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23" name="Rectangle 55"/>
          <p:cNvSpPr>
            <a:spLocks noChangeArrowheads="1"/>
          </p:cNvSpPr>
          <p:nvPr/>
        </p:nvSpPr>
        <p:spPr bwMode="auto">
          <a:xfrm>
            <a:off x="6310313" y="13112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sp>
        <p:nvSpPr>
          <p:cNvPr id="36920" name="Line 56"/>
          <p:cNvSpPr>
            <a:spLocks noChangeShapeType="1"/>
          </p:cNvSpPr>
          <p:nvPr/>
        </p:nvSpPr>
        <p:spPr bwMode="auto">
          <a:xfrm>
            <a:off x="7864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21" name="Line 57"/>
          <p:cNvSpPr>
            <a:spLocks noChangeShapeType="1"/>
          </p:cNvSpPr>
          <p:nvPr/>
        </p:nvSpPr>
        <p:spPr bwMode="auto">
          <a:xfrm>
            <a:off x="8397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22" name="Line 58"/>
          <p:cNvSpPr>
            <a:spLocks noChangeShapeType="1"/>
          </p:cNvSpPr>
          <p:nvPr/>
        </p:nvSpPr>
        <p:spPr bwMode="auto">
          <a:xfrm>
            <a:off x="8931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27" name="Rectangle 59"/>
          <p:cNvSpPr>
            <a:spLocks noChangeArrowheads="1"/>
          </p:cNvSpPr>
          <p:nvPr/>
        </p:nvSpPr>
        <p:spPr bwMode="auto">
          <a:xfrm>
            <a:off x="73866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828" name="Rectangle 60"/>
          <p:cNvSpPr>
            <a:spLocks noChangeArrowheads="1"/>
          </p:cNvSpPr>
          <p:nvPr/>
        </p:nvSpPr>
        <p:spPr bwMode="auto">
          <a:xfrm>
            <a:off x="79200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2829" name="Rectangle 61"/>
          <p:cNvSpPr>
            <a:spLocks noChangeArrowheads="1"/>
          </p:cNvSpPr>
          <p:nvPr/>
        </p:nvSpPr>
        <p:spPr bwMode="auto">
          <a:xfrm>
            <a:off x="84534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6926" name="Line 62"/>
          <p:cNvSpPr>
            <a:spLocks noChangeShapeType="1"/>
          </p:cNvSpPr>
          <p:nvPr/>
        </p:nvSpPr>
        <p:spPr bwMode="auto">
          <a:xfrm>
            <a:off x="2463800" y="787400"/>
            <a:ext cx="558800" cy="1778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27" name="Line 63"/>
          <p:cNvSpPr>
            <a:spLocks noChangeShapeType="1"/>
          </p:cNvSpPr>
          <p:nvPr/>
        </p:nvSpPr>
        <p:spPr bwMode="auto">
          <a:xfrm>
            <a:off x="3987800" y="1168400"/>
            <a:ext cx="863600" cy="406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28" name="Line 64"/>
          <p:cNvSpPr>
            <a:spLocks noChangeShapeType="1"/>
          </p:cNvSpPr>
          <p:nvPr/>
        </p:nvSpPr>
        <p:spPr bwMode="auto">
          <a:xfrm flipV="1">
            <a:off x="2616200" y="355600"/>
            <a:ext cx="558800" cy="3556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29" name="Line 65"/>
          <p:cNvSpPr>
            <a:spLocks noChangeShapeType="1"/>
          </p:cNvSpPr>
          <p:nvPr/>
        </p:nvSpPr>
        <p:spPr bwMode="auto">
          <a:xfrm flipV="1">
            <a:off x="4419600" y="508000"/>
            <a:ext cx="0" cy="7366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0" name="Line 66"/>
          <p:cNvSpPr>
            <a:spLocks noChangeShapeType="1"/>
          </p:cNvSpPr>
          <p:nvPr/>
        </p:nvSpPr>
        <p:spPr bwMode="auto">
          <a:xfrm>
            <a:off x="7026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1" name="Line 67"/>
          <p:cNvSpPr>
            <a:spLocks noChangeShapeType="1"/>
          </p:cNvSpPr>
          <p:nvPr/>
        </p:nvSpPr>
        <p:spPr bwMode="auto">
          <a:xfrm>
            <a:off x="64928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2" name="Line 68"/>
          <p:cNvSpPr>
            <a:spLocks noChangeShapeType="1"/>
          </p:cNvSpPr>
          <p:nvPr/>
        </p:nvSpPr>
        <p:spPr bwMode="auto">
          <a:xfrm>
            <a:off x="59594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3" name="Line 69"/>
          <p:cNvSpPr>
            <a:spLocks noChangeShapeType="1"/>
          </p:cNvSpPr>
          <p:nvPr/>
        </p:nvSpPr>
        <p:spPr bwMode="auto">
          <a:xfrm>
            <a:off x="5435600" y="1752600"/>
            <a:ext cx="9398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4" name="Line 70"/>
          <p:cNvSpPr>
            <a:spLocks noChangeShapeType="1"/>
          </p:cNvSpPr>
          <p:nvPr/>
        </p:nvSpPr>
        <p:spPr bwMode="auto">
          <a:xfrm>
            <a:off x="9464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5" name="Line 71"/>
          <p:cNvSpPr>
            <a:spLocks noChangeShapeType="1"/>
          </p:cNvSpPr>
          <p:nvPr/>
        </p:nvSpPr>
        <p:spPr bwMode="auto">
          <a:xfrm>
            <a:off x="999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6946" name="Group 82"/>
          <p:cNvGrpSpPr>
            <a:grpSpLocks/>
          </p:cNvGrpSpPr>
          <p:nvPr/>
        </p:nvGrpSpPr>
        <p:grpSpPr bwMode="auto">
          <a:xfrm>
            <a:off x="8702677" y="168276"/>
            <a:ext cx="1647826" cy="3873501"/>
            <a:chOff x="4522" y="106"/>
            <a:chExt cx="1038" cy="2440"/>
          </a:xfrm>
        </p:grpSpPr>
        <p:sp>
          <p:nvSpPr>
            <p:cNvPr id="36936" name="Freeform 72"/>
            <p:cNvSpPr>
              <a:spLocks/>
            </p:cNvSpPr>
            <p:nvPr/>
          </p:nvSpPr>
          <p:spPr bwMode="auto">
            <a:xfrm>
              <a:off x="4522" y="432"/>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6937" name="Line 73"/>
            <p:cNvSpPr>
              <a:spLocks noChangeShapeType="1"/>
            </p:cNvSpPr>
            <p:nvPr/>
          </p:nvSpPr>
          <p:spPr bwMode="auto">
            <a:xfrm>
              <a:off x="4762"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8" name="Line 74"/>
            <p:cNvSpPr>
              <a:spLocks noChangeShapeType="1"/>
            </p:cNvSpPr>
            <p:nvPr/>
          </p:nvSpPr>
          <p:spPr bwMode="auto">
            <a:xfrm>
              <a:off x="5098"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6939" name="Line 75"/>
            <p:cNvSpPr>
              <a:spLocks noChangeShapeType="1"/>
            </p:cNvSpPr>
            <p:nvPr/>
          </p:nvSpPr>
          <p:spPr bwMode="auto">
            <a:xfrm>
              <a:off x="5434"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45" name="Rectangle 76"/>
            <p:cNvSpPr>
              <a:spLocks noChangeArrowheads="1"/>
            </p:cNvSpPr>
            <p:nvPr/>
          </p:nvSpPr>
          <p:spPr bwMode="auto">
            <a:xfrm>
              <a:off x="4609" y="221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2846" name="Rectangle 77"/>
            <p:cNvSpPr>
              <a:spLocks noChangeArrowheads="1"/>
            </p:cNvSpPr>
            <p:nvPr/>
          </p:nvSpPr>
          <p:spPr bwMode="auto">
            <a:xfrm>
              <a:off x="4945" y="2218"/>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2847" name="Rectangle 78"/>
            <p:cNvSpPr>
              <a:spLocks noChangeArrowheads="1"/>
            </p:cNvSpPr>
            <p:nvPr/>
          </p:nvSpPr>
          <p:spPr bwMode="auto">
            <a:xfrm>
              <a:off x="5281" y="221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2848" name="Rectangle 79"/>
            <p:cNvSpPr>
              <a:spLocks noChangeArrowheads="1"/>
            </p:cNvSpPr>
            <p:nvPr/>
          </p:nvSpPr>
          <p:spPr bwMode="auto">
            <a:xfrm>
              <a:off x="4647" y="1839"/>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5-tRNA</a:t>
              </a:r>
            </a:p>
          </p:txBody>
        </p:sp>
        <p:sp>
          <p:nvSpPr>
            <p:cNvPr id="36944" name="AutoShape 80"/>
            <p:cNvSpPr>
              <a:spLocks noChangeArrowheads="1"/>
            </p:cNvSpPr>
            <p:nvPr/>
          </p:nvSpPr>
          <p:spPr bwMode="auto">
            <a:xfrm rot="-10800000" flipH="1" flipV="1">
              <a:off x="4912" y="112"/>
              <a:ext cx="544" cy="44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rgbClr val="FFCC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2850" name="Rectangle 81"/>
            <p:cNvSpPr>
              <a:spLocks noChangeArrowheads="1"/>
            </p:cNvSpPr>
            <p:nvPr/>
          </p:nvSpPr>
          <p:spPr bwMode="auto">
            <a:xfrm>
              <a:off x="4935" y="106"/>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aa5</a:t>
              </a:r>
            </a:p>
          </p:txBody>
        </p:sp>
      </p:grpSp>
    </p:spTree>
    <p:extLst>
      <p:ext uri="{BB962C8B-B14F-4D97-AF65-F5344CB8AC3E}">
        <p14:creationId xmlns:p14="http://schemas.microsoft.com/office/powerpoint/2010/main" val="5504020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6946"/>
                                        </p:tgtEl>
                                        <p:attrNameLst>
                                          <p:attrName>style.visibility</p:attrName>
                                        </p:attrNameLst>
                                      </p:cBhvr>
                                      <p:to>
                                        <p:strVal val="visible"/>
                                      </p:to>
                                    </p:set>
                                    <p:anim calcmode="lin" valueType="num">
                                      <p:cBhvr additive="base">
                                        <p:cTn id="7" dur="500" fill="hold"/>
                                        <p:tgtEl>
                                          <p:spTgt spid="36946"/>
                                        </p:tgtEl>
                                        <p:attrNameLst>
                                          <p:attrName>ppt_x</p:attrName>
                                        </p:attrNameLst>
                                      </p:cBhvr>
                                      <p:tavLst>
                                        <p:tav tm="0">
                                          <p:val>
                                            <p:strVal val="1+#ppt_w/2"/>
                                          </p:val>
                                        </p:tav>
                                        <p:tav tm="100000">
                                          <p:val>
                                            <p:strVal val="#ppt_x"/>
                                          </p:val>
                                        </p:tav>
                                      </p:tavLst>
                                    </p:anim>
                                    <p:anim calcmode="lin" valueType="num">
                                      <p:cBhvr additive="base">
                                        <p:cTn id="8" dur="500" fill="hold"/>
                                        <p:tgtEl>
                                          <p:spTgt spid="369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Freeform 2"/>
          <p:cNvSpPr>
            <a:spLocks/>
          </p:cNvSpPr>
          <p:nvPr/>
        </p:nvSpPr>
        <p:spPr bwMode="auto">
          <a:xfrm>
            <a:off x="3044825" y="16002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7891" name="Freeform 3"/>
          <p:cNvSpPr>
            <a:spLocks/>
          </p:cNvSpPr>
          <p:nvPr/>
        </p:nvSpPr>
        <p:spPr bwMode="auto">
          <a:xfrm>
            <a:off x="3140075" y="50673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7892" name="AutoShape 4"/>
          <p:cNvSpPr>
            <a:spLocks noChangeArrowheads="1"/>
          </p:cNvSpPr>
          <p:nvPr/>
        </p:nvSpPr>
        <p:spPr bwMode="auto">
          <a:xfrm>
            <a:off x="3851275" y="20828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893" name="AutoShape 5"/>
          <p:cNvSpPr>
            <a:spLocks noChangeArrowheads="1"/>
          </p:cNvSpPr>
          <p:nvPr/>
        </p:nvSpPr>
        <p:spPr bwMode="auto">
          <a:xfrm>
            <a:off x="5680075" y="20066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894" name="Rectangle 6"/>
          <p:cNvSpPr>
            <a:spLocks noChangeArrowheads="1"/>
          </p:cNvSpPr>
          <p:nvPr/>
        </p:nvSpPr>
        <p:spPr bwMode="auto">
          <a:xfrm>
            <a:off x="8856664" y="57007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7895" name="Rectangle 7"/>
          <p:cNvSpPr>
            <a:spLocks noChangeArrowheads="1"/>
          </p:cNvSpPr>
          <p:nvPr/>
        </p:nvSpPr>
        <p:spPr bwMode="auto">
          <a:xfrm>
            <a:off x="1625600" y="5207000"/>
            <a:ext cx="8940800"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896" name="Line 8"/>
          <p:cNvSpPr>
            <a:spLocks noChangeShapeType="1"/>
          </p:cNvSpPr>
          <p:nvPr/>
        </p:nvSpPr>
        <p:spPr bwMode="auto">
          <a:xfrm>
            <a:off x="2073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1" name="Rectangle 9"/>
          <p:cNvSpPr>
            <a:spLocks noChangeArrowheads="1"/>
          </p:cNvSpPr>
          <p:nvPr/>
        </p:nvSpPr>
        <p:spPr bwMode="auto">
          <a:xfrm>
            <a:off x="1614489" y="51974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7898" name="Line 10"/>
          <p:cNvSpPr>
            <a:spLocks noChangeShapeType="1"/>
          </p:cNvSpPr>
          <p:nvPr/>
        </p:nvSpPr>
        <p:spPr bwMode="auto">
          <a:xfrm>
            <a:off x="2682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899" name="Line 11"/>
          <p:cNvSpPr>
            <a:spLocks noChangeShapeType="1"/>
          </p:cNvSpPr>
          <p:nvPr/>
        </p:nvSpPr>
        <p:spPr bwMode="auto">
          <a:xfrm>
            <a:off x="3825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00" name="Line 12"/>
          <p:cNvSpPr>
            <a:spLocks noChangeShapeType="1"/>
          </p:cNvSpPr>
          <p:nvPr/>
        </p:nvSpPr>
        <p:spPr bwMode="auto">
          <a:xfrm>
            <a:off x="3292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05" name="Rectangle 13"/>
          <p:cNvSpPr>
            <a:spLocks noChangeArrowheads="1"/>
          </p:cNvSpPr>
          <p:nvPr/>
        </p:nvSpPr>
        <p:spPr bwMode="auto">
          <a:xfrm>
            <a:off x="21478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06" name="Rectangle 14"/>
          <p:cNvSpPr>
            <a:spLocks noChangeArrowheads="1"/>
          </p:cNvSpPr>
          <p:nvPr/>
        </p:nvSpPr>
        <p:spPr bwMode="auto">
          <a:xfrm>
            <a:off x="27574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3807" name="Rectangle 15"/>
          <p:cNvSpPr>
            <a:spLocks noChangeArrowheads="1"/>
          </p:cNvSpPr>
          <p:nvPr/>
        </p:nvSpPr>
        <p:spPr bwMode="auto">
          <a:xfrm>
            <a:off x="3367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7904" name="Line 16"/>
          <p:cNvSpPr>
            <a:spLocks noChangeShapeType="1"/>
          </p:cNvSpPr>
          <p:nvPr/>
        </p:nvSpPr>
        <p:spPr bwMode="auto">
          <a:xfrm>
            <a:off x="5578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05" name="Line 17"/>
          <p:cNvSpPr>
            <a:spLocks noChangeShapeType="1"/>
          </p:cNvSpPr>
          <p:nvPr/>
        </p:nvSpPr>
        <p:spPr bwMode="auto">
          <a:xfrm>
            <a:off x="5045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06" name="Line 18"/>
          <p:cNvSpPr>
            <a:spLocks noChangeShapeType="1"/>
          </p:cNvSpPr>
          <p:nvPr/>
        </p:nvSpPr>
        <p:spPr bwMode="auto">
          <a:xfrm>
            <a:off x="4435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07" name="Line 19"/>
          <p:cNvSpPr>
            <a:spLocks noChangeShapeType="1"/>
          </p:cNvSpPr>
          <p:nvPr/>
        </p:nvSpPr>
        <p:spPr bwMode="auto">
          <a:xfrm>
            <a:off x="618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2" name="Rectangle 20"/>
          <p:cNvSpPr>
            <a:spLocks noChangeArrowheads="1"/>
          </p:cNvSpPr>
          <p:nvPr/>
        </p:nvSpPr>
        <p:spPr bwMode="auto">
          <a:xfrm>
            <a:off x="39766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13" name="Rectangle 21"/>
          <p:cNvSpPr>
            <a:spLocks noChangeArrowheads="1"/>
          </p:cNvSpPr>
          <p:nvPr/>
        </p:nvSpPr>
        <p:spPr bwMode="auto">
          <a:xfrm>
            <a:off x="4510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3814" name="Rectangle 22"/>
          <p:cNvSpPr>
            <a:spLocks noChangeArrowheads="1"/>
          </p:cNvSpPr>
          <p:nvPr/>
        </p:nvSpPr>
        <p:spPr bwMode="auto">
          <a:xfrm>
            <a:off x="51196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3815" name="Rectangle 23"/>
          <p:cNvSpPr>
            <a:spLocks noChangeArrowheads="1"/>
          </p:cNvSpPr>
          <p:nvPr/>
        </p:nvSpPr>
        <p:spPr bwMode="auto">
          <a:xfrm>
            <a:off x="5653089" y="51974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16" name="Rectangle 24"/>
          <p:cNvSpPr>
            <a:spLocks noChangeArrowheads="1"/>
          </p:cNvSpPr>
          <p:nvPr/>
        </p:nvSpPr>
        <p:spPr bwMode="auto">
          <a:xfrm>
            <a:off x="6186489" y="51974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7913" name="Rectangle 25"/>
          <p:cNvSpPr>
            <a:spLocks noChangeArrowheads="1"/>
          </p:cNvSpPr>
          <p:nvPr/>
        </p:nvSpPr>
        <p:spPr bwMode="auto">
          <a:xfrm>
            <a:off x="2479675" y="1778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18" name="Rectangle 26"/>
          <p:cNvSpPr>
            <a:spLocks noChangeArrowheads="1"/>
          </p:cNvSpPr>
          <p:nvPr/>
        </p:nvSpPr>
        <p:spPr bwMode="auto">
          <a:xfrm>
            <a:off x="2516188" y="2444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7915" name="Oval 27"/>
          <p:cNvSpPr>
            <a:spLocks noChangeArrowheads="1"/>
          </p:cNvSpPr>
          <p:nvPr/>
        </p:nvSpPr>
        <p:spPr bwMode="auto">
          <a:xfrm>
            <a:off x="3698875" y="5588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20" name="Rectangle 28"/>
          <p:cNvSpPr>
            <a:spLocks noChangeArrowheads="1"/>
          </p:cNvSpPr>
          <p:nvPr/>
        </p:nvSpPr>
        <p:spPr bwMode="auto">
          <a:xfrm>
            <a:off x="3659188" y="7016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7917" name="Line 29"/>
          <p:cNvSpPr>
            <a:spLocks noChangeShapeType="1"/>
          </p:cNvSpPr>
          <p:nvPr/>
        </p:nvSpPr>
        <p:spPr bwMode="auto">
          <a:xfrm>
            <a:off x="6721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22" name="Rectangle 30"/>
          <p:cNvSpPr>
            <a:spLocks noChangeArrowheads="1"/>
          </p:cNvSpPr>
          <p:nvPr/>
        </p:nvSpPr>
        <p:spPr bwMode="auto">
          <a:xfrm>
            <a:off x="6794500" y="5197475"/>
            <a:ext cx="5413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7919" name="Line 31"/>
          <p:cNvSpPr>
            <a:spLocks noChangeShapeType="1"/>
          </p:cNvSpPr>
          <p:nvPr/>
        </p:nvSpPr>
        <p:spPr bwMode="auto">
          <a:xfrm>
            <a:off x="7331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24" name="Rectangle 32"/>
          <p:cNvSpPr>
            <a:spLocks noChangeArrowheads="1"/>
          </p:cNvSpPr>
          <p:nvPr/>
        </p:nvSpPr>
        <p:spPr bwMode="auto">
          <a:xfrm>
            <a:off x="4557714" y="92076"/>
            <a:ext cx="2640147"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peptide bonds</a:t>
            </a:r>
          </a:p>
        </p:txBody>
      </p:sp>
      <p:sp>
        <p:nvSpPr>
          <p:cNvPr id="33825" name="Rectangle 33"/>
          <p:cNvSpPr>
            <a:spLocks noChangeArrowheads="1"/>
          </p:cNvSpPr>
          <p:nvPr/>
        </p:nvSpPr>
        <p:spPr bwMode="auto">
          <a:xfrm>
            <a:off x="1754189" y="35671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3-tRNA</a:t>
            </a:r>
          </a:p>
        </p:txBody>
      </p:sp>
      <p:sp>
        <p:nvSpPr>
          <p:cNvPr id="37922" name="Line 34"/>
          <p:cNvSpPr>
            <a:spLocks noChangeShapeType="1"/>
          </p:cNvSpPr>
          <p:nvPr/>
        </p:nvSpPr>
        <p:spPr bwMode="auto">
          <a:xfrm>
            <a:off x="1844675" y="40640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23" name="Line 35"/>
          <p:cNvSpPr>
            <a:spLocks noChangeShapeType="1"/>
          </p:cNvSpPr>
          <p:nvPr/>
        </p:nvSpPr>
        <p:spPr bwMode="auto">
          <a:xfrm>
            <a:off x="2378075" y="40640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24" name="Line 36"/>
          <p:cNvSpPr>
            <a:spLocks noChangeShapeType="1"/>
          </p:cNvSpPr>
          <p:nvPr/>
        </p:nvSpPr>
        <p:spPr bwMode="auto">
          <a:xfrm>
            <a:off x="2911475" y="40640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29" name="Rectangle 37"/>
          <p:cNvSpPr>
            <a:spLocks noChangeArrowheads="1"/>
          </p:cNvSpPr>
          <p:nvPr/>
        </p:nvSpPr>
        <p:spPr bwMode="auto">
          <a:xfrm>
            <a:off x="1601788" y="41306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30" name="Rectangle 38"/>
          <p:cNvSpPr>
            <a:spLocks noChangeArrowheads="1"/>
          </p:cNvSpPr>
          <p:nvPr/>
        </p:nvSpPr>
        <p:spPr bwMode="auto">
          <a:xfrm>
            <a:off x="2135189" y="4130675"/>
            <a:ext cx="3778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31" name="Rectangle 39"/>
          <p:cNvSpPr>
            <a:spLocks noChangeArrowheads="1"/>
          </p:cNvSpPr>
          <p:nvPr/>
        </p:nvSpPr>
        <p:spPr bwMode="auto">
          <a:xfrm>
            <a:off x="2744788" y="41306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7928" name="Freeform 40"/>
          <p:cNvSpPr>
            <a:spLocks/>
          </p:cNvSpPr>
          <p:nvPr/>
        </p:nvSpPr>
        <p:spPr bwMode="auto">
          <a:xfrm>
            <a:off x="1539875" y="12954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7929" name="AutoShape 41"/>
          <p:cNvSpPr>
            <a:spLocks noChangeArrowheads="1"/>
          </p:cNvSpPr>
          <p:nvPr/>
        </p:nvSpPr>
        <p:spPr bwMode="auto">
          <a:xfrm>
            <a:off x="4749800" y="711200"/>
            <a:ext cx="939800" cy="863600"/>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4" name="Rectangle 42"/>
          <p:cNvSpPr>
            <a:spLocks noChangeArrowheads="1"/>
          </p:cNvSpPr>
          <p:nvPr/>
        </p:nvSpPr>
        <p:spPr bwMode="auto">
          <a:xfrm>
            <a:off x="4862513" y="1158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3835" name="Rectangle 43"/>
          <p:cNvSpPr>
            <a:spLocks noChangeArrowheads="1"/>
          </p:cNvSpPr>
          <p:nvPr/>
        </p:nvSpPr>
        <p:spPr bwMode="auto">
          <a:xfrm>
            <a:off x="5868989" y="4176713"/>
            <a:ext cx="1227901"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4-tRNA</a:t>
            </a:r>
          </a:p>
        </p:txBody>
      </p:sp>
      <p:sp>
        <p:nvSpPr>
          <p:cNvPr id="37932" name="Line 44"/>
          <p:cNvSpPr>
            <a:spLocks noChangeShapeType="1"/>
          </p:cNvSpPr>
          <p:nvPr/>
        </p:nvSpPr>
        <p:spPr bwMode="auto">
          <a:xfrm>
            <a:off x="59594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33" name="Line 45"/>
          <p:cNvSpPr>
            <a:spLocks noChangeShapeType="1"/>
          </p:cNvSpPr>
          <p:nvPr/>
        </p:nvSpPr>
        <p:spPr bwMode="auto">
          <a:xfrm>
            <a:off x="64928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34" name="Line 46"/>
          <p:cNvSpPr>
            <a:spLocks noChangeShapeType="1"/>
          </p:cNvSpPr>
          <p:nvPr/>
        </p:nvSpPr>
        <p:spPr bwMode="auto">
          <a:xfrm>
            <a:off x="7026275" y="4673600"/>
            <a:ext cx="0" cy="1016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39" name="Rectangle 47"/>
          <p:cNvSpPr>
            <a:spLocks noChangeArrowheads="1"/>
          </p:cNvSpPr>
          <p:nvPr/>
        </p:nvSpPr>
        <p:spPr bwMode="auto">
          <a:xfrm>
            <a:off x="5716588" y="4740276"/>
            <a:ext cx="461666"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40" name="Rectangle 48"/>
          <p:cNvSpPr>
            <a:spLocks noChangeArrowheads="1"/>
          </p:cNvSpPr>
          <p:nvPr/>
        </p:nvSpPr>
        <p:spPr bwMode="auto">
          <a:xfrm>
            <a:off x="62499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41" name="Rectangle 49"/>
          <p:cNvSpPr>
            <a:spLocks noChangeArrowheads="1"/>
          </p:cNvSpPr>
          <p:nvPr/>
        </p:nvSpPr>
        <p:spPr bwMode="auto">
          <a:xfrm>
            <a:off x="6783388" y="47402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7938" name="Freeform 50"/>
          <p:cNvSpPr>
            <a:spLocks/>
          </p:cNvSpPr>
          <p:nvPr/>
        </p:nvSpPr>
        <p:spPr bwMode="auto">
          <a:xfrm>
            <a:off x="5654675" y="19050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7939" name="AutoShape 51"/>
          <p:cNvSpPr>
            <a:spLocks noChangeArrowheads="1"/>
          </p:cNvSpPr>
          <p:nvPr/>
        </p:nvSpPr>
        <p:spPr bwMode="auto">
          <a:xfrm>
            <a:off x="6121400" y="1016000"/>
            <a:ext cx="1016000" cy="1168400"/>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44" name="Rectangle 52"/>
          <p:cNvSpPr>
            <a:spLocks noChangeArrowheads="1"/>
          </p:cNvSpPr>
          <p:nvPr/>
        </p:nvSpPr>
        <p:spPr bwMode="auto">
          <a:xfrm>
            <a:off x="6234113" y="13874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sp>
        <p:nvSpPr>
          <p:cNvPr id="37941" name="Line 53"/>
          <p:cNvSpPr>
            <a:spLocks noChangeShapeType="1"/>
          </p:cNvSpPr>
          <p:nvPr/>
        </p:nvSpPr>
        <p:spPr bwMode="auto">
          <a:xfrm>
            <a:off x="78644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42" name="Line 54"/>
          <p:cNvSpPr>
            <a:spLocks noChangeShapeType="1"/>
          </p:cNvSpPr>
          <p:nvPr/>
        </p:nvSpPr>
        <p:spPr bwMode="auto">
          <a:xfrm>
            <a:off x="83978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43" name="Line 55"/>
          <p:cNvSpPr>
            <a:spLocks noChangeShapeType="1"/>
          </p:cNvSpPr>
          <p:nvPr/>
        </p:nvSpPr>
        <p:spPr bwMode="auto">
          <a:xfrm>
            <a:off x="89312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48" name="Rectangle 56"/>
          <p:cNvSpPr>
            <a:spLocks noChangeArrowheads="1"/>
          </p:cNvSpPr>
          <p:nvPr/>
        </p:nvSpPr>
        <p:spPr bwMode="auto">
          <a:xfrm>
            <a:off x="73866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49" name="Rectangle 57"/>
          <p:cNvSpPr>
            <a:spLocks noChangeArrowheads="1"/>
          </p:cNvSpPr>
          <p:nvPr/>
        </p:nvSpPr>
        <p:spPr bwMode="auto">
          <a:xfrm>
            <a:off x="79200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3850" name="Rectangle 58"/>
          <p:cNvSpPr>
            <a:spLocks noChangeArrowheads="1"/>
          </p:cNvSpPr>
          <p:nvPr/>
        </p:nvSpPr>
        <p:spPr bwMode="auto">
          <a:xfrm>
            <a:off x="8453439" y="51974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7947" name="Line 59"/>
          <p:cNvSpPr>
            <a:spLocks noChangeShapeType="1"/>
          </p:cNvSpPr>
          <p:nvPr/>
        </p:nvSpPr>
        <p:spPr bwMode="auto">
          <a:xfrm>
            <a:off x="70262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48" name="Line 60"/>
          <p:cNvSpPr>
            <a:spLocks noChangeShapeType="1"/>
          </p:cNvSpPr>
          <p:nvPr/>
        </p:nvSpPr>
        <p:spPr bwMode="auto">
          <a:xfrm>
            <a:off x="64928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49" name="Line 61"/>
          <p:cNvSpPr>
            <a:spLocks noChangeShapeType="1"/>
          </p:cNvSpPr>
          <p:nvPr/>
        </p:nvSpPr>
        <p:spPr bwMode="auto">
          <a:xfrm>
            <a:off x="5959475" y="5130800"/>
            <a:ext cx="0" cy="101600"/>
          </a:xfrm>
          <a:prstGeom prst="line">
            <a:avLst/>
          </a:prstGeom>
          <a:noFill/>
          <a:ln w="508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50" name="Line 62"/>
          <p:cNvSpPr>
            <a:spLocks noChangeShapeType="1"/>
          </p:cNvSpPr>
          <p:nvPr/>
        </p:nvSpPr>
        <p:spPr bwMode="auto">
          <a:xfrm>
            <a:off x="94646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51" name="Line 63"/>
          <p:cNvSpPr>
            <a:spLocks noChangeShapeType="1"/>
          </p:cNvSpPr>
          <p:nvPr/>
        </p:nvSpPr>
        <p:spPr bwMode="auto">
          <a:xfrm>
            <a:off x="9998075" y="52070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nvGrpSpPr>
          <p:cNvPr id="37971" name="Group 83"/>
          <p:cNvGrpSpPr>
            <a:grpSpLocks/>
          </p:cNvGrpSpPr>
          <p:nvPr/>
        </p:nvGrpSpPr>
        <p:grpSpPr bwMode="auto">
          <a:xfrm>
            <a:off x="8702677" y="168276"/>
            <a:ext cx="1647826" cy="3873501"/>
            <a:chOff x="4522" y="106"/>
            <a:chExt cx="1038" cy="2440"/>
          </a:xfrm>
        </p:grpSpPr>
        <p:sp>
          <p:nvSpPr>
            <p:cNvPr id="37952" name="Freeform 64"/>
            <p:cNvSpPr>
              <a:spLocks/>
            </p:cNvSpPr>
            <p:nvPr/>
          </p:nvSpPr>
          <p:spPr bwMode="auto">
            <a:xfrm>
              <a:off x="4522" y="432"/>
              <a:ext cx="1021" cy="1729"/>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7953" name="Line 65"/>
            <p:cNvSpPr>
              <a:spLocks noChangeShapeType="1"/>
            </p:cNvSpPr>
            <p:nvPr/>
          </p:nvSpPr>
          <p:spPr bwMode="auto">
            <a:xfrm>
              <a:off x="4762"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54" name="Line 66"/>
            <p:cNvSpPr>
              <a:spLocks noChangeShapeType="1"/>
            </p:cNvSpPr>
            <p:nvPr/>
          </p:nvSpPr>
          <p:spPr bwMode="auto">
            <a:xfrm>
              <a:off x="5098"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55" name="Line 67"/>
            <p:cNvSpPr>
              <a:spLocks noChangeShapeType="1"/>
            </p:cNvSpPr>
            <p:nvPr/>
          </p:nvSpPr>
          <p:spPr bwMode="auto">
            <a:xfrm>
              <a:off x="5434" y="2176"/>
              <a:ext cx="0" cy="64"/>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70" name="Rectangle 68"/>
            <p:cNvSpPr>
              <a:spLocks noChangeArrowheads="1"/>
            </p:cNvSpPr>
            <p:nvPr/>
          </p:nvSpPr>
          <p:spPr bwMode="auto">
            <a:xfrm>
              <a:off x="4609" y="221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3871" name="Rectangle 69"/>
            <p:cNvSpPr>
              <a:spLocks noChangeArrowheads="1"/>
            </p:cNvSpPr>
            <p:nvPr/>
          </p:nvSpPr>
          <p:spPr bwMode="auto">
            <a:xfrm>
              <a:off x="4945" y="2218"/>
              <a:ext cx="29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3872" name="Rectangle 70"/>
            <p:cNvSpPr>
              <a:spLocks noChangeArrowheads="1"/>
            </p:cNvSpPr>
            <p:nvPr/>
          </p:nvSpPr>
          <p:spPr bwMode="auto">
            <a:xfrm>
              <a:off x="5281" y="2218"/>
              <a:ext cx="27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3873" name="Rectangle 71"/>
            <p:cNvSpPr>
              <a:spLocks noChangeArrowheads="1"/>
            </p:cNvSpPr>
            <p:nvPr/>
          </p:nvSpPr>
          <p:spPr bwMode="auto">
            <a:xfrm>
              <a:off x="4647" y="1839"/>
              <a:ext cx="773"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5-tRNA</a:t>
              </a:r>
            </a:p>
          </p:txBody>
        </p:sp>
        <p:sp>
          <p:nvSpPr>
            <p:cNvPr id="37960" name="AutoShape 72"/>
            <p:cNvSpPr>
              <a:spLocks noChangeArrowheads="1"/>
            </p:cNvSpPr>
            <p:nvPr/>
          </p:nvSpPr>
          <p:spPr bwMode="auto">
            <a:xfrm rot="-10800000" flipH="1" flipV="1">
              <a:off x="4912" y="112"/>
              <a:ext cx="544" cy="44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rgbClr val="FFCC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75" name="Rectangle 73"/>
            <p:cNvSpPr>
              <a:spLocks noChangeArrowheads="1"/>
            </p:cNvSpPr>
            <p:nvPr/>
          </p:nvSpPr>
          <p:spPr bwMode="auto">
            <a:xfrm>
              <a:off x="4935" y="106"/>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aa5</a:t>
              </a:r>
            </a:p>
          </p:txBody>
        </p:sp>
      </p:grpSp>
      <p:sp>
        <p:nvSpPr>
          <p:cNvPr id="37962" name="Line 74"/>
          <p:cNvSpPr>
            <a:spLocks noChangeShapeType="1"/>
          </p:cNvSpPr>
          <p:nvPr/>
        </p:nvSpPr>
        <p:spPr bwMode="auto">
          <a:xfrm>
            <a:off x="4064000" y="5867400"/>
            <a:ext cx="3530600"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3858" name="Rectangle 75"/>
          <p:cNvSpPr>
            <a:spLocks noChangeArrowheads="1"/>
          </p:cNvSpPr>
          <p:nvPr/>
        </p:nvSpPr>
        <p:spPr bwMode="auto">
          <a:xfrm>
            <a:off x="3033714" y="6264276"/>
            <a:ext cx="5935921"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Ribosomes move over one codon</a:t>
            </a:r>
          </a:p>
        </p:txBody>
      </p:sp>
      <p:sp>
        <p:nvSpPr>
          <p:cNvPr id="37964" name="Line 76"/>
          <p:cNvSpPr>
            <a:spLocks noChangeShapeType="1"/>
          </p:cNvSpPr>
          <p:nvPr/>
        </p:nvSpPr>
        <p:spPr bwMode="auto">
          <a:xfrm>
            <a:off x="3378200" y="558800"/>
            <a:ext cx="330200" cy="1778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65" name="Line 77"/>
          <p:cNvSpPr>
            <a:spLocks noChangeShapeType="1"/>
          </p:cNvSpPr>
          <p:nvPr/>
        </p:nvSpPr>
        <p:spPr bwMode="auto">
          <a:xfrm>
            <a:off x="4597400" y="1092200"/>
            <a:ext cx="330200" cy="1016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66" name="Line 78"/>
          <p:cNvSpPr>
            <a:spLocks noChangeShapeType="1"/>
          </p:cNvSpPr>
          <p:nvPr/>
        </p:nvSpPr>
        <p:spPr bwMode="auto">
          <a:xfrm>
            <a:off x="5588000" y="1320800"/>
            <a:ext cx="711200" cy="25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67" name="Line 79"/>
          <p:cNvSpPr>
            <a:spLocks noChangeShapeType="1"/>
          </p:cNvSpPr>
          <p:nvPr/>
        </p:nvSpPr>
        <p:spPr bwMode="auto">
          <a:xfrm flipH="1" flipV="1">
            <a:off x="2717800" y="3098800"/>
            <a:ext cx="1727200" cy="96520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68" name="Line 80"/>
          <p:cNvSpPr>
            <a:spLocks noChangeShapeType="1"/>
          </p:cNvSpPr>
          <p:nvPr/>
        </p:nvSpPr>
        <p:spPr bwMode="auto">
          <a:xfrm flipV="1">
            <a:off x="4749800" y="508000"/>
            <a:ext cx="254000" cy="5842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69" name="Line 81"/>
          <p:cNvSpPr>
            <a:spLocks noChangeShapeType="1"/>
          </p:cNvSpPr>
          <p:nvPr/>
        </p:nvSpPr>
        <p:spPr bwMode="auto">
          <a:xfrm flipH="1" flipV="1">
            <a:off x="5689600" y="508000"/>
            <a:ext cx="127000" cy="8128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7970" name="Line 82"/>
          <p:cNvSpPr>
            <a:spLocks noChangeShapeType="1"/>
          </p:cNvSpPr>
          <p:nvPr/>
        </p:nvSpPr>
        <p:spPr bwMode="auto">
          <a:xfrm flipV="1">
            <a:off x="3530600" y="355600"/>
            <a:ext cx="939800" cy="127000"/>
          </a:xfrm>
          <a:prstGeom prst="line">
            <a:avLst/>
          </a:prstGeom>
          <a:noFill/>
          <a:ln w="508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973442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7971"/>
                                        </p:tgtEl>
                                        <p:attrNameLst>
                                          <p:attrName>style.visibility</p:attrName>
                                        </p:attrNameLst>
                                      </p:cBhvr>
                                      <p:to>
                                        <p:strVal val="visible"/>
                                      </p:to>
                                    </p:set>
                                    <p:anim calcmode="lin" valueType="num">
                                      <p:cBhvr additive="base">
                                        <p:cTn id="7" dur="500" fill="hold"/>
                                        <p:tgtEl>
                                          <p:spTgt spid="37971"/>
                                        </p:tgtEl>
                                        <p:attrNameLst>
                                          <p:attrName>ppt_x</p:attrName>
                                        </p:attrNameLst>
                                      </p:cBhvr>
                                      <p:tavLst>
                                        <p:tav tm="0">
                                          <p:val>
                                            <p:strVal val="1+#ppt_w/2"/>
                                          </p:val>
                                        </p:tav>
                                        <p:tav tm="100000">
                                          <p:val>
                                            <p:strVal val="#ppt_x"/>
                                          </p:val>
                                        </p:tav>
                                      </p:tavLst>
                                    </p:anim>
                                    <p:anim calcmode="lin" valueType="num">
                                      <p:cBhvr additive="base">
                                        <p:cTn id="8" dur="500" fill="hold"/>
                                        <p:tgtEl>
                                          <p:spTgt spid="379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Freeform 2"/>
          <p:cNvSpPr>
            <a:spLocks/>
          </p:cNvSpPr>
          <p:nvPr/>
        </p:nvSpPr>
        <p:spPr bwMode="auto">
          <a:xfrm>
            <a:off x="4721225" y="1752600"/>
            <a:ext cx="5583238" cy="3563938"/>
          </a:xfrm>
          <a:custGeom>
            <a:avLst/>
            <a:gdLst>
              <a:gd name="T0" fmla="*/ 288 w 3517"/>
              <a:gd name="T1" fmla="*/ 2136 h 2245"/>
              <a:gd name="T2" fmla="*/ 192 w 3517"/>
              <a:gd name="T3" fmla="*/ 2016 h 2245"/>
              <a:gd name="T4" fmla="*/ 132 w 3517"/>
              <a:gd name="T5" fmla="*/ 1908 h 2245"/>
              <a:gd name="T6" fmla="*/ 72 w 3517"/>
              <a:gd name="T7" fmla="*/ 1800 h 2245"/>
              <a:gd name="T8" fmla="*/ 36 w 3517"/>
              <a:gd name="T9" fmla="*/ 1680 h 2245"/>
              <a:gd name="T10" fmla="*/ 12 w 3517"/>
              <a:gd name="T11" fmla="*/ 1560 h 2245"/>
              <a:gd name="T12" fmla="*/ 0 w 3517"/>
              <a:gd name="T13" fmla="*/ 1320 h 2245"/>
              <a:gd name="T14" fmla="*/ 0 w 3517"/>
              <a:gd name="T15" fmla="*/ 1080 h 2245"/>
              <a:gd name="T16" fmla="*/ 0 w 3517"/>
              <a:gd name="T17" fmla="*/ 840 h 2245"/>
              <a:gd name="T18" fmla="*/ 12 w 3517"/>
              <a:gd name="T19" fmla="*/ 600 h 2245"/>
              <a:gd name="T20" fmla="*/ 48 w 3517"/>
              <a:gd name="T21" fmla="*/ 444 h 2245"/>
              <a:gd name="T22" fmla="*/ 120 w 3517"/>
              <a:gd name="T23" fmla="*/ 336 h 2245"/>
              <a:gd name="T24" fmla="*/ 228 w 3517"/>
              <a:gd name="T25" fmla="*/ 252 h 2245"/>
              <a:gd name="T26" fmla="*/ 360 w 3517"/>
              <a:gd name="T27" fmla="*/ 168 h 2245"/>
              <a:gd name="T28" fmla="*/ 552 w 3517"/>
              <a:gd name="T29" fmla="*/ 108 h 2245"/>
              <a:gd name="T30" fmla="*/ 768 w 3517"/>
              <a:gd name="T31" fmla="*/ 72 h 2245"/>
              <a:gd name="T32" fmla="*/ 948 w 3517"/>
              <a:gd name="T33" fmla="*/ 36 h 2245"/>
              <a:gd name="T34" fmla="*/ 1164 w 3517"/>
              <a:gd name="T35" fmla="*/ 12 h 2245"/>
              <a:gd name="T36" fmla="*/ 1380 w 3517"/>
              <a:gd name="T37" fmla="*/ 0 h 2245"/>
              <a:gd name="T38" fmla="*/ 1668 w 3517"/>
              <a:gd name="T39" fmla="*/ 0 h 2245"/>
              <a:gd name="T40" fmla="*/ 1932 w 3517"/>
              <a:gd name="T41" fmla="*/ 0 h 2245"/>
              <a:gd name="T42" fmla="*/ 2196 w 3517"/>
              <a:gd name="T43" fmla="*/ 24 h 2245"/>
              <a:gd name="T44" fmla="*/ 2412 w 3517"/>
              <a:gd name="T45" fmla="*/ 36 h 2245"/>
              <a:gd name="T46" fmla="*/ 2628 w 3517"/>
              <a:gd name="T47" fmla="*/ 48 h 2245"/>
              <a:gd name="T48" fmla="*/ 2820 w 3517"/>
              <a:gd name="T49" fmla="*/ 96 h 2245"/>
              <a:gd name="T50" fmla="*/ 3060 w 3517"/>
              <a:gd name="T51" fmla="*/ 180 h 2245"/>
              <a:gd name="T52" fmla="*/ 3252 w 3517"/>
              <a:gd name="T53" fmla="*/ 324 h 2245"/>
              <a:gd name="T54" fmla="*/ 3372 w 3517"/>
              <a:gd name="T55" fmla="*/ 504 h 2245"/>
              <a:gd name="T56" fmla="*/ 3444 w 3517"/>
              <a:gd name="T57" fmla="*/ 624 h 2245"/>
              <a:gd name="T58" fmla="*/ 3492 w 3517"/>
              <a:gd name="T59" fmla="*/ 816 h 2245"/>
              <a:gd name="T60" fmla="*/ 3516 w 3517"/>
              <a:gd name="T61" fmla="*/ 1032 h 2245"/>
              <a:gd name="T62" fmla="*/ 3516 w 3517"/>
              <a:gd name="T63" fmla="*/ 1248 h 2245"/>
              <a:gd name="T64" fmla="*/ 3516 w 3517"/>
              <a:gd name="T65" fmla="*/ 1488 h 2245"/>
              <a:gd name="T66" fmla="*/ 3516 w 3517"/>
              <a:gd name="T67" fmla="*/ 1608 h 2245"/>
              <a:gd name="T68" fmla="*/ 3468 w 3517"/>
              <a:gd name="T69" fmla="*/ 1800 h 2245"/>
              <a:gd name="T70" fmla="*/ 3408 w 3517"/>
              <a:gd name="T71" fmla="*/ 1932 h 2245"/>
              <a:gd name="T72" fmla="*/ 3324 w 3517"/>
              <a:gd name="T73" fmla="*/ 2052 h 2245"/>
              <a:gd name="T74" fmla="*/ 3204 w 3517"/>
              <a:gd name="T75" fmla="*/ 2160 h 2245"/>
              <a:gd name="T76" fmla="*/ 3096 w 3517"/>
              <a:gd name="T77" fmla="*/ 2208 h 2245"/>
              <a:gd name="T78" fmla="*/ 2952 w 3517"/>
              <a:gd name="T79" fmla="*/ 2208 h 2245"/>
              <a:gd name="T80" fmla="*/ 2796 w 3517"/>
              <a:gd name="T81" fmla="*/ 2208 h 2245"/>
              <a:gd name="T82" fmla="*/ 2592 w 3517"/>
              <a:gd name="T83" fmla="*/ 2208 h 2245"/>
              <a:gd name="T84" fmla="*/ 2364 w 3517"/>
              <a:gd name="T85" fmla="*/ 2208 h 2245"/>
              <a:gd name="T86" fmla="*/ 2220 w 3517"/>
              <a:gd name="T87" fmla="*/ 2196 h 2245"/>
              <a:gd name="T88" fmla="*/ 2088 w 3517"/>
              <a:gd name="T89" fmla="*/ 2196 h 2245"/>
              <a:gd name="T90" fmla="*/ 1968 w 3517"/>
              <a:gd name="T91" fmla="*/ 2196 h 2245"/>
              <a:gd name="T92" fmla="*/ 1848 w 3517"/>
              <a:gd name="T93" fmla="*/ 2208 h 2245"/>
              <a:gd name="T94" fmla="*/ 1740 w 3517"/>
              <a:gd name="T95" fmla="*/ 2220 h 2245"/>
              <a:gd name="T96" fmla="*/ 1632 w 3517"/>
              <a:gd name="T97" fmla="*/ 2220 h 2245"/>
              <a:gd name="T98" fmla="*/ 1524 w 3517"/>
              <a:gd name="T99" fmla="*/ 2220 h 2245"/>
              <a:gd name="T100" fmla="*/ 1284 w 3517"/>
              <a:gd name="T101" fmla="*/ 2232 h 2245"/>
              <a:gd name="T102" fmla="*/ 1092 w 3517"/>
              <a:gd name="T103" fmla="*/ 2244 h 2245"/>
              <a:gd name="T104" fmla="*/ 984 w 3517"/>
              <a:gd name="T105" fmla="*/ 2244 h 2245"/>
              <a:gd name="T106" fmla="*/ 876 w 3517"/>
              <a:gd name="T107" fmla="*/ 2244 h 2245"/>
              <a:gd name="T108" fmla="*/ 756 w 3517"/>
              <a:gd name="T109" fmla="*/ 2244 h 2245"/>
              <a:gd name="T110" fmla="*/ 636 w 3517"/>
              <a:gd name="T111" fmla="*/ 2244 h 2245"/>
              <a:gd name="T112" fmla="*/ 528 w 3517"/>
              <a:gd name="T113" fmla="*/ 2232 h 2245"/>
              <a:gd name="T114" fmla="*/ 420 w 3517"/>
              <a:gd name="T115" fmla="*/ 2220 h 2245"/>
              <a:gd name="T116" fmla="*/ 348 w 3517"/>
              <a:gd name="T117" fmla="*/ 2208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7" h="2245">
                <a:moveTo>
                  <a:pt x="348" y="2208"/>
                </a:moveTo>
                <a:lnTo>
                  <a:pt x="324" y="2172"/>
                </a:lnTo>
                <a:lnTo>
                  <a:pt x="288" y="2136"/>
                </a:lnTo>
                <a:lnTo>
                  <a:pt x="252" y="2100"/>
                </a:lnTo>
                <a:lnTo>
                  <a:pt x="216" y="2052"/>
                </a:lnTo>
                <a:lnTo>
                  <a:pt x="192" y="2016"/>
                </a:lnTo>
                <a:lnTo>
                  <a:pt x="168" y="1980"/>
                </a:lnTo>
                <a:lnTo>
                  <a:pt x="144" y="1944"/>
                </a:lnTo>
                <a:lnTo>
                  <a:pt x="132" y="1908"/>
                </a:lnTo>
                <a:lnTo>
                  <a:pt x="108" y="1872"/>
                </a:lnTo>
                <a:lnTo>
                  <a:pt x="96" y="1836"/>
                </a:lnTo>
                <a:lnTo>
                  <a:pt x="72" y="1800"/>
                </a:lnTo>
                <a:lnTo>
                  <a:pt x="60" y="1764"/>
                </a:lnTo>
                <a:lnTo>
                  <a:pt x="48" y="1716"/>
                </a:lnTo>
                <a:lnTo>
                  <a:pt x="36" y="1680"/>
                </a:lnTo>
                <a:lnTo>
                  <a:pt x="24" y="1644"/>
                </a:lnTo>
                <a:lnTo>
                  <a:pt x="12" y="1608"/>
                </a:lnTo>
                <a:lnTo>
                  <a:pt x="12" y="1560"/>
                </a:lnTo>
                <a:lnTo>
                  <a:pt x="0" y="1464"/>
                </a:lnTo>
                <a:lnTo>
                  <a:pt x="0" y="1392"/>
                </a:lnTo>
                <a:lnTo>
                  <a:pt x="0" y="1320"/>
                </a:lnTo>
                <a:lnTo>
                  <a:pt x="0" y="1224"/>
                </a:lnTo>
                <a:lnTo>
                  <a:pt x="0" y="1152"/>
                </a:lnTo>
                <a:lnTo>
                  <a:pt x="0" y="1080"/>
                </a:lnTo>
                <a:lnTo>
                  <a:pt x="0" y="984"/>
                </a:lnTo>
                <a:lnTo>
                  <a:pt x="0" y="912"/>
                </a:lnTo>
                <a:lnTo>
                  <a:pt x="0" y="840"/>
                </a:lnTo>
                <a:lnTo>
                  <a:pt x="0" y="768"/>
                </a:lnTo>
                <a:lnTo>
                  <a:pt x="0" y="696"/>
                </a:lnTo>
                <a:lnTo>
                  <a:pt x="12" y="600"/>
                </a:lnTo>
                <a:lnTo>
                  <a:pt x="12" y="528"/>
                </a:lnTo>
                <a:lnTo>
                  <a:pt x="24" y="480"/>
                </a:lnTo>
                <a:lnTo>
                  <a:pt x="48" y="444"/>
                </a:lnTo>
                <a:lnTo>
                  <a:pt x="60" y="408"/>
                </a:lnTo>
                <a:lnTo>
                  <a:pt x="84" y="372"/>
                </a:lnTo>
                <a:lnTo>
                  <a:pt x="120" y="336"/>
                </a:lnTo>
                <a:lnTo>
                  <a:pt x="156" y="312"/>
                </a:lnTo>
                <a:lnTo>
                  <a:pt x="192" y="276"/>
                </a:lnTo>
                <a:lnTo>
                  <a:pt x="228" y="252"/>
                </a:lnTo>
                <a:lnTo>
                  <a:pt x="264" y="228"/>
                </a:lnTo>
                <a:lnTo>
                  <a:pt x="312" y="192"/>
                </a:lnTo>
                <a:lnTo>
                  <a:pt x="360" y="168"/>
                </a:lnTo>
                <a:lnTo>
                  <a:pt x="456" y="144"/>
                </a:lnTo>
                <a:lnTo>
                  <a:pt x="504" y="120"/>
                </a:lnTo>
                <a:lnTo>
                  <a:pt x="552" y="108"/>
                </a:lnTo>
                <a:lnTo>
                  <a:pt x="624" y="96"/>
                </a:lnTo>
                <a:lnTo>
                  <a:pt x="672" y="84"/>
                </a:lnTo>
                <a:lnTo>
                  <a:pt x="768" y="72"/>
                </a:lnTo>
                <a:lnTo>
                  <a:pt x="804" y="60"/>
                </a:lnTo>
                <a:lnTo>
                  <a:pt x="852" y="48"/>
                </a:lnTo>
                <a:lnTo>
                  <a:pt x="948" y="36"/>
                </a:lnTo>
                <a:lnTo>
                  <a:pt x="1044" y="24"/>
                </a:lnTo>
                <a:lnTo>
                  <a:pt x="1116" y="24"/>
                </a:lnTo>
                <a:lnTo>
                  <a:pt x="1164" y="12"/>
                </a:lnTo>
                <a:lnTo>
                  <a:pt x="1212" y="0"/>
                </a:lnTo>
                <a:lnTo>
                  <a:pt x="1308" y="0"/>
                </a:lnTo>
                <a:lnTo>
                  <a:pt x="1380" y="0"/>
                </a:lnTo>
                <a:lnTo>
                  <a:pt x="1476" y="0"/>
                </a:lnTo>
                <a:lnTo>
                  <a:pt x="1548" y="0"/>
                </a:lnTo>
                <a:lnTo>
                  <a:pt x="1668" y="0"/>
                </a:lnTo>
                <a:lnTo>
                  <a:pt x="1740" y="0"/>
                </a:lnTo>
                <a:lnTo>
                  <a:pt x="1836" y="0"/>
                </a:lnTo>
                <a:lnTo>
                  <a:pt x="1932" y="0"/>
                </a:lnTo>
                <a:lnTo>
                  <a:pt x="2028" y="12"/>
                </a:lnTo>
                <a:lnTo>
                  <a:pt x="2124" y="24"/>
                </a:lnTo>
                <a:lnTo>
                  <a:pt x="2196" y="24"/>
                </a:lnTo>
                <a:lnTo>
                  <a:pt x="2268" y="24"/>
                </a:lnTo>
                <a:lnTo>
                  <a:pt x="2340" y="24"/>
                </a:lnTo>
                <a:lnTo>
                  <a:pt x="2412" y="36"/>
                </a:lnTo>
                <a:lnTo>
                  <a:pt x="2484" y="36"/>
                </a:lnTo>
                <a:lnTo>
                  <a:pt x="2556" y="48"/>
                </a:lnTo>
                <a:lnTo>
                  <a:pt x="2628" y="48"/>
                </a:lnTo>
                <a:lnTo>
                  <a:pt x="2676" y="72"/>
                </a:lnTo>
                <a:lnTo>
                  <a:pt x="2748" y="84"/>
                </a:lnTo>
                <a:lnTo>
                  <a:pt x="2820" y="96"/>
                </a:lnTo>
                <a:lnTo>
                  <a:pt x="2868" y="120"/>
                </a:lnTo>
                <a:lnTo>
                  <a:pt x="2964" y="156"/>
                </a:lnTo>
                <a:lnTo>
                  <a:pt x="3060" y="180"/>
                </a:lnTo>
                <a:lnTo>
                  <a:pt x="3144" y="216"/>
                </a:lnTo>
                <a:lnTo>
                  <a:pt x="3180" y="252"/>
                </a:lnTo>
                <a:lnTo>
                  <a:pt x="3252" y="324"/>
                </a:lnTo>
                <a:lnTo>
                  <a:pt x="3288" y="360"/>
                </a:lnTo>
                <a:lnTo>
                  <a:pt x="3324" y="456"/>
                </a:lnTo>
                <a:lnTo>
                  <a:pt x="3372" y="504"/>
                </a:lnTo>
                <a:lnTo>
                  <a:pt x="3396" y="540"/>
                </a:lnTo>
                <a:lnTo>
                  <a:pt x="3420" y="576"/>
                </a:lnTo>
                <a:lnTo>
                  <a:pt x="3444" y="624"/>
                </a:lnTo>
                <a:lnTo>
                  <a:pt x="3468" y="672"/>
                </a:lnTo>
                <a:lnTo>
                  <a:pt x="3480" y="720"/>
                </a:lnTo>
                <a:lnTo>
                  <a:pt x="3492" y="816"/>
                </a:lnTo>
                <a:lnTo>
                  <a:pt x="3492" y="888"/>
                </a:lnTo>
                <a:lnTo>
                  <a:pt x="3504" y="960"/>
                </a:lnTo>
                <a:lnTo>
                  <a:pt x="3516" y="1032"/>
                </a:lnTo>
                <a:lnTo>
                  <a:pt x="3516" y="1104"/>
                </a:lnTo>
                <a:lnTo>
                  <a:pt x="3516" y="1176"/>
                </a:lnTo>
                <a:lnTo>
                  <a:pt x="3516" y="1248"/>
                </a:lnTo>
                <a:lnTo>
                  <a:pt x="3516" y="1320"/>
                </a:lnTo>
                <a:lnTo>
                  <a:pt x="3516" y="1416"/>
                </a:lnTo>
                <a:lnTo>
                  <a:pt x="3516" y="1488"/>
                </a:lnTo>
                <a:lnTo>
                  <a:pt x="3516" y="1524"/>
                </a:lnTo>
                <a:lnTo>
                  <a:pt x="3516" y="1572"/>
                </a:lnTo>
                <a:lnTo>
                  <a:pt x="3516" y="1608"/>
                </a:lnTo>
                <a:lnTo>
                  <a:pt x="3504" y="1704"/>
                </a:lnTo>
                <a:lnTo>
                  <a:pt x="3492" y="1752"/>
                </a:lnTo>
                <a:lnTo>
                  <a:pt x="3468" y="1800"/>
                </a:lnTo>
                <a:lnTo>
                  <a:pt x="3456" y="1836"/>
                </a:lnTo>
                <a:lnTo>
                  <a:pt x="3432" y="1884"/>
                </a:lnTo>
                <a:lnTo>
                  <a:pt x="3408" y="1932"/>
                </a:lnTo>
                <a:lnTo>
                  <a:pt x="3384" y="1980"/>
                </a:lnTo>
                <a:lnTo>
                  <a:pt x="3348" y="2016"/>
                </a:lnTo>
                <a:lnTo>
                  <a:pt x="3324" y="2052"/>
                </a:lnTo>
                <a:lnTo>
                  <a:pt x="3276" y="2100"/>
                </a:lnTo>
                <a:lnTo>
                  <a:pt x="3240" y="2124"/>
                </a:lnTo>
                <a:lnTo>
                  <a:pt x="3204" y="2160"/>
                </a:lnTo>
                <a:lnTo>
                  <a:pt x="3168" y="2184"/>
                </a:lnTo>
                <a:lnTo>
                  <a:pt x="3132" y="2208"/>
                </a:lnTo>
                <a:lnTo>
                  <a:pt x="3096" y="2208"/>
                </a:lnTo>
                <a:lnTo>
                  <a:pt x="3024" y="2208"/>
                </a:lnTo>
                <a:lnTo>
                  <a:pt x="2988" y="2208"/>
                </a:lnTo>
                <a:lnTo>
                  <a:pt x="2952" y="2208"/>
                </a:lnTo>
                <a:lnTo>
                  <a:pt x="2916" y="2208"/>
                </a:lnTo>
                <a:lnTo>
                  <a:pt x="2868" y="2208"/>
                </a:lnTo>
                <a:lnTo>
                  <a:pt x="2796" y="2208"/>
                </a:lnTo>
                <a:lnTo>
                  <a:pt x="2676" y="2208"/>
                </a:lnTo>
                <a:lnTo>
                  <a:pt x="2640" y="2208"/>
                </a:lnTo>
                <a:lnTo>
                  <a:pt x="2592" y="2208"/>
                </a:lnTo>
                <a:lnTo>
                  <a:pt x="2496" y="2208"/>
                </a:lnTo>
                <a:lnTo>
                  <a:pt x="2460" y="2208"/>
                </a:lnTo>
                <a:lnTo>
                  <a:pt x="2364" y="2208"/>
                </a:lnTo>
                <a:lnTo>
                  <a:pt x="2316" y="2196"/>
                </a:lnTo>
                <a:lnTo>
                  <a:pt x="2268" y="2196"/>
                </a:lnTo>
                <a:lnTo>
                  <a:pt x="2220" y="2196"/>
                </a:lnTo>
                <a:lnTo>
                  <a:pt x="2184" y="2196"/>
                </a:lnTo>
                <a:lnTo>
                  <a:pt x="2136" y="2196"/>
                </a:lnTo>
                <a:lnTo>
                  <a:pt x="2088" y="2196"/>
                </a:lnTo>
                <a:lnTo>
                  <a:pt x="2040" y="2196"/>
                </a:lnTo>
                <a:lnTo>
                  <a:pt x="2004" y="2196"/>
                </a:lnTo>
                <a:lnTo>
                  <a:pt x="1968" y="2196"/>
                </a:lnTo>
                <a:lnTo>
                  <a:pt x="1920" y="2208"/>
                </a:lnTo>
                <a:lnTo>
                  <a:pt x="1884" y="2208"/>
                </a:lnTo>
                <a:lnTo>
                  <a:pt x="1848" y="2208"/>
                </a:lnTo>
                <a:lnTo>
                  <a:pt x="1812" y="2220"/>
                </a:lnTo>
                <a:lnTo>
                  <a:pt x="1776" y="2220"/>
                </a:lnTo>
                <a:lnTo>
                  <a:pt x="1740" y="2220"/>
                </a:lnTo>
                <a:lnTo>
                  <a:pt x="1704" y="2220"/>
                </a:lnTo>
                <a:lnTo>
                  <a:pt x="1668" y="2220"/>
                </a:lnTo>
                <a:lnTo>
                  <a:pt x="1632" y="2220"/>
                </a:lnTo>
                <a:lnTo>
                  <a:pt x="1596" y="2220"/>
                </a:lnTo>
                <a:lnTo>
                  <a:pt x="1560" y="2220"/>
                </a:lnTo>
                <a:lnTo>
                  <a:pt x="1524" y="2220"/>
                </a:lnTo>
                <a:lnTo>
                  <a:pt x="1452" y="2220"/>
                </a:lnTo>
                <a:lnTo>
                  <a:pt x="1380" y="2232"/>
                </a:lnTo>
                <a:lnTo>
                  <a:pt x="1284" y="2232"/>
                </a:lnTo>
                <a:lnTo>
                  <a:pt x="1188" y="2244"/>
                </a:lnTo>
                <a:lnTo>
                  <a:pt x="1140" y="2244"/>
                </a:lnTo>
                <a:lnTo>
                  <a:pt x="1092" y="2244"/>
                </a:lnTo>
                <a:lnTo>
                  <a:pt x="1056" y="2244"/>
                </a:lnTo>
                <a:lnTo>
                  <a:pt x="1020" y="2244"/>
                </a:lnTo>
                <a:lnTo>
                  <a:pt x="984" y="2244"/>
                </a:lnTo>
                <a:lnTo>
                  <a:pt x="948" y="2244"/>
                </a:lnTo>
                <a:lnTo>
                  <a:pt x="912" y="2244"/>
                </a:lnTo>
                <a:lnTo>
                  <a:pt x="876" y="2244"/>
                </a:lnTo>
                <a:lnTo>
                  <a:pt x="828" y="2244"/>
                </a:lnTo>
                <a:lnTo>
                  <a:pt x="792" y="2244"/>
                </a:lnTo>
                <a:lnTo>
                  <a:pt x="756" y="2244"/>
                </a:lnTo>
                <a:lnTo>
                  <a:pt x="708" y="2244"/>
                </a:lnTo>
                <a:lnTo>
                  <a:pt x="672" y="2244"/>
                </a:lnTo>
                <a:lnTo>
                  <a:pt x="636" y="2244"/>
                </a:lnTo>
                <a:lnTo>
                  <a:pt x="600" y="2244"/>
                </a:lnTo>
                <a:lnTo>
                  <a:pt x="564" y="2232"/>
                </a:lnTo>
                <a:lnTo>
                  <a:pt x="528" y="2232"/>
                </a:lnTo>
                <a:lnTo>
                  <a:pt x="492" y="2232"/>
                </a:lnTo>
                <a:lnTo>
                  <a:pt x="456" y="2220"/>
                </a:lnTo>
                <a:lnTo>
                  <a:pt x="420" y="2220"/>
                </a:lnTo>
                <a:lnTo>
                  <a:pt x="384" y="2220"/>
                </a:lnTo>
                <a:lnTo>
                  <a:pt x="348" y="2208"/>
                </a:lnTo>
                <a:lnTo>
                  <a:pt x="348" y="2208"/>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8915" name="Freeform 3"/>
          <p:cNvSpPr>
            <a:spLocks/>
          </p:cNvSpPr>
          <p:nvPr/>
        </p:nvSpPr>
        <p:spPr bwMode="auto">
          <a:xfrm>
            <a:off x="4816475" y="5219700"/>
            <a:ext cx="5449888" cy="1201738"/>
          </a:xfrm>
          <a:custGeom>
            <a:avLst/>
            <a:gdLst>
              <a:gd name="T0" fmla="*/ 3336 w 3433"/>
              <a:gd name="T1" fmla="*/ 240 h 757"/>
              <a:gd name="T2" fmla="*/ 3228 w 3433"/>
              <a:gd name="T3" fmla="*/ 180 h 757"/>
              <a:gd name="T4" fmla="*/ 3120 w 3433"/>
              <a:gd name="T5" fmla="*/ 108 h 757"/>
              <a:gd name="T6" fmla="*/ 3012 w 3433"/>
              <a:gd name="T7" fmla="*/ 48 h 757"/>
              <a:gd name="T8" fmla="*/ 2904 w 3433"/>
              <a:gd name="T9" fmla="*/ 24 h 757"/>
              <a:gd name="T10" fmla="*/ 2796 w 3433"/>
              <a:gd name="T11" fmla="*/ 0 h 757"/>
              <a:gd name="T12" fmla="*/ 2688 w 3433"/>
              <a:gd name="T13" fmla="*/ 24 h 757"/>
              <a:gd name="T14" fmla="*/ 2568 w 3433"/>
              <a:gd name="T15" fmla="*/ 24 h 757"/>
              <a:gd name="T16" fmla="*/ 2460 w 3433"/>
              <a:gd name="T17" fmla="*/ 24 h 757"/>
              <a:gd name="T18" fmla="*/ 2352 w 3433"/>
              <a:gd name="T19" fmla="*/ 24 h 757"/>
              <a:gd name="T20" fmla="*/ 2244 w 3433"/>
              <a:gd name="T21" fmla="*/ 24 h 757"/>
              <a:gd name="T22" fmla="*/ 2136 w 3433"/>
              <a:gd name="T23" fmla="*/ 24 h 757"/>
              <a:gd name="T24" fmla="*/ 2028 w 3433"/>
              <a:gd name="T25" fmla="*/ 24 h 757"/>
              <a:gd name="T26" fmla="*/ 1920 w 3433"/>
              <a:gd name="T27" fmla="*/ 24 h 757"/>
              <a:gd name="T28" fmla="*/ 1812 w 3433"/>
              <a:gd name="T29" fmla="*/ 24 h 757"/>
              <a:gd name="T30" fmla="*/ 1704 w 3433"/>
              <a:gd name="T31" fmla="*/ 24 h 757"/>
              <a:gd name="T32" fmla="*/ 1584 w 3433"/>
              <a:gd name="T33" fmla="*/ 24 h 757"/>
              <a:gd name="T34" fmla="*/ 1452 w 3433"/>
              <a:gd name="T35" fmla="*/ 24 h 757"/>
              <a:gd name="T36" fmla="*/ 1344 w 3433"/>
              <a:gd name="T37" fmla="*/ 24 h 757"/>
              <a:gd name="T38" fmla="*/ 1236 w 3433"/>
              <a:gd name="T39" fmla="*/ 24 h 757"/>
              <a:gd name="T40" fmla="*/ 1128 w 3433"/>
              <a:gd name="T41" fmla="*/ 24 h 757"/>
              <a:gd name="T42" fmla="*/ 1020 w 3433"/>
              <a:gd name="T43" fmla="*/ 24 h 757"/>
              <a:gd name="T44" fmla="*/ 816 w 3433"/>
              <a:gd name="T45" fmla="*/ 24 h 757"/>
              <a:gd name="T46" fmla="*/ 696 w 3433"/>
              <a:gd name="T47" fmla="*/ 24 h 757"/>
              <a:gd name="T48" fmla="*/ 588 w 3433"/>
              <a:gd name="T49" fmla="*/ 24 h 757"/>
              <a:gd name="T50" fmla="*/ 480 w 3433"/>
              <a:gd name="T51" fmla="*/ 24 h 757"/>
              <a:gd name="T52" fmla="*/ 372 w 3433"/>
              <a:gd name="T53" fmla="*/ 24 h 757"/>
              <a:gd name="T54" fmla="*/ 264 w 3433"/>
              <a:gd name="T55" fmla="*/ 24 h 757"/>
              <a:gd name="T56" fmla="*/ 156 w 3433"/>
              <a:gd name="T57" fmla="*/ 72 h 757"/>
              <a:gd name="T58" fmla="*/ 96 w 3433"/>
              <a:gd name="T59" fmla="*/ 180 h 757"/>
              <a:gd name="T60" fmla="*/ 48 w 3433"/>
              <a:gd name="T61" fmla="*/ 288 h 757"/>
              <a:gd name="T62" fmla="*/ 12 w 3433"/>
              <a:gd name="T63" fmla="*/ 396 h 757"/>
              <a:gd name="T64" fmla="*/ 0 w 3433"/>
              <a:gd name="T65" fmla="*/ 504 h 757"/>
              <a:gd name="T66" fmla="*/ 72 w 3433"/>
              <a:gd name="T67" fmla="*/ 576 h 757"/>
              <a:gd name="T68" fmla="*/ 180 w 3433"/>
              <a:gd name="T69" fmla="*/ 612 h 757"/>
              <a:gd name="T70" fmla="*/ 288 w 3433"/>
              <a:gd name="T71" fmla="*/ 648 h 757"/>
              <a:gd name="T72" fmla="*/ 468 w 3433"/>
              <a:gd name="T73" fmla="*/ 672 h 757"/>
              <a:gd name="T74" fmla="*/ 660 w 3433"/>
              <a:gd name="T75" fmla="*/ 696 h 757"/>
              <a:gd name="T76" fmla="*/ 792 w 3433"/>
              <a:gd name="T77" fmla="*/ 720 h 757"/>
              <a:gd name="T78" fmla="*/ 924 w 3433"/>
              <a:gd name="T79" fmla="*/ 732 h 757"/>
              <a:gd name="T80" fmla="*/ 1104 w 3433"/>
              <a:gd name="T81" fmla="*/ 732 h 757"/>
              <a:gd name="T82" fmla="*/ 1320 w 3433"/>
              <a:gd name="T83" fmla="*/ 744 h 757"/>
              <a:gd name="T84" fmla="*/ 1464 w 3433"/>
              <a:gd name="T85" fmla="*/ 744 h 757"/>
              <a:gd name="T86" fmla="*/ 1632 w 3433"/>
              <a:gd name="T87" fmla="*/ 744 h 757"/>
              <a:gd name="T88" fmla="*/ 1812 w 3433"/>
              <a:gd name="T89" fmla="*/ 744 h 757"/>
              <a:gd name="T90" fmla="*/ 1920 w 3433"/>
              <a:gd name="T91" fmla="*/ 744 h 757"/>
              <a:gd name="T92" fmla="*/ 2028 w 3433"/>
              <a:gd name="T93" fmla="*/ 756 h 757"/>
              <a:gd name="T94" fmla="*/ 2136 w 3433"/>
              <a:gd name="T95" fmla="*/ 756 h 757"/>
              <a:gd name="T96" fmla="*/ 2256 w 3433"/>
              <a:gd name="T97" fmla="*/ 756 h 757"/>
              <a:gd name="T98" fmla="*/ 2364 w 3433"/>
              <a:gd name="T99" fmla="*/ 756 h 757"/>
              <a:gd name="T100" fmla="*/ 2472 w 3433"/>
              <a:gd name="T101" fmla="*/ 756 h 757"/>
              <a:gd name="T102" fmla="*/ 2580 w 3433"/>
              <a:gd name="T103" fmla="*/ 756 h 757"/>
              <a:gd name="T104" fmla="*/ 2688 w 3433"/>
              <a:gd name="T105" fmla="*/ 756 h 757"/>
              <a:gd name="T106" fmla="*/ 2832 w 3433"/>
              <a:gd name="T107" fmla="*/ 732 h 757"/>
              <a:gd name="T108" fmla="*/ 2952 w 3433"/>
              <a:gd name="T109" fmla="*/ 708 h 757"/>
              <a:gd name="T110" fmla="*/ 3060 w 3433"/>
              <a:gd name="T111" fmla="*/ 684 h 757"/>
              <a:gd name="T112" fmla="*/ 3180 w 3433"/>
              <a:gd name="T113" fmla="*/ 636 h 757"/>
              <a:gd name="T114" fmla="*/ 3288 w 3433"/>
              <a:gd name="T115" fmla="*/ 588 h 757"/>
              <a:gd name="T116" fmla="*/ 3384 w 3433"/>
              <a:gd name="T117" fmla="*/ 504 h 757"/>
              <a:gd name="T118" fmla="*/ 3432 w 3433"/>
              <a:gd name="T119" fmla="*/ 396 h 757"/>
              <a:gd name="T120" fmla="*/ 3420 w 3433"/>
              <a:gd name="T121" fmla="*/ 288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3" h="757">
                <a:moveTo>
                  <a:pt x="3408" y="264"/>
                </a:moveTo>
                <a:lnTo>
                  <a:pt x="3372" y="252"/>
                </a:lnTo>
                <a:lnTo>
                  <a:pt x="3336" y="240"/>
                </a:lnTo>
                <a:lnTo>
                  <a:pt x="3300" y="216"/>
                </a:lnTo>
                <a:lnTo>
                  <a:pt x="3264" y="192"/>
                </a:lnTo>
                <a:lnTo>
                  <a:pt x="3228" y="180"/>
                </a:lnTo>
                <a:lnTo>
                  <a:pt x="3192" y="156"/>
                </a:lnTo>
                <a:lnTo>
                  <a:pt x="3156" y="132"/>
                </a:lnTo>
                <a:lnTo>
                  <a:pt x="3120" y="108"/>
                </a:lnTo>
                <a:lnTo>
                  <a:pt x="3084" y="84"/>
                </a:lnTo>
                <a:lnTo>
                  <a:pt x="3048" y="72"/>
                </a:lnTo>
                <a:lnTo>
                  <a:pt x="3012" y="48"/>
                </a:lnTo>
                <a:lnTo>
                  <a:pt x="2976" y="48"/>
                </a:lnTo>
                <a:lnTo>
                  <a:pt x="2940" y="36"/>
                </a:lnTo>
                <a:lnTo>
                  <a:pt x="2904" y="24"/>
                </a:lnTo>
                <a:lnTo>
                  <a:pt x="2868" y="12"/>
                </a:lnTo>
                <a:lnTo>
                  <a:pt x="2832" y="0"/>
                </a:lnTo>
                <a:lnTo>
                  <a:pt x="2796" y="0"/>
                </a:lnTo>
                <a:lnTo>
                  <a:pt x="2760" y="0"/>
                </a:lnTo>
                <a:lnTo>
                  <a:pt x="2724" y="12"/>
                </a:lnTo>
                <a:lnTo>
                  <a:pt x="2688" y="24"/>
                </a:lnTo>
                <a:lnTo>
                  <a:pt x="2640" y="24"/>
                </a:lnTo>
                <a:lnTo>
                  <a:pt x="2604" y="24"/>
                </a:lnTo>
                <a:lnTo>
                  <a:pt x="2568" y="24"/>
                </a:lnTo>
                <a:lnTo>
                  <a:pt x="2532" y="24"/>
                </a:lnTo>
                <a:lnTo>
                  <a:pt x="2496" y="24"/>
                </a:lnTo>
                <a:lnTo>
                  <a:pt x="2460" y="24"/>
                </a:lnTo>
                <a:lnTo>
                  <a:pt x="2424" y="24"/>
                </a:lnTo>
                <a:lnTo>
                  <a:pt x="2388" y="24"/>
                </a:lnTo>
                <a:lnTo>
                  <a:pt x="2352" y="24"/>
                </a:lnTo>
                <a:lnTo>
                  <a:pt x="2316" y="24"/>
                </a:lnTo>
                <a:lnTo>
                  <a:pt x="2280" y="24"/>
                </a:lnTo>
                <a:lnTo>
                  <a:pt x="2244" y="24"/>
                </a:lnTo>
                <a:lnTo>
                  <a:pt x="2208" y="24"/>
                </a:lnTo>
                <a:lnTo>
                  <a:pt x="2172" y="24"/>
                </a:lnTo>
                <a:lnTo>
                  <a:pt x="2136" y="24"/>
                </a:lnTo>
                <a:lnTo>
                  <a:pt x="2100" y="24"/>
                </a:lnTo>
                <a:lnTo>
                  <a:pt x="2064" y="24"/>
                </a:lnTo>
                <a:lnTo>
                  <a:pt x="2028" y="24"/>
                </a:lnTo>
                <a:lnTo>
                  <a:pt x="1992" y="24"/>
                </a:lnTo>
                <a:lnTo>
                  <a:pt x="1956" y="24"/>
                </a:lnTo>
                <a:lnTo>
                  <a:pt x="1920" y="24"/>
                </a:lnTo>
                <a:lnTo>
                  <a:pt x="1884" y="24"/>
                </a:lnTo>
                <a:lnTo>
                  <a:pt x="1848" y="24"/>
                </a:lnTo>
                <a:lnTo>
                  <a:pt x="1812" y="24"/>
                </a:lnTo>
                <a:lnTo>
                  <a:pt x="1776" y="24"/>
                </a:lnTo>
                <a:lnTo>
                  <a:pt x="1740" y="24"/>
                </a:lnTo>
                <a:lnTo>
                  <a:pt x="1704" y="24"/>
                </a:lnTo>
                <a:lnTo>
                  <a:pt x="1668" y="24"/>
                </a:lnTo>
                <a:lnTo>
                  <a:pt x="1632" y="24"/>
                </a:lnTo>
                <a:lnTo>
                  <a:pt x="1584" y="24"/>
                </a:lnTo>
                <a:lnTo>
                  <a:pt x="1536" y="24"/>
                </a:lnTo>
                <a:lnTo>
                  <a:pt x="1488" y="24"/>
                </a:lnTo>
                <a:lnTo>
                  <a:pt x="1452" y="24"/>
                </a:lnTo>
                <a:lnTo>
                  <a:pt x="1416" y="24"/>
                </a:lnTo>
                <a:lnTo>
                  <a:pt x="1380" y="24"/>
                </a:lnTo>
                <a:lnTo>
                  <a:pt x="1344" y="24"/>
                </a:lnTo>
                <a:lnTo>
                  <a:pt x="1308" y="24"/>
                </a:lnTo>
                <a:lnTo>
                  <a:pt x="1272" y="24"/>
                </a:lnTo>
                <a:lnTo>
                  <a:pt x="1236" y="24"/>
                </a:lnTo>
                <a:lnTo>
                  <a:pt x="1200" y="24"/>
                </a:lnTo>
                <a:lnTo>
                  <a:pt x="1164" y="24"/>
                </a:lnTo>
                <a:lnTo>
                  <a:pt x="1128" y="24"/>
                </a:lnTo>
                <a:lnTo>
                  <a:pt x="1092" y="24"/>
                </a:lnTo>
                <a:lnTo>
                  <a:pt x="1056" y="24"/>
                </a:lnTo>
                <a:lnTo>
                  <a:pt x="1020" y="24"/>
                </a:lnTo>
                <a:lnTo>
                  <a:pt x="984" y="24"/>
                </a:lnTo>
                <a:lnTo>
                  <a:pt x="888" y="24"/>
                </a:lnTo>
                <a:lnTo>
                  <a:pt x="816" y="24"/>
                </a:lnTo>
                <a:lnTo>
                  <a:pt x="768" y="24"/>
                </a:lnTo>
                <a:lnTo>
                  <a:pt x="732" y="24"/>
                </a:lnTo>
                <a:lnTo>
                  <a:pt x="696" y="24"/>
                </a:lnTo>
                <a:lnTo>
                  <a:pt x="660" y="24"/>
                </a:lnTo>
                <a:lnTo>
                  <a:pt x="624" y="24"/>
                </a:lnTo>
                <a:lnTo>
                  <a:pt x="588" y="24"/>
                </a:lnTo>
                <a:lnTo>
                  <a:pt x="552" y="24"/>
                </a:lnTo>
                <a:lnTo>
                  <a:pt x="516" y="24"/>
                </a:lnTo>
                <a:lnTo>
                  <a:pt x="480" y="24"/>
                </a:lnTo>
                <a:lnTo>
                  <a:pt x="444" y="24"/>
                </a:lnTo>
                <a:lnTo>
                  <a:pt x="408" y="24"/>
                </a:lnTo>
                <a:lnTo>
                  <a:pt x="372" y="24"/>
                </a:lnTo>
                <a:lnTo>
                  <a:pt x="336" y="24"/>
                </a:lnTo>
                <a:lnTo>
                  <a:pt x="300" y="24"/>
                </a:lnTo>
                <a:lnTo>
                  <a:pt x="264" y="24"/>
                </a:lnTo>
                <a:lnTo>
                  <a:pt x="228" y="36"/>
                </a:lnTo>
                <a:lnTo>
                  <a:pt x="192" y="48"/>
                </a:lnTo>
                <a:lnTo>
                  <a:pt x="156" y="72"/>
                </a:lnTo>
                <a:lnTo>
                  <a:pt x="144" y="108"/>
                </a:lnTo>
                <a:lnTo>
                  <a:pt x="120" y="144"/>
                </a:lnTo>
                <a:lnTo>
                  <a:pt x="96" y="180"/>
                </a:lnTo>
                <a:lnTo>
                  <a:pt x="84" y="216"/>
                </a:lnTo>
                <a:lnTo>
                  <a:pt x="60" y="252"/>
                </a:lnTo>
                <a:lnTo>
                  <a:pt x="48" y="288"/>
                </a:lnTo>
                <a:lnTo>
                  <a:pt x="36" y="324"/>
                </a:lnTo>
                <a:lnTo>
                  <a:pt x="24" y="360"/>
                </a:lnTo>
                <a:lnTo>
                  <a:pt x="12" y="396"/>
                </a:lnTo>
                <a:lnTo>
                  <a:pt x="0" y="432"/>
                </a:lnTo>
                <a:lnTo>
                  <a:pt x="0" y="468"/>
                </a:lnTo>
                <a:lnTo>
                  <a:pt x="0" y="504"/>
                </a:lnTo>
                <a:lnTo>
                  <a:pt x="0" y="540"/>
                </a:lnTo>
                <a:lnTo>
                  <a:pt x="36" y="564"/>
                </a:lnTo>
                <a:lnTo>
                  <a:pt x="72" y="576"/>
                </a:lnTo>
                <a:lnTo>
                  <a:pt x="108" y="588"/>
                </a:lnTo>
                <a:lnTo>
                  <a:pt x="144" y="600"/>
                </a:lnTo>
                <a:lnTo>
                  <a:pt x="180" y="612"/>
                </a:lnTo>
                <a:lnTo>
                  <a:pt x="216" y="624"/>
                </a:lnTo>
                <a:lnTo>
                  <a:pt x="252" y="636"/>
                </a:lnTo>
                <a:lnTo>
                  <a:pt x="288" y="648"/>
                </a:lnTo>
                <a:lnTo>
                  <a:pt x="336" y="660"/>
                </a:lnTo>
                <a:lnTo>
                  <a:pt x="372" y="672"/>
                </a:lnTo>
                <a:lnTo>
                  <a:pt x="468" y="672"/>
                </a:lnTo>
                <a:lnTo>
                  <a:pt x="516" y="696"/>
                </a:lnTo>
                <a:lnTo>
                  <a:pt x="588" y="696"/>
                </a:lnTo>
                <a:lnTo>
                  <a:pt x="660" y="696"/>
                </a:lnTo>
                <a:lnTo>
                  <a:pt x="708" y="708"/>
                </a:lnTo>
                <a:lnTo>
                  <a:pt x="756" y="720"/>
                </a:lnTo>
                <a:lnTo>
                  <a:pt x="792" y="720"/>
                </a:lnTo>
                <a:lnTo>
                  <a:pt x="828" y="732"/>
                </a:lnTo>
                <a:lnTo>
                  <a:pt x="876" y="732"/>
                </a:lnTo>
                <a:lnTo>
                  <a:pt x="924" y="732"/>
                </a:lnTo>
                <a:lnTo>
                  <a:pt x="960" y="732"/>
                </a:lnTo>
                <a:lnTo>
                  <a:pt x="1008" y="732"/>
                </a:lnTo>
                <a:lnTo>
                  <a:pt x="1104" y="732"/>
                </a:lnTo>
                <a:lnTo>
                  <a:pt x="1152" y="744"/>
                </a:lnTo>
                <a:lnTo>
                  <a:pt x="1224" y="744"/>
                </a:lnTo>
                <a:lnTo>
                  <a:pt x="1320" y="744"/>
                </a:lnTo>
                <a:lnTo>
                  <a:pt x="1368" y="744"/>
                </a:lnTo>
                <a:lnTo>
                  <a:pt x="1416" y="744"/>
                </a:lnTo>
                <a:lnTo>
                  <a:pt x="1464" y="744"/>
                </a:lnTo>
                <a:lnTo>
                  <a:pt x="1512" y="744"/>
                </a:lnTo>
                <a:lnTo>
                  <a:pt x="1596" y="744"/>
                </a:lnTo>
                <a:lnTo>
                  <a:pt x="1632" y="744"/>
                </a:lnTo>
                <a:lnTo>
                  <a:pt x="1728" y="744"/>
                </a:lnTo>
                <a:lnTo>
                  <a:pt x="1776" y="744"/>
                </a:lnTo>
                <a:lnTo>
                  <a:pt x="1812" y="744"/>
                </a:lnTo>
                <a:lnTo>
                  <a:pt x="1848" y="744"/>
                </a:lnTo>
                <a:lnTo>
                  <a:pt x="1884" y="744"/>
                </a:lnTo>
                <a:lnTo>
                  <a:pt x="1920" y="744"/>
                </a:lnTo>
                <a:lnTo>
                  <a:pt x="1956" y="756"/>
                </a:lnTo>
                <a:lnTo>
                  <a:pt x="1992" y="756"/>
                </a:lnTo>
                <a:lnTo>
                  <a:pt x="2028" y="756"/>
                </a:lnTo>
                <a:lnTo>
                  <a:pt x="2064" y="756"/>
                </a:lnTo>
                <a:lnTo>
                  <a:pt x="2100" y="756"/>
                </a:lnTo>
                <a:lnTo>
                  <a:pt x="2136" y="756"/>
                </a:lnTo>
                <a:lnTo>
                  <a:pt x="2172" y="756"/>
                </a:lnTo>
                <a:lnTo>
                  <a:pt x="2208" y="756"/>
                </a:lnTo>
                <a:lnTo>
                  <a:pt x="2256" y="756"/>
                </a:lnTo>
                <a:lnTo>
                  <a:pt x="2292" y="756"/>
                </a:lnTo>
                <a:lnTo>
                  <a:pt x="2328" y="756"/>
                </a:lnTo>
                <a:lnTo>
                  <a:pt x="2364" y="756"/>
                </a:lnTo>
                <a:lnTo>
                  <a:pt x="2400" y="756"/>
                </a:lnTo>
                <a:lnTo>
                  <a:pt x="2436" y="756"/>
                </a:lnTo>
                <a:lnTo>
                  <a:pt x="2472" y="756"/>
                </a:lnTo>
                <a:lnTo>
                  <a:pt x="2508" y="756"/>
                </a:lnTo>
                <a:lnTo>
                  <a:pt x="2544" y="756"/>
                </a:lnTo>
                <a:lnTo>
                  <a:pt x="2580" y="756"/>
                </a:lnTo>
                <a:lnTo>
                  <a:pt x="2616" y="756"/>
                </a:lnTo>
                <a:lnTo>
                  <a:pt x="2652" y="756"/>
                </a:lnTo>
                <a:lnTo>
                  <a:pt x="2688" y="756"/>
                </a:lnTo>
                <a:lnTo>
                  <a:pt x="2736" y="744"/>
                </a:lnTo>
                <a:lnTo>
                  <a:pt x="2784" y="732"/>
                </a:lnTo>
                <a:lnTo>
                  <a:pt x="2832" y="732"/>
                </a:lnTo>
                <a:lnTo>
                  <a:pt x="2868" y="720"/>
                </a:lnTo>
                <a:lnTo>
                  <a:pt x="2904" y="720"/>
                </a:lnTo>
                <a:lnTo>
                  <a:pt x="2952" y="708"/>
                </a:lnTo>
                <a:lnTo>
                  <a:pt x="2988" y="696"/>
                </a:lnTo>
                <a:lnTo>
                  <a:pt x="3024" y="696"/>
                </a:lnTo>
                <a:lnTo>
                  <a:pt x="3060" y="684"/>
                </a:lnTo>
                <a:lnTo>
                  <a:pt x="3096" y="672"/>
                </a:lnTo>
                <a:lnTo>
                  <a:pt x="3144" y="648"/>
                </a:lnTo>
                <a:lnTo>
                  <a:pt x="3180" y="636"/>
                </a:lnTo>
                <a:lnTo>
                  <a:pt x="3216" y="624"/>
                </a:lnTo>
                <a:lnTo>
                  <a:pt x="3252" y="612"/>
                </a:lnTo>
                <a:lnTo>
                  <a:pt x="3288" y="588"/>
                </a:lnTo>
                <a:lnTo>
                  <a:pt x="3324" y="564"/>
                </a:lnTo>
                <a:lnTo>
                  <a:pt x="3360" y="540"/>
                </a:lnTo>
                <a:lnTo>
                  <a:pt x="3384" y="504"/>
                </a:lnTo>
                <a:lnTo>
                  <a:pt x="3408" y="468"/>
                </a:lnTo>
                <a:lnTo>
                  <a:pt x="3420" y="432"/>
                </a:lnTo>
                <a:lnTo>
                  <a:pt x="3432" y="396"/>
                </a:lnTo>
                <a:lnTo>
                  <a:pt x="3432" y="360"/>
                </a:lnTo>
                <a:lnTo>
                  <a:pt x="3432" y="324"/>
                </a:lnTo>
                <a:lnTo>
                  <a:pt x="3420" y="288"/>
                </a:lnTo>
                <a:lnTo>
                  <a:pt x="3384" y="264"/>
                </a:lnTo>
                <a:lnTo>
                  <a:pt x="3408" y="264"/>
                </a:lnTo>
              </a:path>
            </a:pathLst>
          </a:custGeom>
          <a:solidFill>
            <a:srgbClr val="A2C1FE"/>
          </a:solidFill>
          <a:ln w="50800" cap="rnd"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8916" name="AutoShape 4"/>
          <p:cNvSpPr>
            <a:spLocks noChangeArrowheads="1"/>
          </p:cNvSpPr>
          <p:nvPr/>
        </p:nvSpPr>
        <p:spPr bwMode="auto">
          <a:xfrm>
            <a:off x="5527675" y="22352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17" name="AutoShape 5"/>
          <p:cNvSpPr>
            <a:spLocks noChangeArrowheads="1"/>
          </p:cNvSpPr>
          <p:nvPr/>
        </p:nvSpPr>
        <p:spPr bwMode="auto">
          <a:xfrm>
            <a:off x="7356475" y="2159000"/>
            <a:ext cx="1701800" cy="3225800"/>
          </a:xfrm>
          <a:prstGeom prst="roundRect">
            <a:avLst>
              <a:gd name="adj" fmla="val 12495"/>
            </a:avLst>
          </a:prstGeom>
          <a:solidFill>
            <a:srgbClr val="F39FD1"/>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18" name="Rectangle 6"/>
          <p:cNvSpPr>
            <a:spLocks noChangeArrowheads="1"/>
          </p:cNvSpPr>
          <p:nvPr/>
        </p:nvSpPr>
        <p:spPr bwMode="auto">
          <a:xfrm>
            <a:off x="1770064" y="5853113"/>
            <a:ext cx="993863"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solidFill>
                  <a:srgbClr val="9234DB"/>
                </a:solidFill>
                <a:effectLst>
                  <a:outerShdw blurRad="38100" dist="38100" dir="2700000" algn="tl">
                    <a:srgbClr val="000000"/>
                  </a:outerShdw>
                </a:effectLst>
              </a:rPr>
              <a:t>mRNA</a:t>
            </a:r>
          </a:p>
        </p:txBody>
      </p:sp>
      <p:sp>
        <p:nvSpPr>
          <p:cNvPr id="38919" name="Rectangle 7"/>
          <p:cNvSpPr>
            <a:spLocks noChangeArrowheads="1"/>
          </p:cNvSpPr>
          <p:nvPr/>
        </p:nvSpPr>
        <p:spPr bwMode="auto">
          <a:xfrm>
            <a:off x="1701800" y="5359400"/>
            <a:ext cx="7264400" cy="406400"/>
          </a:xfrm>
          <a:prstGeom prst="rect">
            <a:avLst/>
          </a:prstGeom>
          <a:solidFill>
            <a:schemeClr val="bg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0" name="Line 8"/>
          <p:cNvSpPr>
            <a:spLocks noChangeShapeType="1"/>
          </p:cNvSpPr>
          <p:nvPr/>
        </p:nvSpPr>
        <p:spPr bwMode="auto">
          <a:xfrm>
            <a:off x="21494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25" name="Rectangle 9"/>
          <p:cNvSpPr>
            <a:spLocks noChangeArrowheads="1"/>
          </p:cNvSpPr>
          <p:nvPr/>
        </p:nvSpPr>
        <p:spPr bwMode="auto">
          <a:xfrm>
            <a:off x="1690689" y="53498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8922" name="Line 10"/>
          <p:cNvSpPr>
            <a:spLocks noChangeShapeType="1"/>
          </p:cNvSpPr>
          <p:nvPr/>
        </p:nvSpPr>
        <p:spPr bwMode="auto">
          <a:xfrm>
            <a:off x="27590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3" name="Line 11"/>
          <p:cNvSpPr>
            <a:spLocks noChangeShapeType="1"/>
          </p:cNvSpPr>
          <p:nvPr/>
        </p:nvSpPr>
        <p:spPr bwMode="auto">
          <a:xfrm>
            <a:off x="39020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4" name="Line 12"/>
          <p:cNvSpPr>
            <a:spLocks noChangeShapeType="1"/>
          </p:cNvSpPr>
          <p:nvPr/>
        </p:nvSpPr>
        <p:spPr bwMode="auto">
          <a:xfrm>
            <a:off x="32162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5" name="Rectangle 13"/>
          <p:cNvSpPr>
            <a:spLocks noChangeArrowheads="1"/>
          </p:cNvSpPr>
          <p:nvPr/>
        </p:nvSpPr>
        <p:spPr bwMode="auto">
          <a:xfrm>
            <a:off x="2222500" y="5348288"/>
            <a:ext cx="60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6" name="Rectangle 14"/>
          <p:cNvSpPr>
            <a:spLocks noChangeArrowheads="1"/>
          </p:cNvSpPr>
          <p:nvPr/>
        </p:nvSpPr>
        <p:spPr bwMode="auto">
          <a:xfrm>
            <a:off x="2832100" y="5348288"/>
            <a:ext cx="6032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7" name="Line 15"/>
          <p:cNvSpPr>
            <a:spLocks noChangeShapeType="1"/>
          </p:cNvSpPr>
          <p:nvPr/>
        </p:nvSpPr>
        <p:spPr bwMode="auto">
          <a:xfrm>
            <a:off x="56546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8" name="Line 16"/>
          <p:cNvSpPr>
            <a:spLocks noChangeShapeType="1"/>
          </p:cNvSpPr>
          <p:nvPr/>
        </p:nvSpPr>
        <p:spPr bwMode="auto">
          <a:xfrm>
            <a:off x="51212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29" name="Line 17"/>
          <p:cNvSpPr>
            <a:spLocks noChangeShapeType="1"/>
          </p:cNvSpPr>
          <p:nvPr/>
        </p:nvSpPr>
        <p:spPr bwMode="auto">
          <a:xfrm>
            <a:off x="45116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30" name="Line 18"/>
          <p:cNvSpPr>
            <a:spLocks noChangeShapeType="1"/>
          </p:cNvSpPr>
          <p:nvPr/>
        </p:nvSpPr>
        <p:spPr bwMode="auto">
          <a:xfrm>
            <a:off x="62642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35" name="Rectangle 19"/>
          <p:cNvSpPr>
            <a:spLocks noChangeArrowheads="1"/>
          </p:cNvSpPr>
          <p:nvPr/>
        </p:nvSpPr>
        <p:spPr bwMode="auto">
          <a:xfrm>
            <a:off x="4052889" y="53498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4836" name="Rectangle 20"/>
          <p:cNvSpPr>
            <a:spLocks noChangeArrowheads="1"/>
          </p:cNvSpPr>
          <p:nvPr/>
        </p:nvSpPr>
        <p:spPr bwMode="auto">
          <a:xfrm>
            <a:off x="4586289" y="53498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4837" name="Rectangle 21"/>
          <p:cNvSpPr>
            <a:spLocks noChangeArrowheads="1"/>
          </p:cNvSpPr>
          <p:nvPr/>
        </p:nvSpPr>
        <p:spPr bwMode="auto">
          <a:xfrm>
            <a:off x="5195889" y="53498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4838" name="Rectangle 22"/>
          <p:cNvSpPr>
            <a:spLocks noChangeArrowheads="1"/>
          </p:cNvSpPr>
          <p:nvPr/>
        </p:nvSpPr>
        <p:spPr bwMode="auto">
          <a:xfrm>
            <a:off x="5729289" y="5349875"/>
            <a:ext cx="6000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4839" name="Rectangle 23"/>
          <p:cNvSpPr>
            <a:spLocks noChangeArrowheads="1"/>
          </p:cNvSpPr>
          <p:nvPr/>
        </p:nvSpPr>
        <p:spPr bwMode="auto">
          <a:xfrm>
            <a:off x="6262689" y="5349875"/>
            <a:ext cx="62547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8936" name="Rectangle 24"/>
          <p:cNvSpPr>
            <a:spLocks noChangeArrowheads="1"/>
          </p:cNvSpPr>
          <p:nvPr/>
        </p:nvSpPr>
        <p:spPr bwMode="auto">
          <a:xfrm>
            <a:off x="1641475" y="3302000"/>
            <a:ext cx="863600" cy="711200"/>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1" name="Rectangle 25"/>
          <p:cNvSpPr>
            <a:spLocks noChangeArrowheads="1"/>
          </p:cNvSpPr>
          <p:nvPr/>
        </p:nvSpPr>
        <p:spPr bwMode="auto">
          <a:xfrm>
            <a:off x="1677988" y="33686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8938" name="Oval 26"/>
          <p:cNvSpPr>
            <a:spLocks noChangeArrowheads="1"/>
          </p:cNvSpPr>
          <p:nvPr/>
        </p:nvSpPr>
        <p:spPr bwMode="auto">
          <a:xfrm>
            <a:off x="1565275" y="2159000"/>
            <a:ext cx="863600" cy="787400"/>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3" name="Rectangle 27"/>
          <p:cNvSpPr>
            <a:spLocks noChangeArrowheads="1"/>
          </p:cNvSpPr>
          <p:nvPr/>
        </p:nvSpPr>
        <p:spPr bwMode="auto">
          <a:xfrm>
            <a:off x="1525588" y="2301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8940" name="Line 28"/>
          <p:cNvSpPr>
            <a:spLocks noChangeShapeType="1"/>
          </p:cNvSpPr>
          <p:nvPr/>
        </p:nvSpPr>
        <p:spPr bwMode="auto">
          <a:xfrm>
            <a:off x="67976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5" name="Rectangle 29"/>
          <p:cNvSpPr>
            <a:spLocks noChangeArrowheads="1"/>
          </p:cNvSpPr>
          <p:nvPr/>
        </p:nvSpPr>
        <p:spPr bwMode="auto">
          <a:xfrm>
            <a:off x="6870700" y="5349875"/>
            <a:ext cx="541338"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8942" name="Line 30"/>
          <p:cNvSpPr>
            <a:spLocks noChangeShapeType="1"/>
          </p:cNvSpPr>
          <p:nvPr/>
        </p:nvSpPr>
        <p:spPr bwMode="auto">
          <a:xfrm>
            <a:off x="73310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43" name="Rectangle 31"/>
          <p:cNvSpPr>
            <a:spLocks noChangeArrowheads="1"/>
          </p:cNvSpPr>
          <p:nvPr/>
        </p:nvSpPr>
        <p:spPr bwMode="auto">
          <a:xfrm>
            <a:off x="2500313" y="1311276"/>
            <a:ext cx="1297600" cy="920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b="1">
                <a:solidFill>
                  <a:srgbClr val="500093"/>
                </a:solidFill>
                <a:effectLst>
                  <a:outerShdw blurRad="38100" dist="38100" dir="2700000" algn="tl">
                    <a:srgbClr val="000000"/>
                  </a:outerShdw>
                </a:effectLst>
              </a:rPr>
              <a:t>primary</a:t>
            </a:r>
          </a:p>
          <a:p>
            <a:pPr>
              <a:defRPr/>
            </a:pPr>
            <a:r>
              <a:rPr lang="en-US" altLang="en-US" b="1">
                <a:solidFill>
                  <a:srgbClr val="500093"/>
                </a:solidFill>
                <a:effectLst>
                  <a:outerShdw blurRad="38100" dist="38100" dir="2700000" algn="tl">
                    <a:srgbClr val="000000"/>
                  </a:outerShdw>
                </a:effectLst>
              </a:rPr>
              <a:t>structure</a:t>
            </a:r>
          </a:p>
          <a:p>
            <a:pPr>
              <a:defRPr/>
            </a:pPr>
            <a:r>
              <a:rPr lang="en-US" altLang="en-US" b="1">
                <a:solidFill>
                  <a:srgbClr val="500093"/>
                </a:solidFill>
                <a:effectLst>
                  <a:outerShdw blurRad="38100" dist="38100" dir="2700000" algn="tl">
                    <a:srgbClr val="000000"/>
                  </a:outerShdw>
                </a:effectLst>
              </a:rPr>
              <a:t>of a protein</a:t>
            </a:r>
          </a:p>
        </p:txBody>
      </p:sp>
      <p:sp>
        <p:nvSpPr>
          <p:cNvPr id="38944" name="AutoShape 32"/>
          <p:cNvSpPr>
            <a:spLocks noChangeArrowheads="1"/>
          </p:cNvSpPr>
          <p:nvPr/>
        </p:nvSpPr>
        <p:spPr bwMode="auto">
          <a:xfrm>
            <a:off x="1549400" y="863600"/>
            <a:ext cx="939800" cy="863600"/>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49" name="Rectangle 33"/>
          <p:cNvSpPr>
            <a:spLocks noChangeArrowheads="1"/>
          </p:cNvSpPr>
          <p:nvPr/>
        </p:nvSpPr>
        <p:spPr bwMode="auto">
          <a:xfrm>
            <a:off x="1662113" y="13112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4850" name="Rectangle 34"/>
          <p:cNvSpPr>
            <a:spLocks noChangeArrowheads="1"/>
          </p:cNvSpPr>
          <p:nvPr/>
        </p:nvSpPr>
        <p:spPr bwMode="auto">
          <a:xfrm>
            <a:off x="5640388" y="4252913"/>
            <a:ext cx="157094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200-tRNA</a:t>
            </a:r>
          </a:p>
        </p:txBody>
      </p:sp>
      <p:sp>
        <p:nvSpPr>
          <p:cNvPr id="38947" name="Freeform 35"/>
          <p:cNvSpPr>
            <a:spLocks/>
          </p:cNvSpPr>
          <p:nvPr/>
        </p:nvSpPr>
        <p:spPr bwMode="auto">
          <a:xfrm>
            <a:off x="5578475" y="1981200"/>
            <a:ext cx="1620838" cy="2744788"/>
          </a:xfrm>
          <a:custGeom>
            <a:avLst/>
            <a:gdLst>
              <a:gd name="T0" fmla="*/ 600 w 1021"/>
              <a:gd name="T1" fmla="*/ 82 h 1729"/>
              <a:gd name="T2" fmla="*/ 600 w 1021"/>
              <a:gd name="T3" fmla="*/ 200 h 1729"/>
              <a:gd name="T4" fmla="*/ 588 w 1021"/>
              <a:gd name="T5" fmla="*/ 317 h 1729"/>
              <a:gd name="T6" fmla="*/ 588 w 1021"/>
              <a:gd name="T7" fmla="*/ 423 h 1729"/>
              <a:gd name="T8" fmla="*/ 588 w 1021"/>
              <a:gd name="T9" fmla="*/ 529 h 1729"/>
              <a:gd name="T10" fmla="*/ 588 w 1021"/>
              <a:gd name="T11" fmla="*/ 647 h 1729"/>
              <a:gd name="T12" fmla="*/ 660 w 1021"/>
              <a:gd name="T13" fmla="*/ 694 h 1729"/>
              <a:gd name="T14" fmla="*/ 684 w 1021"/>
              <a:gd name="T15" fmla="*/ 588 h 1729"/>
              <a:gd name="T16" fmla="*/ 792 w 1021"/>
              <a:gd name="T17" fmla="*/ 541 h 1729"/>
              <a:gd name="T18" fmla="*/ 912 w 1021"/>
              <a:gd name="T19" fmla="*/ 552 h 1729"/>
              <a:gd name="T20" fmla="*/ 996 w 1021"/>
              <a:gd name="T21" fmla="*/ 647 h 1729"/>
              <a:gd name="T22" fmla="*/ 1020 w 1021"/>
              <a:gd name="T23" fmla="*/ 752 h 1729"/>
              <a:gd name="T24" fmla="*/ 996 w 1021"/>
              <a:gd name="T25" fmla="*/ 870 h 1729"/>
              <a:gd name="T26" fmla="*/ 888 w 1021"/>
              <a:gd name="T27" fmla="*/ 952 h 1729"/>
              <a:gd name="T28" fmla="*/ 780 w 1021"/>
              <a:gd name="T29" fmla="*/ 940 h 1729"/>
              <a:gd name="T30" fmla="*/ 696 w 1021"/>
              <a:gd name="T31" fmla="*/ 846 h 1729"/>
              <a:gd name="T32" fmla="*/ 588 w 1021"/>
              <a:gd name="T33" fmla="*/ 823 h 1729"/>
              <a:gd name="T34" fmla="*/ 600 w 1021"/>
              <a:gd name="T35" fmla="*/ 929 h 1729"/>
              <a:gd name="T36" fmla="*/ 624 w 1021"/>
              <a:gd name="T37" fmla="*/ 1034 h 1729"/>
              <a:gd name="T38" fmla="*/ 624 w 1021"/>
              <a:gd name="T39" fmla="*/ 1199 h 1729"/>
              <a:gd name="T40" fmla="*/ 624 w 1021"/>
              <a:gd name="T41" fmla="*/ 1387 h 1729"/>
              <a:gd name="T42" fmla="*/ 732 w 1021"/>
              <a:gd name="T43" fmla="*/ 1375 h 1729"/>
              <a:gd name="T44" fmla="*/ 852 w 1021"/>
              <a:gd name="T45" fmla="*/ 1399 h 1729"/>
              <a:gd name="T46" fmla="*/ 960 w 1021"/>
              <a:gd name="T47" fmla="*/ 1458 h 1729"/>
              <a:gd name="T48" fmla="*/ 996 w 1021"/>
              <a:gd name="T49" fmla="*/ 1563 h 1729"/>
              <a:gd name="T50" fmla="*/ 960 w 1021"/>
              <a:gd name="T51" fmla="*/ 1669 h 1729"/>
              <a:gd name="T52" fmla="*/ 852 w 1021"/>
              <a:gd name="T53" fmla="*/ 1704 h 1729"/>
              <a:gd name="T54" fmla="*/ 732 w 1021"/>
              <a:gd name="T55" fmla="*/ 1716 h 1729"/>
              <a:gd name="T56" fmla="*/ 624 w 1021"/>
              <a:gd name="T57" fmla="*/ 1728 h 1729"/>
              <a:gd name="T58" fmla="*/ 516 w 1021"/>
              <a:gd name="T59" fmla="*/ 1728 h 1729"/>
              <a:gd name="T60" fmla="*/ 408 w 1021"/>
              <a:gd name="T61" fmla="*/ 1728 h 1729"/>
              <a:gd name="T62" fmla="*/ 300 w 1021"/>
              <a:gd name="T63" fmla="*/ 1716 h 1729"/>
              <a:gd name="T64" fmla="*/ 192 w 1021"/>
              <a:gd name="T65" fmla="*/ 1693 h 1729"/>
              <a:gd name="T66" fmla="*/ 96 w 1021"/>
              <a:gd name="T67" fmla="*/ 1634 h 1729"/>
              <a:gd name="T68" fmla="*/ 48 w 1021"/>
              <a:gd name="T69" fmla="*/ 1528 h 1729"/>
              <a:gd name="T70" fmla="*/ 132 w 1021"/>
              <a:gd name="T71" fmla="*/ 1434 h 1729"/>
              <a:gd name="T72" fmla="*/ 252 w 1021"/>
              <a:gd name="T73" fmla="*/ 1387 h 1729"/>
              <a:gd name="T74" fmla="*/ 372 w 1021"/>
              <a:gd name="T75" fmla="*/ 1387 h 1729"/>
              <a:gd name="T76" fmla="*/ 456 w 1021"/>
              <a:gd name="T77" fmla="*/ 1352 h 1729"/>
              <a:gd name="T78" fmla="*/ 456 w 1021"/>
              <a:gd name="T79" fmla="*/ 1246 h 1729"/>
              <a:gd name="T80" fmla="*/ 444 w 1021"/>
              <a:gd name="T81" fmla="*/ 1140 h 1729"/>
              <a:gd name="T82" fmla="*/ 444 w 1021"/>
              <a:gd name="T83" fmla="*/ 1034 h 1729"/>
              <a:gd name="T84" fmla="*/ 444 w 1021"/>
              <a:gd name="T85" fmla="*/ 929 h 1729"/>
              <a:gd name="T86" fmla="*/ 372 w 1021"/>
              <a:gd name="T87" fmla="*/ 870 h 1729"/>
              <a:gd name="T88" fmla="*/ 336 w 1021"/>
              <a:gd name="T89" fmla="*/ 940 h 1729"/>
              <a:gd name="T90" fmla="*/ 228 w 1021"/>
              <a:gd name="T91" fmla="*/ 987 h 1729"/>
              <a:gd name="T92" fmla="*/ 120 w 1021"/>
              <a:gd name="T93" fmla="*/ 976 h 1729"/>
              <a:gd name="T94" fmla="*/ 36 w 1021"/>
              <a:gd name="T95" fmla="*/ 893 h 1729"/>
              <a:gd name="T96" fmla="*/ 0 w 1021"/>
              <a:gd name="T97" fmla="*/ 788 h 1729"/>
              <a:gd name="T98" fmla="*/ 60 w 1021"/>
              <a:gd name="T99" fmla="*/ 694 h 1729"/>
              <a:gd name="T100" fmla="*/ 180 w 1021"/>
              <a:gd name="T101" fmla="*/ 658 h 1729"/>
              <a:gd name="T102" fmla="*/ 288 w 1021"/>
              <a:gd name="T103" fmla="*/ 682 h 1729"/>
              <a:gd name="T104" fmla="*/ 360 w 1021"/>
              <a:gd name="T105" fmla="*/ 752 h 1729"/>
              <a:gd name="T106" fmla="*/ 432 w 1021"/>
              <a:gd name="T107" fmla="*/ 717 h 1729"/>
              <a:gd name="T108" fmla="*/ 444 w 1021"/>
              <a:gd name="T109" fmla="*/ 600 h 1729"/>
              <a:gd name="T110" fmla="*/ 444 w 1021"/>
              <a:gd name="T111" fmla="*/ 494 h 1729"/>
              <a:gd name="T112" fmla="*/ 444 w 1021"/>
              <a:gd name="T113" fmla="*/ 376 h 1729"/>
              <a:gd name="T114" fmla="*/ 432 w 1021"/>
              <a:gd name="T115" fmla="*/ 259 h 1729"/>
              <a:gd name="T116" fmla="*/ 432 w 1021"/>
              <a:gd name="T117" fmla="*/ 153 h 1729"/>
              <a:gd name="T118" fmla="*/ 432 w 1021"/>
              <a:gd name="T119" fmla="*/ 47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21" h="1729">
                <a:moveTo>
                  <a:pt x="624" y="0"/>
                </a:moveTo>
                <a:lnTo>
                  <a:pt x="624" y="35"/>
                </a:lnTo>
                <a:lnTo>
                  <a:pt x="600" y="82"/>
                </a:lnTo>
                <a:lnTo>
                  <a:pt x="600" y="129"/>
                </a:lnTo>
                <a:lnTo>
                  <a:pt x="600" y="165"/>
                </a:lnTo>
                <a:lnTo>
                  <a:pt x="600" y="200"/>
                </a:lnTo>
                <a:lnTo>
                  <a:pt x="600" y="235"/>
                </a:lnTo>
                <a:lnTo>
                  <a:pt x="588" y="270"/>
                </a:lnTo>
                <a:lnTo>
                  <a:pt x="588" y="317"/>
                </a:lnTo>
                <a:lnTo>
                  <a:pt x="588" y="353"/>
                </a:lnTo>
                <a:lnTo>
                  <a:pt x="588" y="388"/>
                </a:lnTo>
                <a:lnTo>
                  <a:pt x="588" y="423"/>
                </a:lnTo>
                <a:lnTo>
                  <a:pt x="588" y="458"/>
                </a:lnTo>
                <a:lnTo>
                  <a:pt x="588" y="494"/>
                </a:lnTo>
                <a:lnTo>
                  <a:pt x="588" y="529"/>
                </a:lnTo>
                <a:lnTo>
                  <a:pt x="588" y="564"/>
                </a:lnTo>
                <a:lnTo>
                  <a:pt x="588" y="600"/>
                </a:lnTo>
                <a:lnTo>
                  <a:pt x="588" y="647"/>
                </a:lnTo>
                <a:lnTo>
                  <a:pt x="588" y="682"/>
                </a:lnTo>
                <a:lnTo>
                  <a:pt x="624" y="682"/>
                </a:lnTo>
                <a:lnTo>
                  <a:pt x="660" y="694"/>
                </a:lnTo>
                <a:lnTo>
                  <a:pt x="672" y="658"/>
                </a:lnTo>
                <a:lnTo>
                  <a:pt x="672" y="623"/>
                </a:lnTo>
                <a:lnTo>
                  <a:pt x="684" y="588"/>
                </a:lnTo>
                <a:lnTo>
                  <a:pt x="720" y="564"/>
                </a:lnTo>
                <a:lnTo>
                  <a:pt x="756" y="541"/>
                </a:lnTo>
                <a:lnTo>
                  <a:pt x="792" y="541"/>
                </a:lnTo>
                <a:lnTo>
                  <a:pt x="828" y="529"/>
                </a:lnTo>
                <a:lnTo>
                  <a:pt x="876" y="541"/>
                </a:lnTo>
                <a:lnTo>
                  <a:pt x="912" y="552"/>
                </a:lnTo>
                <a:lnTo>
                  <a:pt x="948" y="576"/>
                </a:lnTo>
                <a:lnTo>
                  <a:pt x="972" y="611"/>
                </a:lnTo>
                <a:lnTo>
                  <a:pt x="996" y="647"/>
                </a:lnTo>
                <a:lnTo>
                  <a:pt x="1008" y="682"/>
                </a:lnTo>
                <a:lnTo>
                  <a:pt x="1020" y="717"/>
                </a:lnTo>
                <a:lnTo>
                  <a:pt x="1020" y="752"/>
                </a:lnTo>
                <a:lnTo>
                  <a:pt x="1020" y="788"/>
                </a:lnTo>
                <a:lnTo>
                  <a:pt x="1008" y="835"/>
                </a:lnTo>
                <a:lnTo>
                  <a:pt x="996" y="870"/>
                </a:lnTo>
                <a:lnTo>
                  <a:pt x="960" y="905"/>
                </a:lnTo>
                <a:lnTo>
                  <a:pt x="924" y="929"/>
                </a:lnTo>
                <a:lnTo>
                  <a:pt x="888" y="952"/>
                </a:lnTo>
                <a:lnTo>
                  <a:pt x="852" y="952"/>
                </a:lnTo>
                <a:lnTo>
                  <a:pt x="816" y="952"/>
                </a:lnTo>
                <a:lnTo>
                  <a:pt x="780" y="940"/>
                </a:lnTo>
                <a:lnTo>
                  <a:pt x="732" y="917"/>
                </a:lnTo>
                <a:lnTo>
                  <a:pt x="708" y="882"/>
                </a:lnTo>
                <a:lnTo>
                  <a:pt x="696" y="846"/>
                </a:lnTo>
                <a:lnTo>
                  <a:pt x="660" y="823"/>
                </a:lnTo>
                <a:lnTo>
                  <a:pt x="624" y="823"/>
                </a:lnTo>
                <a:lnTo>
                  <a:pt x="588" y="823"/>
                </a:lnTo>
                <a:lnTo>
                  <a:pt x="588" y="858"/>
                </a:lnTo>
                <a:lnTo>
                  <a:pt x="588" y="893"/>
                </a:lnTo>
                <a:lnTo>
                  <a:pt x="600" y="929"/>
                </a:lnTo>
                <a:lnTo>
                  <a:pt x="612" y="964"/>
                </a:lnTo>
                <a:lnTo>
                  <a:pt x="612" y="999"/>
                </a:lnTo>
                <a:lnTo>
                  <a:pt x="624" y="1034"/>
                </a:lnTo>
                <a:lnTo>
                  <a:pt x="624" y="1070"/>
                </a:lnTo>
                <a:lnTo>
                  <a:pt x="624" y="1105"/>
                </a:lnTo>
                <a:lnTo>
                  <a:pt x="624" y="1199"/>
                </a:lnTo>
                <a:lnTo>
                  <a:pt x="624" y="1270"/>
                </a:lnTo>
                <a:lnTo>
                  <a:pt x="624" y="1340"/>
                </a:lnTo>
                <a:lnTo>
                  <a:pt x="624" y="1387"/>
                </a:lnTo>
                <a:lnTo>
                  <a:pt x="660" y="1375"/>
                </a:lnTo>
                <a:lnTo>
                  <a:pt x="696" y="1375"/>
                </a:lnTo>
                <a:lnTo>
                  <a:pt x="732" y="1375"/>
                </a:lnTo>
                <a:lnTo>
                  <a:pt x="780" y="1375"/>
                </a:lnTo>
                <a:lnTo>
                  <a:pt x="816" y="1387"/>
                </a:lnTo>
                <a:lnTo>
                  <a:pt x="852" y="1399"/>
                </a:lnTo>
                <a:lnTo>
                  <a:pt x="888" y="1411"/>
                </a:lnTo>
                <a:lnTo>
                  <a:pt x="924" y="1422"/>
                </a:lnTo>
                <a:lnTo>
                  <a:pt x="960" y="1458"/>
                </a:lnTo>
                <a:lnTo>
                  <a:pt x="972" y="1493"/>
                </a:lnTo>
                <a:lnTo>
                  <a:pt x="996" y="1528"/>
                </a:lnTo>
                <a:lnTo>
                  <a:pt x="996" y="1563"/>
                </a:lnTo>
                <a:lnTo>
                  <a:pt x="996" y="1599"/>
                </a:lnTo>
                <a:lnTo>
                  <a:pt x="984" y="1634"/>
                </a:lnTo>
                <a:lnTo>
                  <a:pt x="960" y="1669"/>
                </a:lnTo>
                <a:lnTo>
                  <a:pt x="924" y="1693"/>
                </a:lnTo>
                <a:lnTo>
                  <a:pt x="888" y="1704"/>
                </a:lnTo>
                <a:lnTo>
                  <a:pt x="852" y="1704"/>
                </a:lnTo>
                <a:lnTo>
                  <a:pt x="804" y="1704"/>
                </a:lnTo>
                <a:lnTo>
                  <a:pt x="768" y="1716"/>
                </a:lnTo>
                <a:lnTo>
                  <a:pt x="732" y="1716"/>
                </a:lnTo>
                <a:lnTo>
                  <a:pt x="696" y="1716"/>
                </a:lnTo>
                <a:lnTo>
                  <a:pt x="660" y="1728"/>
                </a:lnTo>
                <a:lnTo>
                  <a:pt x="624" y="1728"/>
                </a:lnTo>
                <a:lnTo>
                  <a:pt x="588" y="1728"/>
                </a:lnTo>
                <a:lnTo>
                  <a:pt x="552" y="1728"/>
                </a:lnTo>
                <a:lnTo>
                  <a:pt x="516" y="1728"/>
                </a:lnTo>
                <a:lnTo>
                  <a:pt x="480" y="1728"/>
                </a:lnTo>
                <a:lnTo>
                  <a:pt x="444" y="1728"/>
                </a:lnTo>
                <a:lnTo>
                  <a:pt x="408" y="1728"/>
                </a:lnTo>
                <a:lnTo>
                  <a:pt x="372" y="1728"/>
                </a:lnTo>
                <a:lnTo>
                  <a:pt x="336" y="1716"/>
                </a:lnTo>
                <a:lnTo>
                  <a:pt x="300" y="1716"/>
                </a:lnTo>
                <a:lnTo>
                  <a:pt x="264" y="1716"/>
                </a:lnTo>
                <a:lnTo>
                  <a:pt x="228" y="1704"/>
                </a:lnTo>
                <a:lnTo>
                  <a:pt x="192" y="1693"/>
                </a:lnTo>
                <a:lnTo>
                  <a:pt x="156" y="1681"/>
                </a:lnTo>
                <a:lnTo>
                  <a:pt x="120" y="1669"/>
                </a:lnTo>
                <a:lnTo>
                  <a:pt x="96" y="1634"/>
                </a:lnTo>
                <a:lnTo>
                  <a:pt x="72" y="1599"/>
                </a:lnTo>
                <a:lnTo>
                  <a:pt x="48" y="1563"/>
                </a:lnTo>
                <a:lnTo>
                  <a:pt x="48" y="1528"/>
                </a:lnTo>
                <a:lnTo>
                  <a:pt x="60" y="1493"/>
                </a:lnTo>
                <a:lnTo>
                  <a:pt x="84" y="1458"/>
                </a:lnTo>
                <a:lnTo>
                  <a:pt x="132" y="1434"/>
                </a:lnTo>
                <a:lnTo>
                  <a:pt x="168" y="1411"/>
                </a:lnTo>
                <a:lnTo>
                  <a:pt x="204" y="1399"/>
                </a:lnTo>
                <a:lnTo>
                  <a:pt x="252" y="1387"/>
                </a:lnTo>
                <a:lnTo>
                  <a:pt x="288" y="1387"/>
                </a:lnTo>
                <a:lnTo>
                  <a:pt x="336" y="1387"/>
                </a:lnTo>
                <a:lnTo>
                  <a:pt x="372" y="1387"/>
                </a:lnTo>
                <a:lnTo>
                  <a:pt x="408" y="1387"/>
                </a:lnTo>
                <a:lnTo>
                  <a:pt x="444" y="1387"/>
                </a:lnTo>
                <a:lnTo>
                  <a:pt x="456" y="1352"/>
                </a:lnTo>
                <a:lnTo>
                  <a:pt x="456" y="1317"/>
                </a:lnTo>
                <a:lnTo>
                  <a:pt x="456" y="1281"/>
                </a:lnTo>
                <a:lnTo>
                  <a:pt x="456" y="1246"/>
                </a:lnTo>
                <a:lnTo>
                  <a:pt x="456" y="1211"/>
                </a:lnTo>
                <a:lnTo>
                  <a:pt x="456" y="1176"/>
                </a:lnTo>
                <a:lnTo>
                  <a:pt x="444" y="1140"/>
                </a:lnTo>
                <a:lnTo>
                  <a:pt x="444" y="1105"/>
                </a:lnTo>
                <a:lnTo>
                  <a:pt x="444" y="1070"/>
                </a:lnTo>
                <a:lnTo>
                  <a:pt x="444" y="1034"/>
                </a:lnTo>
                <a:lnTo>
                  <a:pt x="444" y="999"/>
                </a:lnTo>
                <a:lnTo>
                  <a:pt x="444" y="964"/>
                </a:lnTo>
                <a:lnTo>
                  <a:pt x="444" y="929"/>
                </a:lnTo>
                <a:lnTo>
                  <a:pt x="444" y="893"/>
                </a:lnTo>
                <a:lnTo>
                  <a:pt x="408" y="870"/>
                </a:lnTo>
                <a:lnTo>
                  <a:pt x="372" y="870"/>
                </a:lnTo>
                <a:lnTo>
                  <a:pt x="336" y="870"/>
                </a:lnTo>
                <a:lnTo>
                  <a:pt x="336" y="905"/>
                </a:lnTo>
                <a:lnTo>
                  <a:pt x="336" y="940"/>
                </a:lnTo>
                <a:lnTo>
                  <a:pt x="300" y="964"/>
                </a:lnTo>
                <a:lnTo>
                  <a:pt x="264" y="987"/>
                </a:lnTo>
                <a:lnTo>
                  <a:pt x="228" y="987"/>
                </a:lnTo>
                <a:lnTo>
                  <a:pt x="192" y="987"/>
                </a:lnTo>
                <a:lnTo>
                  <a:pt x="156" y="987"/>
                </a:lnTo>
                <a:lnTo>
                  <a:pt x="120" y="976"/>
                </a:lnTo>
                <a:lnTo>
                  <a:pt x="84" y="964"/>
                </a:lnTo>
                <a:lnTo>
                  <a:pt x="60" y="929"/>
                </a:lnTo>
                <a:lnTo>
                  <a:pt x="36" y="893"/>
                </a:lnTo>
                <a:lnTo>
                  <a:pt x="12" y="858"/>
                </a:lnTo>
                <a:lnTo>
                  <a:pt x="0" y="823"/>
                </a:lnTo>
                <a:lnTo>
                  <a:pt x="0" y="788"/>
                </a:lnTo>
                <a:lnTo>
                  <a:pt x="0" y="752"/>
                </a:lnTo>
                <a:lnTo>
                  <a:pt x="24" y="717"/>
                </a:lnTo>
                <a:lnTo>
                  <a:pt x="60" y="694"/>
                </a:lnTo>
                <a:lnTo>
                  <a:pt x="96" y="670"/>
                </a:lnTo>
                <a:lnTo>
                  <a:pt x="132" y="658"/>
                </a:lnTo>
                <a:lnTo>
                  <a:pt x="180" y="658"/>
                </a:lnTo>
                <a:lnTo>
                  <a:pt x="216" y="658"/>
                </a:lnTo>
                <a:lnTo>
                  <a:pt x="252" y="670"/>
                </a:lnTo>
                <a:lnTo>
                  <a:pt x="288" y="682"/>
                </a:lnTo>
                <a:lnTo>
                  <a:pt x="312" y="717"/>
                </a:lnTo>
                <a:lnTo>
                  <a:pt x="324" y="752"/>
                </a:lnTo>
                <a:lnTo>
                  <a:pt x="360" y="752"/>
                </a:lnTo>
                <a:lnTo>
                  <a:pt x="396" y="752"/>
                </a:lnTo>
                <a:lnTo>
                  <a:pt x="432" y="752"/>
                </a:lnTo>
                <a:lnTo>
                  <a:pt x="432" y="717"/>
                </a:lnTo>
                <a:lnTo>
                  <a:pt x="444" y="682"/>
                </a:lnTo>
                <a:lnTo>
                  <a:pt x="444" y="647"/>
                </a:lnTo>
                <a:lnTo>
                  <a:pt x="444" y="600"/>
                </a:lnTo>
                <a:lnTo>
                  <a:pt x="444" y="564"/>
                </a:lnTo>
                <a:lnTo>
                  <a:pt x="444" y="529"/>
                </a:lnTo>
                <a:lnTo>
                  <a:pt x="444" y="494"/>
                </a:lnTo>
                <a:lnTo>
                  <a:pt x="444" y="458"/>
                </a:lnTo>
                <a:lnTo>
                  <a:pt x="444" y="423"/>
                </a:lnTo>
                <a:lnTo>
                  <a:pt x="444" y="376"/>
                </a:lnTo>
                <a:lnTo>
                  <a:pt x="444" y="341"/>
                </a:lnTo>
                <a:lnTo>
                  <a:pt x="444" y="306"/>
                </a:lnTo>
                <a:lnTo>
                  <a:pt x="432" y="259"/>
                </a:lnTo>
                <a:lnTo>
                  <a:pt x="432" y="223"/>
                </a:lnTo>
                <a:lnTo>
                  <a:pt x="432" y="188"/>
                </a:lnTo>
                <a:lnTo>
                  <a:pt x="432" y="153"/>
                </a:lnTo>
                <a:lnTo>
                  <a:pt x="432" y="118"/>
                </a:lnTo>
                <a:lnTo>
                  <a:pt x="432" y="82"/>
                </a:lnTo>
                <a:lnTo>
                  <a:pt x="432" y="47"/>
                </a:lnTo>
                <a:lnTo>
                  <a:pt x="432" y="12"/>
                </a:lnTo>
              </a:path>
            </a:pathLst>
          </a:custGeom>
          <a:noFill/>
          <a:ln w="50800" cap="rnd" cmpd="sng">
            <a:solidFill>
              <a:schemeClr val="hlink"/>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en-US">
              <a:effectLst>
                <a:outerShdw blurRad="38100" dist="38100" dir="2700000" algn="tl">
                  <a:srgbClr val="000000">
                    <a:alpha val="43137"/>
                  </a:srgbClr>
                </a:outerShdw>
              </a:effectLst>
            </a:endParaRPr>
          </a:p>
        </p:txBody>
      </p:sp>
      <p:sp>
        <p:nvSpPr>
          <p:cNvPr id="38948" name="AutoShape 36"/>
          <p:cNvSpPr>
            <a:spLocks noChangeArrowheads="1"/>
          </p:cNvSpPr>
          <p:nvPr/>
        </p:nvSpPr>
        <p:spPr bwMode="auto">
          <a:xfrm>
            <a:off x="2159000" y="25400"/>
            <a:ext cx="1016000" cy="1168400"/>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53" name="Rectangle 37"/>
          <p:cNvSpPr>
            <a:spLocks noChangeArrowheads="1"/>
          </p:cNvSpPr>
          <p:nvPr/>
        </p:nvSpPr>
        <p:spPr bwMode="auto">
          <a:xfrm>
            <a:off x="2271713" y="3968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sp>
        <p:nvSpPr>
          <p:cNvPr id="38950" name="Line 38"/>
          <p:cNvSpPr>
            <a:spLocks noChangeShapeType="1"/>
          </p:cNvSpPr>
          <p:nvPr/>
        </p:nvSpPr>
        <p:spPr bwMode="auto">
          <a:xfrm>
            <a:off x="79406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51" name="Line 39"/>
          <p:cNvSpPr>
            <a:spLocks noChangeShapeType="1"/>
          </p:cNvSpPr>
          <p:nvPr/>
        </p:nvSpPr>
        <p:spPr bwMode="auto">
          <a:xfrm>
            <a:off x="84740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52" name="Line 40"/>
          <p:cNvSpPr>
            <a:spLocks noChangeShapeType="1"/>
          </p:cNvSpPr>
          <p:nvPr/>
        </p:nvSpPr>
        <p:spPr bwMode="auto">
          <a:xfrm>
            <a:off x="9007475" y="5359400"/>
            <a:ext cx="0" cy="40640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57" name="Rectangle 41"/>
          <p:cNvSpPr>
            <a:spLocks noChangeArrowheads="1"/>
          </p:cNvSpPr>
          <p:nvPr/>
        </p:nvSpPr>
        <p:spPr bwMode="auto">
          <a:xfrm>
            <a:off x="7462839" y="53498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4858" name="Rectangle 42"/>
          <p:cNvSpPr>
            <a:spLocks noChangeArrowheads="1"/>
          </p:cNvSpPr>
          <p:nvPr/>
        </p:nvSpPr>
        <p:spPr bwMode="auto">
          <a:xfrm>
            <a:off x="7996239" y="53498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t>
            </a:r>
          </a:p>
        </p:txBody>
      </p:sp>
      <p:sp>
        <p:nvSpPr>
          <p:cNvPr id="34859" name="Rectangle 43"/>
          <p:cNvSpPr>
            <a:spLocks noChangeArrowheads="1"/>
          </p:cNvSpPr>
          <p:nvPr/>
        </p:nvSpPr>
        <p:spPr bwMode="auto">
          <a:xfrm>
            <a:off x="8529639" y="5349875"/>
            <a:ext cx="428625"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G</a:t>
            </a:r>
          </a:p>
        </p:txBody>
      </p:sp>
      <p:sp>
        <p:nvSpPr>
          <p:cNvPr id="38956" name="AutoShape 44"/>
          <p:cNvSpPr>
            <a:spLocks noChangeArrowheads="1"/>
          </p:cNvSpPr>
          <p:nvPr/>
        </p:nvSpPr>
        <p:spPr bwMode="auto">
          <a:xfrm rot="-10800000" flipH="1" flipV="1">
            <a:off x="3378200" y="101600"/>
            <a:ext cx="863600" cy="7112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rgbClr val="FFCC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1" name="Rectangle 45"/>
          <p:cNvSpPr>
            <a:spLocks noChangeArrowheads="1"/>
          </p:cNvSpPr>
          <p:nvPr/>
        </p:nvSpPr>
        <p:spPr bwMode="auto">
          <a:xfrm>
            <a:off x="3414713" y="92076"/>
            <a:ext cx="78387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aa5</a:t>
            </a:r>
          </a:p>
        </p:txBody>
      </p:sp>
      <p:sp>
        <p:nvSpPr>
          <p:cNvPr id="38958" name="Line 46"/>
          <p:cNvSpPr>
            <a:spLocks noChangeShapeType="1"/>
          </p:cNvSpPr>
          <p:nvPr/>
        </p:nvSpPr>
        <p:spPr bwMode="auto">
          <a:xfrm flipH="1">
            <a:off x="3175000" y="4826000"/>
            <a:ext cx="279400" cy="1549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59" name="Line 47"/>
          <p:cNvSpPr>
            <a:spLocks noChangeShapeType="1"/>
          </p:cNvSpPr>
          <p:nvPr/>
        </p:nvSpPr>
        <p:spPr bwMode="auto">
          <a:xfrm flipH="1">
            <a:off x="3632200" y="4826000"/>
            <a:ext cx="279400" cy="1549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4" name="Rectangle 48"/>
          <p:cNvSpPr>
            <a:spLocks noChangeArrowheads="1"/>
          </p:cNvSpPr>
          <p:nvPr/>
        </p:nvSpPr>
        <p:spPr bwMode="auto">
          <a:xfrm>
            <a:off x="2195513" y="5349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C</a:t>
            </a:r>
          </a:p>
        </p:txBody>
      </p:sp>
      <p:sp>
        <p:nvSpPr>
          <p:cNvPr id="34865" name="Rectangle 49"/>
          <p:cNvSpPr>
            <a:spLocks noChangeArrowheads="1"/>
          </p:cNvSpPr>
          <p:nvPr/>
        </p:nvSpPr>
        <p:spPr bwMode="auto">
          <a:xfrm>
            <a:off x="2805113" y="5349876"/>
            <a:ext cx="442430"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U</a:t>
            </a:r>
          </a:p>
        </p:txBody>
      </p:sp>
      <p:sp>
        <p:nvSpPr>
          <p:cNvPr id="38962" name="AutoShape 50"/>
          <p:cNvSpPr>
            <a:spLocks noChangeArrowheads="1"/>
          </p:cNvSpPr>
          <p:nvPr/>
        </p:nvSpPr>
        <p:spPr bwMode="auto">
          <a:xfrm>
            <a:off x="6197600" y="1168400"/>
            <a:ext cx="1092200" cy="711200"/>
          </a:xfrm>
          <a:prstGeom prst="hexagon">
            <a:avLst>
              <a:gd name="adj" fmla="val 38386"/>
              <a:gd name="vf" fmla="val 115470"/>
            </a:avLst>
          </a:prstGeom>
          <a:solidFill>
            <a:schemeClr val="accent2"/>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7" name="Rectangle 51"/>
          <p:cNvSpPr>
            <a:spLocks noChangeArrowheads="1"/>
          </p:cNvSpPr>
          <p:nvPr/>
        </p:nvSpPr>
        <p:spPr bwMode="auto">
          <a:xfrm>
            <a:off x="6234113" y="1281113"/>
            <a:ext cx="10403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aa200</a:t>
            </a:r>
          </a:p>
        </p:txBody>
      </p:sp>
      <p:sp>
        <p:nvSpPr>
          <p:cNvPr id="38964" name="AutoShape 52"/>
          <p:cNvSpPr>
            <a:spLocks noChangeArrowheads="1"/>
          </p:cNvSpPr>
          <p:nvPr/>
        </p:nvSpPr>
        <p:spPr bwMode="auto">
          <a:xfrm>
            <a:off x="5130800" y="330200"/>
            <a:ext cx="1016000" cy="787400"/>
          </a:xfrm>
          <a:prstGeom prst="octagon">
            <a:avLst>
              <a:gd name="adj" fmla="val 29282"/>
            </a:avLst>
          </a:prstGeom>
          <a:solidFill>
            <a:srgbClr val="F95AB7"/>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4869" name="Rectangle 53"/>
          <p:cNvSpPr>
            <a:spLocks noChangeArrowheads="1"/>
          </p:cNvSpPr>
          <p:nvPr/>
        </p:nvSpPr>
        <p:spPr bwMode="auto">
          <a:xfrm>
            <a:off x="5091113" y="519113"/>
            <a:ext cx="104035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aa199</a:t>
            </a:r>
          </a:p>
        </p:txBody>
      </p:sp>
      <p:sp>
        <p:nvSpPr>
          <p:cNvPr id="38966" name="Line 54"/>
          <p:cNvSpPr>
            <a:spLocks noChangeShapeType="1"/>
          </p:cNvSpPr>
          <p:nvPr/>
        </p:nvSpPr>
        <p:spPr bwMode="auto">
          <a:xfrm flipV="1">
            <a:off x="1981200" y="2946400"/>
            <a:ext cx="0" cy="3556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67" name="Line 55"/>
          <p:cNvSpPr>
            <a:spLocks noChangeShapeType="1"/>
          </p:cNvSpPr>
          <p:nvPr/>
        </p:nvSpPr>
        <p:spPr bwMode="auto">
          <a:xfrm flipV="1">
            <a:off x="1981200" y="1727200"/>
            <a:ext cx="0" cy="4318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68" name="Line 56"/>
          <p:cNvSpPr>
            <a:spLocks noChangeShapeType="1"/>
          </p:cNvSpPr>
          <p:nvPr/>
        </p:nvSpPr>
        <p:spPr bwMode="auto">
          <a:xfrm flipV="1">
            <a:off x="2235200" y="965200"/>
            <a:ext cx="177800" cy="279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69" name="Line 57"/>
          <p:cNvSpPr>
            <a:spLocks noChangeShapeType="1"/>
          </p:cNvSpPr>
          <p:nvPr/>
        </p:nvSpPr>
        <p:spPr bwMode="auto">
          <a:xfrm>
            <a:off x="2997200" y="304800"/>
            <a:ext cx="406400"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0" name="Line 58"/>
          <p:cNvSpPr>
            <a:spLocks noChangeShapeType="1"/>
          </p:cNvSpPr>
          <p:nvPr/>
        </p:nvSpPr>
        <p:spPr bwMode="auto">
          <a:xfrm flipH="1">
            <a:off x="4318000" y="101600"/>
            <a:ext cx="355600" cy="10922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1" name="Line 59"/>
          <p:cNvSpPr>
            <a:spLocks noChangeShapeType="1"/>
          </p:cNvSpPr>
          <p:nvPr/>
        </p:nvSpPr>
        <p:spPr bwMode="auto">
          <a:xfrm flipH="1">
            <a:off x="4546600" y="101600"/>
            <a:ext cx="355600" cy="10922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2" name="Line 60"/>
          <p:cNvSpPr>
            <a:spLocks noChangeShapeType="1"/>
          </p:cNvSpPr>
          <p:nvPr/>
        </p:nvSpPr>
        <p:spPr bwMode="auto">
          <a:xfrm>
            <a:off x="4216400" y="330200"/>
            <a:ext cx="254000" cy="25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3" name="Line 61"/>
          <p:cNvSpPr>
            <a:spLocks noChangeShapeType="1"/>
          </p:cNvSpPr>
          <p:nvPr/>
        </p:nvSpPr>
        <p:spPr bwMode="auto">
          <a:xfrm>
            <a:off x="4826000" y="482600"/>
            <a:ext cx="254000" cy="254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4" name="Line 62"/>
          <p:cNvSpPr>
            <a:spLocks noChangeShapeType="1"/>
          </p:cNvSpPr>
          <p:nvPr/>
        </p:nvSpPr>
        <p:spPr bwMode="auto">
          <a:xfrm>
            <a:off x="6045200" y="1016000"/>
            <a:ext cx="330200" cy="25400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8975" name="Rectangle 63"/>
          <p:cNvSpPr>
            <a:spLocks noChangeArrowheads="1"/>
          </p:cNvSpPr>
          <p:nvPr/>
        </p:nvSpPr>
        <p:spPr bwMode="auto">
          <a:xfrm>
            <a:off x="7377114" y="4100513"/>
            <a:ext cx="1569277" cy="1197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defRPr/>
            </a:pPr>
            <a:r>
              <a:rPr lang="en-US" altLang="en-US" sz="2400" b="1">
                <a:effectLst>
                  <a:outerShdw blurRad="38100" dist="38100" dir="2700000" algn="tl">
                    <a:srgbClr val="FFFFFF"/>
                  </a:outerShdw>
                </a:effectLst>
              </a:rPr>
              <a:t>terminator</a:t>
            </a:r>
          </a:p>
          <a:p>
            <a:pPr>
              <a:defRPr/>
            </a:pPr>
            <a:r>
              <a:rPr lang="en-US" altLang="en-US" sz="2400" b="1">
                <a:effectLst>
                  <a:outerShdw blurRad="38100" dist="38100" dir="2700000" algn="tl">
                    <a:srgbClr val="FFFFFF"/>
                  </a:outerShdw>
                </a:effectLst>
              </a:rPr>
              <a:t>  or stop</a:t>
            </a:r>
          </a:p>
          <a:p>
            <a:pPr>
              <a:defRPr/>
            </a:pPr>
            <a:r>
              <a:rPr lang="en-US" altLang="en-US" sz="2400" b="1">
                <a:effectLst>
                  <a:outerShdw blurRad="38100" dist="38100" dir="2700000" algn="tl">
                    <a:srgbClr val="FFFFFF"/>
                  </a:outerShdw>
                </a:effectLst>
              </a:rPr>
              <a:t>  codon</a:t>
            </a:r>
          </a:p>
        </p:txBody>
      </p:sp>
      <p:sp>
        <p:nvSpPr>
          <p:cNvPr id="38976" name="Text Box 64"/>
          <p:cNvSpPr txBox="1">
            <a:spLocks noChangeArrowheads="1"/>
          </p:cNvSpPr>
          <p:nvPr/>
        </p:nvSpPr>
        <p:spPr bwMode="auto">
          <a:xfrm>
            <a:off x="7239001" y="457200"/>
            <a:ext cx="275812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en-US" sz="4000" b="1">
                <a:solidFill>
                  <a:srgbClr val="B50069"/>
                </a:solidFill>
                <a:effectLst>
                  <a:outerShdw blurRad="38100" dist="38100" dir="2700000" algn="tl">
                    <a:srgbClr val="000000"/>
                  </a:outerShdw>
                </a:effectLst>
              </a:rPr>
              <a:t>Termination</a:t>
            </a:r>
            <a:endParaRPr lang="en-US" altLang="en-US"/>
          </a:p>
        </p:txBody>
      </p:sp>
    </p:spTree>
    <p:extLst>
      <p:ext uri="{BB962C8B-B14F-4D97-AF65-F5344CB8AC3E}">
        <p14:creationId xmlns:p14="http://schemas.microsoft.com/office/powerpoint/2010/main" val="2146344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76">
                                            <p:txEl>
                                              <p:pRg st="0" end="0"/>
                                            </p:txEl>
                                          </p:spTgt>
                                        </p:tgtEl>
                                        <p:attrNameLst>
                                          <p:attrName>style.visibility</p:attrName>
                                        </p:attrNameLst>
                                      </p:cBhvr>
                                      <p:to>
                                        <p:strVal val="visible"/>
                                      </p:to>
                                    </p:set>
                                    <p:animEffect transition="in" filter="wipe(left)">
                                      <p:cBhvr>
                                        <p:cTn id="7" dur="500"/>
                                        <p:tgtEl>
                                          <p:spTgt spid="389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76" grpId="0" build="p"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a:defRPr/>
            </a:pPr>
            <a:r>
              <a:rPr lang="en-US" altLang="en-US" b="1">
                <a:solidFill>
                  <a:srgbClr val="B50069"/>
                </a:solidFill>
                <a:effectLst>
                  <a:outerShdw blurRad="38100" dist="38100" dir="2700000" algn="tl">
                    <a:srgbClr val="000000"/>
                  </a:outerShdw>
                </a:effectLst>
              </a:rPr>
              <a:t>End Product</a:t>
            </a:r>
          </a:p>
        </p:txBody>
      </p:sp>
      <p:sp>
        <p:nvSpPr>
          <p:cNvPr id="39939" name="Rectangle 3"/>
          <p:cNvSpPr>
            <a:spLocks noGrp="1" noChangeArrowheads="1"/>
          </p:cNvSpPr>
          <p:nvPr>
            <p:ph type="body" idx="1"/>
          </p:nvPr>
        </p:nvSpPr>
        <p:spPr>
          <a:xfrm>
            <a:off x="2209800" y="1600200"/>
            <a:ext cx="7772400" cy="4114800"/>
          </a:xfrm>
        </p:spPr>
        <p:txBody>
          <a:bodyPr/>
          <a:lstStyle/>
          <a:p>
            <a:pPr>
              <a:defRPr/>
            </a:pPr>
            <a:r>
              <a:rPr lang="en-US" altLang="en-US"/>
              <a:t>The end products of protein synthesis is a </a:t>
            </a:r>
            <a:r>
              <a:rPr lang="en-US" altLang="en-US" b="1">
                <a:solidFill>
                  <a:srgbClr val="500093"/>
                </a:solidFill>
                <a:effectLst>
                  <a:outerShdw blurRad="38100" dist="38100" dir="2700000" algn="tl">
                    <a:srgbClr val="000000"/>
                  </a:outerShdw>
                </a:effectLst>
              </a:rPr>
              <a:t>primary structure of a protein</a:t>
            </a:r>
            <a:r>
              <a:rPr lang="en-US" altLang="en-US"/>
              <a:t>.</a:t>
            </a:r>
          </a:p>
          <a:p>
            <a:pPr>
              <a:lnSpc>
                <a:spcPct val="30000"/>
              </a:lnSpc>
              <a:buFontTx/>
              <a:buNone/>
              <a:defRPr/>
            </a:pPr>
            <a:endParaRPr lang="en-US" altLang="en-US"/>
          </a:p>
          <a:p>
            <a:pPr>
              <a:defRPr/>
            </a:pPr>
            <a:r>
              <a:rPr lang="en-US" altLang="en-US"/>
              <a:t>A sequence of </a:t>
            </a:r>
            <a:r>
              <a:rPr lang="en-US" altLang="en-US" b="1">
                <a:solidFill>
                  <a:schemeClr val="hlink"/>
                </a:solidFill>
                <a:effectLst>
                  <a:outerShdw blurRad="38100" dist="38100" dir="2700000" algn="tl">
                    <a:srgbClr val="000000"/>
                  </a:outerShdw>
                </a:effectLst>
              </a:rPr>
              <a:t>amino acid </a:t>
            </a:r>
            <a:r>
              <a:rPr lang="en-US" altLang="en-US"/>
              <a:t>bonded together by </a:t>
            </a:r>
            <a:r>
              <a:rPr lang="en-US" altLang="en-US" b="1">
                <a:effectLst>
                  <a:outerShdw blurRad="38100" dist="38100" dir="2700000" algn="tl">
                    <a:srgbClr val="FFFFFF"/>
                  </a:outerShdw>
                </a:effectLst>
              </a:rPr>
              <a:t>peptide bonds</a:t>
            </a:r>
            <a:r>
              <a:rPr lang="en-US" altLang="en-US"/>
              <a:t>.</a:t>
            </a:r>
          </a:p>
        </p:txBody>
      </p:sp>
      <p:grpSp>
        <p:nvGrpSpPr>
          <p:cNvPr id="39992" name="Group 56"/>
          <p:cNvGrpSpPr>
            <a:grpSpLocks/>
          </p:cNvGrpSpPr>
          <p:nvPr/>
        </p:nvGrpSpPr>
        <p:grpSpPr bwMode="auto">
          <a:xfrm>
            <a:off x="1868488" y="4124326"/>
            <a:ext cx="8331200" cy="2417763"/>
            <a:chOff x="217" y="2598"/>
            <a:chExt cx="5248" cy="1523"/>
          </a:xfrm>
        </p:grpSpPr>
        <p:sp>
          <p:nvSpPr>
            <p:cNvPr id="39957" name="Rectangle 21"/>
            <p:cNvSpPr>
              <a:spLocks noChangeArrowheads="1"/>
            </p:cNvSpPr>
            <p:nvPr/>
          </p:nvSpPr>
          <p:spPr bwMode="auto">
            <a:xfrm>
              <a:off x="217" y="3654"/>
              <a:ext cx="544" cy="448"/>
            </a:xfrm>
            <a:prstGeom prst="rect">
              <a:avLst/>
            </a:prstGeom>
            <a:solidFill>
              <a:srgbClr val="99FF33"/>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6" name="Rectangle 22"/>
            <p:cNvSpPr>
              <a:spLocks noChangeArrowheads="1"/>
            </p:cNvSpPr>
            <p:nvPr/>
          </p:nvSpPr>
          <p:spPr bwMode="auto">
            <a:xfrm>
              <a:off x="240" y="3696"/>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aa1</a:t>
              </a:r>
            </a:p>
          </p:txBody>
        </p:sp>
        <p:sp>
          <p:nvSpPr>
            <p:cNvPr id="39959" name="Oval 23"/>
            <p:cNvSpPr>
              <a:spLocks noChangeArrowheads="1"/>
            </p:cNvSpPr>
            <p:nvPr/>
          </p:nvSpPr>
          <p:spPr bwMode="auto">
            <a:xfrm>
              <a:off x="242" y="2940"/>
              <a:ext cx="544" cy="496"/>
            </a:xfrm>
            <a:prstGeom prst="ellipse">
              <a:avLst/>
            </a:prstGeom>
            <a:solidFill>
              <a:srgbClr val="CC66FF"/>
            </a:solidFill>
            <a:ln w="508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48" name="Rectangle 24"/>
            <p:cNvSpPr>
              <a:spLocks noChangeArrowheads="1"/>
            </p:cNvSpPr>
            <p:nvPr/>
          </p:nvSpPr>
          <p:spPr bwMode="auto">
            <a:xfrm>
              <a:off x="217" y="3030"/>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aa2</a:t>
              </a:r>
            </a:p>
          </p:txBody>
        </p:sp>
        <p:sp>
          <p:nvSpPr>
            <p:cNvPr id="39961" name="AutoShape 25"/>
            <p:cNvSpPr>
              <a:spLocks noChangeArrowheads="1"/>
            </p:cNvSpPr>
            <p:nvPr/>
          </p:nvSpPr>
          <p:spPr bwMode="auto">
            <a:xfrm>
              <a:off x="1129" y="2646"/>
              <a:ext cx="592" cy="544"/>
            </a:xfrm>
            <a:prstGeom prst="triangle">
              <a:avLst>
                <a:gd name="adj" fmla="val 49995"/>
              </a:avLst>
            </a:prstGeom>
            <a:solidFill>
              <a:srgbClr val="FFCC66"/>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0" name="Rectangle 26"/>
            <p:cNvSpPr>
              <a:spLocks noChangeArrowheads="1"/>
            </p:cNvSpPr>
            <p:nvPr/>
          </p:nvSpPr>
          <p:spPr bwMode="auto">
            <a:xfrm>
              <a:off x="1200" y="2928"/>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aa3</a:t>
              </a:r>
            </a:p>
          </p:txBody>
        </p:sp>
        <p:sp>
          <p:nvSpPr>
            <p:cNvPr id="39963" name="AutoShape 27"/>
            <p:cNvSpPr>
              <a:spLocks noChangeArrowheads="1"/>
            </p:cNvSpPr>
            <p:nvPr/>
          </p:nvSpPr>
          <p:spPr bwMode="auto">
            <a:xfrm>
              <a:off x="2185" y="2598"/>
              <a:ext cx="640" cy="736"/>
            </a:xfrm>
            <a:prstGeom prst="diamond">
              <a:avLst/>
            </a:prstGeom>
            <a:solidFill>
              <a:schemeClr val="accent1"/>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2" name="Rectangle 28"/>
            <p:cNvSpPr>
              <a:spLocks noChangeArrowheads="1"/>
            </p:cNvSpPr>
            <p:nvPr/>
          </p:nvSpPr>
          <p:spPr bwMode="auto">
            <a:xfrm>
              <a:off x="2256" y="2832"/>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aa4</a:t>
              </a:r>
            </a:p>
          </p:txBody>
        </p:sp>
        <p:sp>
          <p:nvSpPr>
            <p:cNvPr id="39965" name="AutoShape 29"/>
            <p:cNvSpPr>
              <a:spLocks noChangeArrowheads="1"/>
            </p:cNvSpPr>
            <p:nvPr/>
          </p:nvSpPr>
          <p:spPr bwMode="auto">
            <a:xfrm rot="-10800000" flipH="1" flipV="1">
              <a:off x="3145" y="2646"/>
              <a:ext cx="544" cy="44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rgbClr val="FFCCFF"/>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4" name="Rectangle 30"/>
            <p:cNvSpPr>
              <a:spLocks noChangeArrowheads="1"/>
            </p:cNvSpPr>
            <p:nvPr/>
          </p:nvSpPr>
          <p:spPr bwMode="auto">
            <a:xfrm>
              <a:off x="3168" y="2640"/>
              <a:ext cx="494"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b="1">
                  <a:solidFill>
                    <a:schemeClr val="tx1"/>
                  </a:solidFill>
                </a:rPr>
                <a:t>aa5</a:t>
              </a:r>
            </a:p>
          </p:txBody>
        </p:sp>
        <p:sp>
          <p:nvSpPr>
            <p:cNvPr id="39975" name="AutoShape 39"/>
            <p:cNvSpPr>
              <a:spLocks noChangeArrowheads="1"/>
            </p:cNvSpPr>
            <p:nvPr/>
          </p:nvSpPr>
          <p:spPr bwMode="auto">
            <a:xfrm>
              <a:off x="4777" y="3673"/>
              <a:ext cx="688" cy="448"/>
            </a:xfrm>
            <a:prstGeom prst="hexagon">
              <a:avLst>
                <a:gd name="adj" fmla="val 38386"/>
                <a:gd name="vf" fmla="val 115470"/>
              </a:avLst>
            </a:prstGeom>
            <a:solidFill>
              <a:schemeClr val="accent2"/>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6" name="Rectangle 40"/>
            <p:cNvSpPr>
              <a:spLocks noChangeArrowheads="1"/>
            </p:cNvSpPr>
            <p:nvPr/>
          </p:nvSpPr>
          <p:spPr bwMode="auto">
            <a:xfrm>
              <a:off x="4800" y="3744"/>
              <a:ext cx="6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aa200</a:t>
              </a:r>
            </a:p>
          </p:txBody>
        </p:sp>
        <p:sp>
          <p:nvSpPr>
            <p:cNvPr id="39977" name="AutoShape 41"/>
            <p:cNvSpPr>
              <a:spLocks noChangeArrowheads="1"/>
            </p:cNvSpPr>
            <p:nvPr/>
          </p:nvSpPr>
          <p:spPr bwMode="auto">
            <a:xfrm>
              <a:off x="4249" y="3049"/>
              <a:ext cx="640" cy="496"/>
            </a:xfrm>
            <a:prstGeom prst="octagon">
              <a:avLst>
                <a:gd name="adj" fmla="val 29282"/>
              </a:avLst>
            </a:prstGeom>
            <a:solidFill>
              <a:srgbClr val="F95AB7"/>
            </a:solidFill>
            <a:ln w="508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5858" name="Rectangle 42"/>
            <p:cNvSpPr>
              <a:spLocks noChangeArrowheads="1"/>
            </p:cNvSpPr>
            <p:nvPr/>
          </p:nvSpPr>
          <p:spPr bwMode="auto">
            <a:xfrm>
              <a:off x="4224" y="3168"/>
              <a:ext cx="655" cy="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defRPr sz="2800">
                  <a:solidFill>
                    <a:srgbClr val="003399"/>
                  </a:solidFill>
                  <a:latin typeface="Arial" panose="020B0604020202020204" pitchFamily="34" charset="0"/>
                </a:defRPr>
              </a:lvl1pPr>
              <a:lvl2pPr marL="742950" indent="-285750">
                <a:defRPr sz="2800">
                  <a:solidFill>
                    <a:srgbClr val="003399"/>
                  </a:solidFill>
                  <a:latin typeface="Arial" panose="020B0604020202020204" pitchFamily="34" charset="0"/>
                </a:defRPr>
              </a:lvl2pPr>
              <a:lvl3pPr marL="1143000" indent="-228600">
                <a:defRPr sz="2800">
                  <a:solidFill>
                    <a:srgbClr val="003399"/>
                  </a:solidFill>
                  <a:latin typeface="Arial" panose="020B0604020202020204" pitchFamily="34" charset="0"/>
                </a:defRPr>
              </a:lvl3pPr>
              <a:lvl4pPr marL="1600200" indent="-228600">
                <a:defRPr sz="2800">
                  <a:solidFill>
                    <a:srgbClr val="003399"/>
                  </a:solidFill>
                  <a:latin typeface="Arial" panose="020B0604020202020204" pitchFamily="34" charset="0"/>
                </a:defRPr>
              </a:lvl4pPr>
              <a:lvl5pPr marL="2057400" indent="-228600">
                <a:defRPr sz="2800">
                  <a:solidFill>
                    <a:srgbClr val="003399"/>
                  </a:solidFill>
                  <a:latin typeface="Arial" panose="020B0604020202020204" pitchFamily="34" charset="0"/>
                </a:defRPr>
              </a:lvl5pPr>
              <a:lvl6pPr marL="2514600" indent="-228600" eaLnBrk="0" fontAlgn="base" hangingPunct="0">
                <a:spcBef>
                  <a:spcPct val="0"/>
                </a:spcBef>
                <a:spcAft>
                  <a:spcPct val="0"/>
                </a:spcAft>
                <a:defRPr sz="2800">
                  <a:solidFill>
                    <a:srgbClr val="003399"/>
                  </a:solidFill>
                  <a:latin typeface="Arial" panose="020B0604020202020204" pitchFamily="34" charset="0"/>
                </a:defRPr>
              </a:lvl6pPr>
              <a:lvl7pPr marL="2971800" indent="-228600" eaLnBrk="0" fontAlgn="base" hangingPunct="0">
                <a:spcBef>
                  <a:spcPct val="0"/>
                </a:spcBef>
                <a:spcAft>
                  <a:spcPct val="0"/>
                </a:spcAft>
                <a:defRPr sz="2800">
                  <a:solidFill>
                    <a:srgbClr val="003399"/>
                  </a:solidFill>
                  <a:latin typeface="Arial" panose="020B0604020202020204" pitchFamily="34" charset="0"/>
                </a:defRPr>
              </a:lvl7pPr>
              <a:lvl8pPr marL="3429000" indent="-228600" eaLnBrk="0" fontAlgn="base" hangingPunct="0">
                <a:spcBef>
                  <a:spcPct val="0"/>
                </a:spcBef>
                <a:spcAft>
                  <a:spcPct val="0"/>
                </a:spcAft>
                <a:defRPr sz="2800">
                  <a:solidFill>
                    <a:srgbClr val="003399"/>
                  </a:solidFill>
                  <a:latin typeface="Arial" panose="020B0604020202020204" pitchFamily="34" charset="0"/>
                </a:defRPr>
              </a:lvl8pPr>
              <a:lvl9pPr marL="3886200" indent="-228600" eaLnBrk="0" fontAlgn="base" hangingPunct="0">
                <a:spcBef>
                  <a:spcPct val="0"/>
                </a:spcBef>
                <a:spcAft>
                  <a:spcPct val="0"/>
                </a:spcAft>
                <a:defRPr sz="2800">
                  <a:solidFill>
                    <a:srgbClr val="003399"/>
                  </a:solidFill>
                  <a:latin typeface="Arial" panose="020B0604020202020204" pitchFamily="34" charset="0"/>
                </a:defRPr>
              </a:lvl9pPr>
            </a:lstStyle>
            <a:p>
              <a:r>
                <a:rPr lang="en-US" altLang="en-US" sz="2400" b="1">
                  <a:solidFill>
                    <a:schemeClr val="tx1"/>
                  </a:solidFill>
                </a:rPr>
                <a:t>aa199</a:t>
              </a:r>
            </a:p>
          </p:txBody>
        </p:sp>
        <p:sp>
          <p:nvSpPr>
            <p:cNvPr id="39979" name="Line 43"/>
            <p:cNvSpPr>
              <a:spLocks noChangeShapeType="1"/>
            </p:cNvSpPr>
            <p:nvPr/>
          </p:nvSpPr>
          <p:spPr bwMode="auto">
            <a:xfrm flipH="1">
              <a:off x="3696" y="2640"/>
              <a:ext cx="368" cy="576"/>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0" name="Line 44"/>
            <p:cNvSpPr>
              <a:spLocks noChangeShapeType="1"/>
            </p:cNvSpPr>
            <p:nvPr/>
          </p:nvSpPr>
          <p:spPr bwMode="auto">
            <a:xfrm flipH="1">
              <a:off x="3840" y="2688"/>
              <a:ext cx="416" cy="624"/>
            </a:xfrm>
            <a:prstGeom prst="line">
              <a:avLst/>
            </a:prstGeom>
            <a:noFill/>
            <a:ln w="5715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5" name="Line 49"/>
            <p:cNvSpPr>
              <a:spLocks noChangeShapeType="1"/>
            </p:cNvSpPr>
            <p:nvPr/>
          </p:nvSpPr>
          <p:spPr bwMode="auto">
            <a:xfrm flipV="1">
              <a:off x="480" y="3456"/>
              <a:ext cx="0" cy="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6" name="Line 50"/>
            <p:cNvSpPr>
              <a:spLocks noChangeShapeType="1"/>
            </p:cNvSpPr>
            <p:nvPr/>
          </p:nvSpPr>
          <p:spPr bwMode="auto">
            <a:xfrm flipV="1">
              <a:off x="720" y="2928"/>
              <a:ext cx="576"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7" name="Line 51"/>
            <p:cNvSpPr>
              <a:spLocks noChangeShapeType="1"/>
            </p:cNvSpPr>
            <p:nvPr/>
          </p:nvSpPr>
          <p:spPr bwMode="auto">
            <a:xfrm>
              <a:off x="1584" y="2928"/>
              <a:ext cx="6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8" name="Line 52"/>
            <p:cNvSpPr>
              <a:spLocks noChangeShapeType="1"/>
            </p:cNvSpPr>
            <p:nvPr/>
          </p:nvSpPr>
          <p:spPr bwMode="auto">
            <a:xfrm>
              <a:off x="2736" y="2880"/>
              <a:ext cx="48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89" name="Line 53"/>
            <p:cNvSpPr>
              <a:spLocks noChangeShapeType="1"/>
            </p:cNvSpPr>
            <p:nvPr/>
          </p:nvSpPr>
          <p:spPr bwMode="auto">
            <a:xfrm>
              <a:off x="3600" y="2880"/>
              <a:ext cx="240" cy="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90" name="Line 54"/>
            <p:cNvSpPr>
              <a:spLocks noChangeShapeType="1"/>
            </p:cNvSpPr>
            <p:nvPr/>
          </p:nvSpPr>
          <p:spPr bwMode="auto">
            <a:xfrm>
              <a:off x="3984" y="3072"/>
              <a:ext cx="240"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sp>
          <p:nvSpPr>
            <p:cNvPr id="39991" name="Line 55"/>
            <p:cNvSpPr>
              <a:spLocks noChangeShapeType="1"/>
            </p:cNvSpPr>
            <p:nvPr/>
          </p:nvSpPr>
          <p:spPr bwMode="auto">
            <a:xfrm>
              <a:off x="4752" y="3552"/>
              <a:ext cx="192" cy="14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2399879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Effect transition="in" filter="wipe(left)">
                                      <p:cBhvr>
                                        <p:cTn id="7" dur="500"/>
                                        <p:tgtEl>
                                          <p:spTgt spid="3993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xEl>
                                              <p:pRg st="0" end="0"/>
                                            </p:txEl>
                                          </p:spTgt>
                                        </p:tgtEl>
                                        <p:attrNameLst>
                                          <p:attrName>style.visibility</p:attrName>
                                        </p:attrNameLst>
                                      </p:cBhvr>
                                      <p:to>
                                        <p:strVal val="visible"/>
                                      </p:to>
                                    </p:set>
                                    <p:animEffect transition="in" filter="wipe(left)">
                                      <p:cBhvr>
                                        <p:cTn id="12" dur="500"/>
                                        <p:tgtEl>
                                          <p:spTgt spid="39939">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left)">
                                      <p:cBhvr>
                                        <p:cTn id="17" dur="500"/>
                                        <p:tgtEl>
                                          <p:spTgt spid="39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9992"/>
                                        </p:tgtEl>
                                        <p:attrNameLst>
                                          <p:attrName>style.visibility</p:attrName>
                                        </p:attrNameLst>
                                      </p:cBhvr>
                                      <p:to>
                                        <p:strVal val="visible"/>
                                      </p:to>
                                    </p:set>
                                    <p:animEffect transition="in" filter="wipe(left)">
                                      <p:cBhvr>
                                        <p:cTn id="22" dur="500"/>
                                        <p:tgtEl>
                                          <p:spTgt spid="39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autoUpdateAnimBg="0"/>
      <p:bldP spid="39939"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defRPr/>
            </a:pPr>
            <a:r>
              <a:rPr lang="en-US" altLang="en-US" b="1" dirty="0">
                <a:solidFill>
                  <a:schemeClr val="hlink"/>
                </a:solidFill>
                <a:effectLst>
                  <a:outerShdw blurRad="38100" dist="38100" dir="2700000" algn="tl">
                    <a:srgbClr val="000000"/>
                  </a:outerShdw>
                </a:effectLst>
              </a:rPr>
              <a:t>Question: quiz</a:t>
            </a:r>
          </a:p>
        </p:txBody>
      </p:sp>
      <p:sp>
        <p:nvSpPr>
          <p:cNvPr id="47107" name="Rectangle 3"/>
          <p:cNvSpPr>
            <a:spLocks noGrp="1" noChangeArrowheads="1"/>
          </p:cNvSpPr>
          <p:nvPr>
            <p:ph type="body" idx="1"/>
          </p:nvPr>
        </p:nvSpPr>
        <p:spPr/>
        <p:txBody>
          <a:bodyPr/>
          <a:lstStyle/>
          <a:p>
            <a:pPr>
              <a:defRPr/>
            </a:pPr>
            <a:r>
              <a:rPr lang="en-US" altLang="en-US" b="1" dirty="0">
                <a:effectLst>
                  <a:outerShdw blurRad="38100" dist="38100" dir="2700000" algn="tl">
                    <a:srgbClr val="FFFFFF"/>
                  </a:outerShdw>
                </a:effectLst>
              </a:rPr>
              <a:t>The anticodon </a:t>
            </a:r>
            <a:r>
              <a:rPr lang="en-US" altLang="en-US" b="1" dirty="0">
                <a:solidFill>
                  <a:srgbClr val="B50069"/>
                </a:solidFill>
                <a:effectLst>
                  <a:outerShdw blurRad="38100" dist="38100" dir="2700000" algn="tl">
                    <a:srgbClr val="000000"/>
                  </a:outerShdw>
                </a:effectLst>
              </a:rPr>
              <a:t>UAC</a:t>
            </a:r>
            <a:r>
              <a:rPr lang="en-US" altLang="en-US" b="1" dirty="0">
                <a:effectLst>
                  <a:outerShdw blurRad="38100" dist="38100" dir="2700000" algn="tl">
                    <a:srgbClr val="FFFFFF"/>
                  </a:outerShdw>
                </a:effectLst>
              </a:rPr>
              <a:t> belongs to a </a:t>
            </a:r>
            <a:r>
              <a:rPr lang="en-US" altLang="en-US" b="1" dirty="0" err="1">
                <a:solidFill>
                  <a:srgbClr val="B50069"/>
                </a:solidFill>
                <a:effectLst>
                  <a:outerShdw blurRad="38100" dist="38100" dir="2700000" algn="tl">
                    <a:srgbClr val="000000"/>
                  </a:outerShdw>
                </a:effectLst>
              </a:rPr>
              <a:t>tRNA</a:t>
            </a:r>
            <a:r>
              <a:rPr lang="en-US" altLang="en-US" b="1" dirty="0">
                <a:effectLst>
                  <a:outerShdw blurRad="38100" dist="38100" dir="2700000" algn="tl">
                    <a:srgbClr val="FFFFFF"/>
                  </a:outerShdw>
                </a:effectLst>
              </a:rPr>
              <a:t> that recognizes and binds to a particular </a:t>
            </a:r>
            <a:r>
              <a:rPr lang="en-US" altLang="en-US" b="1" dirty="0">
                <a:solidFill>
                  <a:schemeClr val="hlink"/>
                </a:solidFill>
                <a:effectLst>
                  <a:outerShdw blurRad="38100" dist="38100" dir="2700000" algn="tl">
                    <a:srgbClr val="000000"/>
                  </a:outerShdw>
                </a:effectLst>
              </a:rPr>
              <a:t>amino acid</a:t>
            </a:r>
            <a:r>
              <a:rPr lang="en-US" altLang="en-US" b="1" dirty="0">
                <a:effectLst>
                  <a:outerShdw blurRad="38100" dist="38100" dir="2700000" algn="tl">
                    <a:srgbClr val="FFFFFF"/>
                  </a:outerShdw>
                </a:effectLst>
              </a:rPr>
              <a:t>.</a:t>
            </a:r>
          </a:p>
          <a:p>
            <a:pPr>
              <a:lnSpc>
                <a:spcPct val="70000"/>
              </a:lnSpc>
              <a:buFontTx/>
              <a:buNone/>
              <a:defRPr/>
            </a:pPr>
            <a:endParaRPr lang="en-US" altLang="en-US" b="1" dirty="0">
              <a:effectLst>
                <a:outerShdw blurRad="38100" dist="38100" dir="2700000" algn="tl">
                  <a:srgbClr val="FFFFFF"/>
                </a:outerShdw>
              </a:effectLst>
            </a:endParaRPr>
          </a:p>
          <a:p>
            <a:pPr>
              <a:defRPr/>
            </a:pPr>
            <a:r>
              <a:rPr lang="en-US" altLang="en-US" b="1" dirty="0">
                <a:effectLst>
                  <a:outerShdw blurRad="38100" dist="38100" dir="2700000" algn="tl">
                    <a:srgbClr val="FFFFFF"/>
                  </a:outerShdw>
                </a:effectLst>
              </a:rPr>
              <a:t>What would be the </a:t>
            </a:r>
            <a:r>
              <a:rPr lang="en-US" altLang="en-US" b="1" dirty="0">
                <a:solidFill>
                  <a:schemeClr val="accent1"/>
                </a:solidFill>
                <a:effectLst>
                  <a:outerShdw blurRad="38100" dist="38100" dir="2700000" algn="tl">
                    <a:srgbClr val="000000"/>
                  </a:outerShdw>
                </a:effectLst>
              </a:rPr>
              <a:t>DNA base code </a:t>
            </a:r>
            <a:r>
              <a:rPr lang="en-US" altLang="en-US" b="1" dirty="0">
                <a:effectLst>
                  <a:outerShdw blurRad="38100" dist="38100" dir="2700000" algn="tl">
                    <a:srgbClr val="FFFFFF"/>
                  </a:outerShdw>
                </a:effectLst>
              </a:rPr>
              <a:t>for this </a:t>
            </a:r>
            <a:r>
              <a:rPr lang="en-US" altLang="en-US" b="1" dirty="0">
                <a:solidFill>
                  <a:schemeClr val="hlink"/>
                </a:solidFill>
                <a:effectLst>
                  <a:outerShdw blurRad="38100" dist="38100" dir="2700000" algn="tl">
                    <a:srgbClr val="000000"/>
                  </a:outerShdw>
                </a:effectLst>
              </a:rPr>
              <a:t>amino acid?</a:t>
            </a:r>
            <a:endParaRPr lang="en-US" altLang="en-US" b="1" dirty="0">
              <a:effectLst>
                <a:outerShdw blurRad="38100" dist="38100" dir="2700000" algn="tl">
                  <a:srgbClr val="FFFFFF"/>
                </a:outerShdw>
              </a:effectLst>
            </a:endParaRPr>
          </a:p>
        </p:txBody>
      </p:sp>
    </p:spTree>
    <p:extLst>
      <p:ext uri="{BB962C8B-B14F-4D97-AF65-F5344CB8AC3E}">
        <p14:creationId xmlns:p14="http://schemas.microsoft.com/office/powerpoint/2010/main" val="1639923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06">
                                            <p:txEl>
                                              <p:pRg st="0" end="0"/>
                                            </p:txEl>
                                          </p:spTgt>
                                        </p:tgtEl>
                                        <p:attrNameLst>
                                          <p:attrName>style.visibility</p:attrName>
                                        </p:attrNameLst>
                                      </p:cBhvr>
                                      <p:to>
                                        <p:strVal val="visible"/>
                                      </p:to>
                                    </p:set>
                                    <p:animEffect transition="in" filter="wipe(left)">
                                      <p:cBhvr>
                                        <p:cTn id="7" dur="500"/>
                                        <p:tgtEl>
                                          <p:spTgt spid="4710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107">
                                            <p:txEl>
                                              <p:pRg st="0" end="0"/>
                                            </p:txEl>
                                          </p:spTgt>
                                        </p:tgtEl>
                                        <p:attrNameLst>
                                          <p:attrName>style.visibility</p:attrName>
                                        </p:attrNameLst>
                                      </p:cBhvr>
                                      <p:to>
                                        <p:strVal val="visible"/>
                                      </p:to>
                                    </p:set>
                                    <p:animEffect transition="in" filter="wipe(left)">
                                      <p:cBhvr>
                                        <p:cTn id="12" dur="500"/>
                                        <p:tgtEl>
                                          <p:spTgt spid="47107">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07">
                                            <p:txEl>
                                              <p:pRg st="2" end="2"/>
                                            </p:txEl>
                                          </p:spTgt>
                                        </p:tgtEl>
                                        <p:attrNameLst>
                                          <p:attrName>style.visibility</p:attrName>
                                        </p:attrNameLst>
                                      </p:cBhvr>
                                      <p:to>
                                        <p:strVal val="visible"/>
                                      </p:to>
                                    </p:set>
                                    <p:animEffect transition="in" filter="wipe(left)">
                                      <p:cBhvr>
                                        <p:cTn id="17" dur="500"/>
                                        <p:tgtEl>
                                          <p:spTgt spid="47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build="p" autoUpdateAnimBg="0"/>
      <p:bldP spid="47107"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a:defRPr/>
            </a:pPr>
            <a:r>
              <a:rPr lang="en-US" altLang="en-US" b="1">
                <a:solidFill>
                  <a:schemeClr val="hlink"/>
                </a:solidFill>
                <a:effectLst>
                  <a:outerShdw blurRad="38100" dist="38100" dir="2700000" algn="tl">
                    <a:srgbClr val="000000"/>
                  </a:outerShdw>
                </a:effectLst>
              </a:rPr>
              <a:t>Answer:</a:t>
            </a:r>
            <a:endParaRPr lang="en-US" altLang="en-US"/>
          </a:p>
        </p:txBody>
      </p:sp>
      <p:sp>
        <p:nvSpPr>
          <p:cNvPr id="48131" name="Rectangle 3"/>
          <p:cNvSpPr>
            <a:spLocks noGrp="1" noChangeArrowheads="1"/>
          </p:cNvSpPr>
          <p:nvPr>
            <p:ph type="body" idx="1"/>
          </p:nvPr>
        </p:nvSpPr>
        <p:spPr/>
        <p:txBody>
          <a:bodyPr/>
          <a:lstStyle/>
          <a:p>
            <a:pPr>
              <a:defRPr/>
            </a:pPr>
            <a:r>
              <a:rPr lang="en-US" altLang="en-US" sz="4000" b="1">
                <a:solidFill>
                  <a:srgbClr val="B50069"/>
                </a:solidFill>
                <a:effectLst>
                  <a:outerShdw blurRad="38100" dist="38100" dir="2700000" algn="tl">
                    <a:srgbClr val="000000"/>
                  </a:outerShdw>
                </a:effectLst>
              </a:rPr>
              <a:t>tRNA 		- UAC (anticodon)</a:t>
            </a:r>
          </a:p>
          <a:p>
            <a:pPr>
              <a:defRPr/>
            </a:pPr>
            <a:r>
              <a:rPr lang="en-US" altLang="en-US" sz="4000" b="1">
                <a:solidFill>
                  <a:srgbClr val="9234DB"/>
                </a:solidFill>
                <a:effectLst>
                  <a:outerShdw blurRad="38100" dist="38100" dir="2700000" algn="tl">
                    <a:srgbClr val="000000"/>
                  </a:outerShdw>
                </a:effectLst>
              </a:rPr>
              <a:t>mRNA	- AUG (codon)</a:t>
            </a:r>
          </a:p>
          <a:p>
            <a:pPr>
              <a:defRPr/>
            </a:pPr>
            <a:r>
              <a:rPr lang="en-US" altLang="en-US" sz="4000" b="1">
                <a:solidFill>
                  <a:schemeClr val="accent1"/>
                </a:solidFill>
                <a:effectLst>
                  <a:outerShdw blurRad="38100" dist="38100" dir="2700000" algn="tl">
                    <a:srgbClr val="000000"/>
                  </a:outerShdw>
                </a:effectLst>
              </a:rPr>
              <a:t>DNA 		- TAC</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286" y="3613872"/>
            <a:ext cx="4485409" cy="2563091"/>
          </a:xfrm>
          <a:prstGeom prst="rect">
            <a:avLst/>
          </a:prstGeom>
        </p:spPr>
      </p:pic>
    </p:spTree>
    <p:extLst>
      <p:ext uri="{BB962C8B-B14F-4D97-AF65-F5344CB8AC3E}">
        <p14:creationId xmlns:p14="http://schemas.microsoft.com/office/powerpoint/2010/main" val="41746799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0">
                                            <p:txEl>
                                              <p:pRg st="0" end="0"/>
                                            </p:txEl>
                                          </p:spTgt>
                                        </p:tgtEl>
                                        <p:attrNameLst>
                                          <p:attrName>style.visibility</p:attrName>
                                        </p:attrNameLst>
                                      </p:cBhvr>
                                      <p:to>
                                        <p:strVal val="visible"/>
                                      </p:to>
                                    </p:set>
                                    <p:animEffect transition="in" filter="wipe(left)">
                                      <p:cBhvr>
                                        <p:cTn id="7" dur="500"/>
                                        <p:tgtEl>
                                          <p:spTgt spid="481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131">
                                            <p:txEl>
                                              <p:pRg st="0" end="0"/>
                                            </p:txEl>
                                          </p:spTgt>
                                        </p:tgtEl>
                                        <p:attrNameLst>
                                          <p:attrName>style.visibility</p:attrName>
                                        </p:attrNameLst>
                                      </p:cBhvr>
                                      <p:to>
                                        <p:strVal val="visible"/>
                                      </p:to>
                                    </p:set>
                                    <p:animEffect transition="in" filter="wipe(left)">
                                      <p:cBhvr>
                                        <p:cTn id="12" dur="500"/>
                                        <p:tgtEl>
                                          <p:spTgt spid="4813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131">
                                            <p:txEl>
                                              <p:pRg st="1" end="1"/>
                                            </p:txEl>
                                          </p:spTgt>
                                        </p:tgtEl>
                                        <p:attrNameLst>
                                          <p:attrName>style.visibility</p:attrName>
                                        </p:attrNameLst>
                                      </p:cBhvr>
                                      <p:to>
                                        <p:strVal val="visible"/>
                                      </p:to>
                                    </p:set>
                                    <p:animEffect transition="in" filter="wipe(left)">
                                      <p:cBhvr>
                                        <p:cTn id="17" dur="500"/>
                                        <p:tgtEl>
                                          <p:spTgt spid="48131">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31">
                                            <p:txEl>
                                              <p:pRg st="2" end="2"/>
                                            </p:txEl>
                                          </p:spTgt>
                                        </p:tgtEl>
                                        <p:attrNameLst>
                                          <p:attrName>style.visibility</p:attrName>
                                        </p:attrNameLst>
                                      </p:cBhvr>
                                      <p:to>
                                        <p:strVal val="visible"/>
                                      </p:to>
                                    </p:set>
                                    <p:animEffect transition="in" filter="wipe(left)">
                                      <p:cBhvr>
                                        <p:cTn id="22" dur="500"/>
                                        <p:tgtEl>
                                          <p:spTgt spid="481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build="p" autoUpdateAnimBg="0"/>
      <p:bldP spid="4813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97460" y="168575"/>
            <a:ext cx="6216766"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1: </a:t>
            </a:r>
            <a:r>
              <a:rPr lang="en-US" sz="4000" dirty="0">
                <a:latin typeface="Times New Roman" panose="02020603050405020304" pitchFamily="18" charset="0"/>
                <a:cs typeface="Times New Roman" panose="02020603050405020304" pitchFamily="18" charset="0"/>
              </a:rPr>
              <a:t>Isolation of the strain</a:t>
            </a:r>
          </a:p>
        </p:txBody>
      </p:sp>
      <p:sp>
        <p:nvSpPr>
          <p:cNvPr id="5" name="Rectangle 4"/>
          <p:cNvSpPr/>
          <p:nvPr/>
        </p:nvSpPr>
        <p:spPr>
          <a:xfrm>
            <a:off x="3397460" y="1053492"/>
            <a:ext cx="6986208"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2: </a:t>
            </a:r>
            <a:r>
              <a:rPr lang="en-US" sz="4000" dirty="0">
                <a:latin typeface="Times New Roman" panose="02020603050405020304" pitchFamily="18" charset="0"/>
                <a:cs typeface="Times New Roman" panose="02020603050405020304" pitchFamily="18" charset="0"/>
              </a:rPr>
              <a:t>Preservation of the strain</a:t>
            </a:r>
          </a:p>
        </p:txBody>
      </p:sp>
      <p:sp>
        <p:nvSpPr>
          <p:cNvPr id="6" name="Rectangle 5"/>
          <p:cNvSpPr/>
          <p:nvPr/>
        </p:nvSpPr>
        <p:spPr>
          <a:xfrm>
            <a:off x="3397460" y="1907788"/>
            <a:ext cx="6229590"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3: </a:t>
            </a:r>
            <a:r>
              <a:rPr lang="en-US" sz="4000" dirty="0">
                <a:latin typeface="Times New Roman" panose="02020603050405020304" pitchFamily="18" charset="0"/>
                <a:cs typeface="Times New Roman" panose="02020603050405020304" pitchFamily="18" charset="0"/>
              </a:rPr>
              <a:t>Growth of inoculums</a:t>
            </a:r>
          </a:p>
        </p:txBody>
      </p:sp>
      <p:sp>
        <p:nvSpPr>
          <p:cNvPr id="7" name="Rectangle 6"/>
          <p:cNvSpPr/>
          <p:nvPr/>
        </p:nvSpPr>
        <p:spPr>
          <a:xfrm>
            <a:off x="3383392" y="2753868"/>
            <a:ext cx="7127272"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4: </a:t>
            </a:r>
            <a:r>
              <a:rPr lang="en-US" sz="4000" dirty="0">
                <a:latin typeface="Times New Roman" panose="02020603050405020304" pitchFamily="18" charset="0"/>
                <a:cs typeface="Times New Roman" panose="02020603050405020304" pitchFamily="18" charset="0"/>
              </a:rPr>
              <a:t>Prefermentation culturing</a:t>
            </a:r>
          </a:p>
        </p:txBody>
      </p:sp>
      <p:sp>
        <p:nvSpPr>
          <p:cNvPr id="8" name="Rectangle 7"/>
          <p:cNvSpPr/>
          <p:nvPr/>
        </p:nvSpPr>
        <p:spPr>
          <a:xfrm>
            <a:off x="3397460" y="3671239"/>
            <a:ext cx="4575291"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5: </a:t>
            </a:r>
            <a:r>
              <a:rPr lang="en-US" sz="4000" dirty="0">
                <a:latin typeface="Times New Roman" panose="02020603050405020304" pitchFamily="18" charset="0"/>
                <a:cs typeface="Times New Roman" panose="02020603050405020304" pitchFamily="18" charset="0"/>
              </a:rPr>
              <a:t>Fermentation</a:t>
            </a:r>
          </a:p>
        </p:txBody>
      </p:sp>
      <p:sp>
        <p:nvSpPr>
          <p:cNvPr id="9" name="Rectangle 8"/>
          <p:cNvSpPr/>
          <p:nvPr/>
        </p:nvSpPr>
        <p:spPr>
          <a:xfrm>
            <a:off x="3397460" y="4509558"/>
            <a:ext cx="5704337" cy="1323439"/>
          </a:xfrm>
          <a:prstGeom prst="rect">
            <a:avLst/>
          </a:prstGeom>
          <a:ln w="50800">
            <a:solidFill>
              <a:schemeClr val="accent6">
                <a:lumMod val="60000"/>
                <a:lumOff val="40000"/>
              </a:schemeClr>
            </a:solidFill>
          </a:ln>
        </p:spPr>
        <p:txBody>
          <a:bodyPr wrap="square">
            <a:spAutoFit/>
          </a:bodyPr>
          <a:lstStyle/>
          <a:p>
            <a:r>
              <a:rPr lang="en-US" sz="4000" b="1" dirty="0">
                <a:latin typeface="Times New Roman" panose="02020603050405020304" pitchFamily="18" charset="0"/>
                <a:cs typeface="Times New Roman" panose="02020603050405020304" pitchFamily="18" charset="0"/>
              </a:rPr>
              <a:t>Step 6: </a:t>
            </a:r>
            <a:r>
              <a:rPr lang="en-US" sz="4000" dirty="0">
                <a:latin typeface="Times New Roman" panose="02020603050405020304" pitchFamily="18" charset="0"/>
                <a:cs typeface="Times New Roman" panose="02020603050405020304" pitchFamily="18" charset="0"/>
              </a:rPr>
              <a:t>Recovery and Purification of the product</a:t>
            </a:r>
          </a:p>
        </p:txBody>
      </p:sp>
      <p:sp>
        <p:nvSpPr>
          <p:cNvPr id="10" name="Rectangle 9"/>
          <p:cNvSpPr/>
          <p:nvPr/>
        </p:nvSpPr>
        <p:spPr>
          <a:xfrm>
            <a:off x="3397460" y="5973677"/>
            <a:ext cx="6486006" cy="707886"/>
          </a:xfrm>
          <a:prstGeom prst="rect">
            <a:avLst/>
          </a:prstGeom>
          <a:ln w="50800">
            <a:solidFill>
              <a:schemeClr val="accent6">
                <a:lumMod val="60000"/>
                <a:lumOff val="40000"/>
              </a:schemeClr>
            </a:solidFill>
          </a:ln>
        </p:spPr>
        <p:txBody>
          <a:bodyPr wrap="none">
            <a:spAutoFit/>
          </a:bodyPr>
          <a:lstStyle/>
          <a:p>
            <a:r>
              <a:rPr lang="en-US" sz="4000" b="1" dirty="0">
                <a:latin typeface="Times New Roman" panose="02020603050405020304" pitchFamily="18" charset="0"/>
                <a:cs typeface="Times New Roman" panose="02020603050405020304" pitchFamily="18" charset="0"/>
              </a:rPr>
              <a:t>Step 7: </a:t>
            </a:r>
            <a:r>
              <a:rPr lang="en-US" sz="4000" dirty="0">
                <a:latin typeface="Times New Roman" panose="02020603050405020304" pitchFamily="18" charset="0"/>
                <a:cs typeface="Times New Roman" panose="02020603050405020304" pitchFamily="18" charset="0"/>
              </a:rPr>
              <a:t>Treatment of Effluents</a:t>
            </a:r>
          </a:p>
        </p:txBody>
      </p:sp>
      <p:sp>
        <p:nvSpPr>
          <p:cNvPr id="11" name="Rectangle 10"/>
          <p:cNvSpPr/>
          <p:nvPr/>
        </p:nvSpPr>
        <p:spPr>
          <a:xfrm>
            <a:off x="162465" y="2707843"/>
            <a:ext cx="3027111" cy="707886"/>
          </a:xfrm>
          <a:prstGeom prst="rect">
            <a:avLst/>
          </a:prstGeom>
          <a:ln w="50800">
            <a:solidFill>
              <a:srgbClr val="C00000"/>
            </a:solidFill>
          </a:ln>
        </p:spPr>
        <p:txBody>
          <a:bodyPr wrap="none">
            <a:spAutoFit/>
          </a:bodyPr>
          <a:lstStyle/>
          <a:p>
            <a:r>
              <a:rPr lang="en-US" sz="4000" b="1" dirty="0">
                <a:latin typeface="Times New Roman" panose="02020603050405020304" pitchFamily="18" charset="0"/>
                <a:cs typeface="Times New Roman" panose="02020603050405020304" pitchFamily="18" charset="0"/>
              </a:rPr>
              <a:t>Bio-products</a:t>
            </a:r>
            <a:endParaRPr lang="en-US" sz="4000" dirty="0">
              <a:latin typeface="Times New Roman" panose="02020603050405020304" pitchFamily="18" charset="0"/>
              <a:cs typeface="Times New Roman" panose="02020603050405020304" pitchFamily="18" charset="0"/>
            </a:endParaRPr>
          </a:p>
        </p:txBody>
      </p:sp>
      <p:cxnSp>
        <p:nvCxnSpPr>
          <p:cNvPr id="37" name="Straight Connector 36"/>
          <p:cNvCxnSpPr/>
          <p:nvPr/>
        </p:nvCxnSpPr>
        <p:spPr>
          <a:xfrm>
            <a:off x="190600" y="340107"/>
            <a:ext cx="0" cy="23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09755" y="340107"/>
            <a:ext cx="31314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57068" y="1474258"/>
            <a:ext cx="0" cy="11966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48097" y="1467311"/>
            <a:ext cx="2915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42293" y="2152620"/>
            <a:ext cx="0" cy="5074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67351" y="2168908"/>
            <a:ext cx="265029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216388" y="3412496"/>
            <a:ext cx="0" cy="31036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09754" y="6530379"/>
            <a:ext cx="31314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48097" y="3444644"/>
            <a:ext cx="0" cy="17519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355520" y="5201339"/>
            <a:ext cx="29153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42293" y="3417501"/>
            <a:ext cx="0" cy="607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42293" y="4025182"/>
            <a:ext cx="272855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215222" y="3107811"/>
            <a:ext cx="131965"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602714" y="1207380"/>
            <a:ext cx="1403791" cy="400110"/>
          </a:xfrm>
          <a:prstGeom prst="rect">
            <a:avLst/>
          </a:prstGeom>
          <a:noFill/>
          <a:ln>
            <a:solidFill>
              <a:srgbClr val="002060"/>
            </a:solidFill>
          </a:ln>
        </p:spPr>
        <p:txBody>
          <a:bodyPr wrap="square" rtlCol="0">
            <a:spAutoFit/>
          </a:bodyPr>
          <a:lstStyle/>
          <a:p>
            <a:r>
              <a:rPr lang="en-US" sz="2000" b="1" dirty="0">
                <a:latin typeface="Aharoni" panose="02010803020104030203" pitchFamily="2" charset="-79"/>
                <a:cs typeface="Aharoni" panose="02010803020104030203" pitchFamily="2" charset="-79"/>
              </a:rPr>
              <a:t>Upstream</a:t>
            </a:r>
          </a:p>
        </p:txBody>
      </p:sp>
      <p:sp>
        <p:nvSpPr>
          <p:cNvPr id="64" name="Down Arrow 63"/>
          <p:cNvSpPr/>
          <p:nvPr/>
        </p:nvSpPr>
        <p:spPr>
          <a:xfrm>
            <a:off x="11127545" y="168575"/>
            <a:ext cx="177064" cy="103880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own Arrow 66"/>
          <p:cNvSpPr/>
          <p:nvPr/>
        </p:nvSpPr>
        <p:spPr>
          <a:xfrm rot="10800000">
            <a:off x="11127544" y="1595717"/>
            <a:ext cx="177063" cy="1816777"/>
          </a:xfrm>
          <a:prstGeom prst="downArrow">
            <a:avLst>
              <a:gd name="adj1" fmla="val 50000"/>
              <a:gd name="adj2" fmla="val 7703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10178719" y="3736342"/>
            <a:ext cx="1934642" cy="400110"/>
          </a:xfrm>
          <a:prstGeom prst="rect">
            <a:avLst/>
          </a:prstGeom>
          <a:noFill/>
          <a:ln>
            <a:solidFill>
              <a:srgbClr val="002060"/>
            </a:solidFill>
          </a:ln>
        </p:spPr>
        <p:txBody>
          <a:bodyPr wrap="square" rtlCol="0">
            <a:spAutoFit/>
          </a:bodyPr>
          <a:lstStyle/>
          <a:p>
            <a:r>
              <a:rPr lang="en-US" sz="2000" b="1" dirty="0">
                <a:latin typeface="Aharoni" panose="02010803020104030203" pitchFamily="2" charset="-79"/>
                <a:cs typeface="Aharoni" panose="02010803020104030203" pitchFamily="2" charset="-79"/>
              </a:rPr>
              <a:t>Fermentation</a:t>
            </a:r>
          </a:p>
        </p:txBody>
      </p:sp>
      <p:sp>
        <p:nvSpPr>
          <p:cNvPr id="69" name="TextBox 68"/>
          <p:cNvSpPr txBox="1"/>
          <p:nvPr/>
        </p:nvSpPr>
        <p:spPr>
          <a:xfrm>
            <a:off x="10216517" y="5573567"/>
            <a:ext cx="1789988" cy="400110"/>
          </a:xfrm>
          <a:prstGeom prst="rect">
            <a:avLst/>
          </a:prstGeom>
          <a:noFill/>
          <a:ln>
            <a:solidFill>
              <a:srgbClr val="002060"/>
            </a:solidFill>
          </a:ln>
        </p:spPr>
        <p:txBody>
          <a:bodyPr wrap="square" rtlCol="0">
            <a:spAutoFit/>
          </a:bodyPr>
          <a:lstStyle/>
          <a:p>
            <a:r>
              <a:rPr lang="en-US" sz="2000" b="1" dirty="0">
                <a:latin typeface="Aharoni" panose="02010803020104030203" pitchFamily="2" charset="-79"/>
                <a:cs typeface="Aharoni" panose="02010803020104030203" pitchFamily="2" charset="-79"/>
              </a:rPr>
              <a:t>Downstream</a:t>
            </a:r>
          </a:p>
        </p:txBody>
      </p:sp>
      <p:sp>
        <p:nvSpPr>
          <p:cNvPr id="70" name="Down Arrow 69"/>
          <p:cNvSpPr/>
          <p:nvPr/>
        </p:nvSpPr>
        <p:spPr>
          <a:xfrm>
            <a:off x="11127543" y="4474368"/>
            <a:ext cx="177064" cy="1038805"/>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own Arrow 70"/>
          <p:cNvSpPr/>
          <p:nvPr/>
        </p:nvSpPr>
        <p:spPr>
          <a:xfrm rot="10800000">
            <a:off x="11111511" y="5977799"/>
            <a:ext cx="190859" cy="759278"/>
          </a:xfrm>
          <a:prstGeom prst="downArrow">
            <a:avLst>
              <a:gd name="adj1" fmla="val 50000"/>
              <a:gd name="adj2" fmla="val 77037"/>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700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fill="hold"/>
                                        <p:tgtEl>
                                          <p:spTgt spid="37"/>
                                        </p:tgtEl>
                                        <p:attrNameLst>
                                          <p:attrName>ppt_x</p:attrName>
                                        </p:attrNameLst>
                                      </p:cBhvr>
                                      <p:tavLst>
                                        <p:tav tm="0">
                                          <p:val>
                                            <p:strVal val="#ppt_x"/>
                                          </p:val>
                                        </p:tav>
                                        <p:tav tm="100000">
                                          <p:val>
                                            <p:strVal val="#ppt_x"/>
                                          </p:val>
                                        </p:tav>
                                      </p:tavLst>
                                    </p:anim>
                                    <p:anim calcmode="lin" valueType="num">
                                      <p:cBhvr additive="base">
                                        <p:cTn id="14" dur="500" fill="hold"/>
                                        <p:tgtEl>
                                          <p:spTgt spid="3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fill="hold"/>
                                        <p:tgtEl>
                                          <p:spTgt spid="44"/>
                                        </p:tgtEl>
                                        <p:attrNameLst>
                                          <p:attrName>ppt_x</p:attrName>
                                        </p:attrNameLst>
                                      </p:cBhvr>
                                      <p:tavLst>
                                        <p:tav tm="0">
                                          <p:val>
                                            <p:strVal val="#ppt_x"/>
                                          </p:val>
                                        </p:tav>
                                        <p:tav tm="100000">
                                          <p:val>
                                            <p:strVal val="#ppt_x"/>
                                          </p:val>
                                        </p:tav>
                                      </p:tavLst>
                                    </p:anim>
                                    <p:anim calcmode="lin" valueType="num">
                                      <p:cBhvr additive="base">
                                        <p:cTn id="32" dur="500" fill="hold"/>
                                        <p:tgtEl>
                                          <p:spTgt spid="4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anim calcmode="lin" valueType="num">
                                      <p:cBhvr additive="base">
                                        <p:cTn id="55" dur="500" fill="hold"/>
                                        <p:tgtEl>
                                          <p:spTgt spid="60"/>
                                        </p:tgtEl>
                                        <p:attrNameLst>
                                          <p:attrName>ppt_x</p:attrName>
                                        </p:attrNameLst>
                                      </p:cBhvr>
                                      <p:tavLst>
                                        <p:tav tm="0">
                                          <p:val>
                                            <p:strVal val="#ppt_x"/>
                                          </p:val>
                                        </p:tav>
                                        <p:tav tm="100000">
                                          <p:val>
                                            <p:strVal val="#ppt_x"/>
                                          </p:val>
                                        </p:tav>
                                      </p:tavLst>
                                    </p:anim>
                                    <p:anim calcmode="lin" valueType="num">
                                      <p:cBhvr additive="base">
                                        <p:cTn id="56" dur="500" fill="hold"/>
                                        <p:tgtEl>
                                          <p:spTgt spid="60"/>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ppt_x"/>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anim calcmode="lin" valueType="num">
                                      <p:cBhvr additive="base">
                                        <p:cTn id="65" dur="500" fill="hold"/>
                                        <p:tgtEl>
                                          <p:spTgt spid="53"/>
                                        </p:tgtEl>
                                        <p:attrNameLst>
                                          <p:attrName>ppt_x</p:attrName>
                                        </p:attrNameLst>
                                      </p:cBhvr>
                                      <p:tavLst>
                                        <p:tav tm="0">
                                          <p:val>
                                            <p:strVal val="#ppt_x"/>
                                          </p:val>
                                        </p:tav>
                                        <p:tav tm="100000">
                                          <p:val>
                                            <p:strVal val="#ppt_x"/>
                                          </p:val>
                                        </p:tav>
                                      </p:tavLst>
                                    </p:anim>
                                    <p:anim calcmode="lin" valueType="num">
                                      <p:cBhvr additive="base">
                                        <p:cTn id="66" dur="500" fill="hold"/>
                                        <p:tgtEl>
                                          <p:spTgt spid="53"/>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additive="base">
                                        <p:cTn id="69" dur="500" fill="hold"/>
                                        <p:tgtEl>
                                          <p:spTgt spid="54"/>
                                        </p:tgtEl>
                                        <p:attrNameLst>
                                          <p:attrName>ppt_x</p:attrName>
                                        </p:attrNameLst>
                                      </p:cBhvr>
                                      <p:tavLst>
                                        <p:tav tm="0">
                                          <p:val>
                                            <p:strVal val="#ppt_x"/>
                                          </p:val>
                                        </p:tav>
                                        <p:tav tm="100000">
                                          <p:val>
                                            <p:strVal val="#ppt_x"/>
                                          </p:val>
                                        </p:tav>
                                      </p:tavLst>
                                    </p:anim>
                                    <p:anim calcmode="lin" valueType="num">
                                      <p:cBhvr additive="base">
                                        <p:cTn id="70" dur="500" fill="hold"/>
                                        <p:tgtEl>
                                          <p:spTgt spid="5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
                                        </p:tgtEl>
                                        <p:attrNameLst>
                                          <p:attrName>style.visibility</p:attrName>
                                        </p:attrNameLst>
                                      </p:cBhvr>
                                      <p:to>
                                        <p:strVal val="visible"/>
                                      </p:to>
                                    </p:set>
                                    <p:anim calcmode="lin" valueType="num">
                                      <p:cBhvr additive="base">
                                        <p:cTn id="73" dur="500" fill="hold"/>
                                        <p:tgtEl>
                                          <p:spTgt spid="8"/>
                                        </p:tgtEl>
                                        <p:attrNameLst>
                                          <p:attrName>ppt_x</p:attrName>
                                        </p:attrNameLst>
                                      </p:cBhvr>
                                      <p:tavLst>
                                        <p:tav tm="0">
                                          <p:val>
                                            <p:strVal val="#ppt_x"/>
                                          </p:val>
                                        </p:tav>
                                        <p:tav tm="100000">
                                          <p:val>
                                            <p:strVal val="#ppt_x"/>
                                          </p:val>
                                        </p:tav>
                                      </p:tavLst>
                                    </p:anim>
                                    <p:anim calcmode="lin" valueType="num">
                                      <p:cBhvr additive="base">
                                        <p:cTn id="7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anim calcmode="lin" valueType="num">
                                      <p:cBhvr additive="base">
                                        <p:cTn id="79" dur="500" fill="hold"/>
                                        <p:tgtEl>
                                          <p:spTgt spid="51"/>
                                        </p:tgtEl>
                                        <p:attrNameLst>
                                          <p:attrName>ppt_x</p:attrName>
                                        </p:attrNameLst>
                                      </p:cBhvr>
                                      <p:tavLst>
                                        <p:tav tm="0">
                                          <p:val>
                                            <p:strVal val="#ppt_x"/>
                                          </p:val>
                                        </p:tav>
                                        <p:tav tm="100000">
                                          <p:val>
                                            <p:strVal val="#ppt_x"/>
                                          </p:val>
                                        </p:tav>
                                      </p:tavLst>
                                    </p:anim>
                                    <p:anim calcmode="lin" valueType="num">
                                      <p:cBhvr additive="base">
                                        <p:cTn id="80" dur="500" fill="hold"/>
                                        <p:tgtEl>
                                          <p:spTgt spid="51"/>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additive="base">
                                        <p:cTn id="87" dur="500" fill="hold"/>
                                        <p:tgtEl>
                                          <p:spTgt spid="9"/>
                                        </p:tgtEl>
                                        <p:attrNameLst>
                                          <p:attrName>ppt_x</p:attrName>
                                        </p:attrNameLst>
                                      </p:cBhvr>
                                      <p:tavLst>
                                        <p:tav tm="0">
                                          <p:val>
                                            <p:strVal val="#ppt_x"/>
                                          </p:val>
                                        </p:tav>
                                        <p:tav tm="100000">
                                          <p:val>
                                            <p:strVal val="#ppt_x"/>
                                          </p:val>
                                        </p:tav>
                                      </p:tavLst>
                                    </p:anim>
                                    <p:anim calcmode="lin" valueType="num">
                                      <p:cBhvr additive="base">
                                        <p:cTn id="8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anim calcmode="lin" valueType="num">
                                      <p:cBhvr additive="base">
                                        <p:cTn id="93" dur="500" fill="hold"/>
                                        <p:tgtEl>
                                          <p:spTgt spid="48"/>
                                        </p:tgtEl>
                                        <p:attrNameLst>
                                          <p:attrName>ppt_x</p:attrName>
                                        </p:attrNameLst>
                                      </p:cBhvr>
                                      <p:tavLst>
                                        <p:tav tm="0">
                                          <p:val>
                                            <p:strVal val="#ppt_x"/>
                                          </p:val>
                                        </p:tav>
                                        <p:tav tm="100000">
                                          <p:val>
                                            <p:strVal val="#ppt_x"/>
                                          </p:val>
                                        </p:tav>
                                      </p:tavLst>
                                    </p:anim>
                                    <p:anim calcmode="lin" valueType="num">
                                      <p:cBhvr additive="base">
                                        <p:cTn id="94" dur="500" fill="hold"/>
                                        <p:tgtEl>
                                          <p:spTgt spid="48"/>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0"/>
                                        </p:tgtEl>
                                        <p:attrNameLst>
                                          <p:attrName>style.visibility</p:attrName>
                                        </p:attrNameLst>
                                      </p:cBhvr>
                                      <p:to>
                                        <p:strVal val="visible"/>
                                      </p:to>
                                    </p:set>
                                    <p:anim calcmode="lin" valueType="num">
                                      <p:cBhvr additive="base">
                                        <p:cTn id="97" dur="500" fill="hold"/>
                                        <p:tgtEl>
                                          <p:spTgt spid="50"/>
                                        </p:tgtEl>
                                        <p:attrNameLst>
                                          <p:attrName>ppt_x</p:attrName>
                                        </p:attrNameLst>
                                      </p:cBhvr>
                                      <p:tavLst>
                                        <p:tav tm="0">
                                          <p:val>
                                            <p:strVal val="#ppt_x"/>
                                          </p:val>
                                        </p:tav>
                                        <p:tav tm="100000">
                                          <p:val>
                                            <p:strVal val="#ppt_x"/>
                                          </p:val>
                                        </p:tav>
                                      </p:tavLst>
                                    </p:anim>
                                    <p:anim calcmode="lin" valueType="num">
                                      <p:cBhvr additive="base">
                                        <p:cTn id="98" dur="500" fill="hold"/>
                                        <p:tgtEl>
                                          <p:spTgt spid="50"/>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0"/>
                                        </p:tgtEl>
                                        <p:attrNameLst>
                                          <p:attrName>style.visibility</p:attrName>
                                        </p:attrNameLst>
                                      </p:cBhvr>
                                      <p:to>
                                        <p:strVal val="visible"/>
                                      </p:to>
                                    </p:set>
                                    <p:anim calcmode="lin" valueType="num">
                                      <p:cBhvr additive="base">
                                        <p:cTn id="101" dur="500" fill="hold"/>
                                        <p:tgtEl>
                                          <p:spTgt spid="10"/>
                                        </p:tgtEl>
                                        <p:attrNameLst>
                                          <p:attrName>ppt_x</p:attrName>
                                        </p:attrNameLst>
                                      </p:cBhvr>
                                      <p:tavLst>
                                        <p:tav tm="0">
                                          <p:val>
                                            <p:strVal val="#ppt_x"/>
                                          </p:val>
                                        </p:tav>
                                        <p:tav tm="100000">
                                          <p:val>
                                            <p:strVal val="#ppt_x"/>
                                          </p:val>
                                        </p:tav>
                                      </p:tavLst>
                                    </p:anim>
                                    <p:anim calcmode="lin" valueType="num">
                                      <p:cBhvr additive="base">
                                        <p:cTn id="10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20299" y="2561946"/>
            <a:ext cx="10136108" cy="923330"/>
          </a:xfrm>
          <a:prstGeom prst="rect">
            <a:avLst/>
          </a:prstGeom>
          <a:ln w="50800">
            <a:solidFill>
              <a:srgbClr val="C00000"/>
            </a:solidFill>
          </a:ln>
        </p:spPr>
        <p:txBody>
          <a:bodyPr wrap="none">
            <a:spAutoFit/>
          </a:bodyPr>
          <a:lstStyle/>
          <a:p>
            <a:r>
              <a:rPr lang="en-US" altLang="en-US" sz="5400" dirty="0">
                <a:latin typeface="Aharoni" panose="02010803020104030203" pitchFamily="2" charset="-79"/>
                <a:cs typeface="Aharoni" panose="02010803020104030203" pitchFamily="2" charset="-79"/>
              </a:rPr>
              <a:t>Adenosine triphosphate </a:t>
            </a:r>
            <a:r>
              <a:rPr lang="en-US" altLang="en-US" sz="5400" dirty="0">
                <a:latin typeface="Algerian" panose="04020705040A02060702" pitchFamily="82" charset="0"/>
                <a:cs typeface="Aharoni" panose="02010803020104030203" pitchFamily="2" charset="-79"/>
              </a:rPr>
              <a:t>(ATP)</a:t>
            </a:r>
            <a:endParaRPr lang="en-US" sz="5400" dirty="0">
              <a:latin typeface="Algerian" panose="04020705040A02060702" pitchFamily="82" charset="0"/>
              <a:cs typeface="Aharoni" panose="02010803020104030203" pitchFamily="2" charset="-79"/>
            </a:endParaRPr>
          </a:p>
        </p:txBody>
      </p:sp>
      <p:sp>
        <p:nvSpPr>
          <p:cNvPr id="4" name="TextBox 3"/>
          <p:cNvSpPr txBox="1"/>
          <p:nvPr/>
        </p:nvSpPr>
        <p:spPr>
          <a:xfrm>
            <a:off x="3573194" y="3629464"/>
            <a:ext cx="4853354"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The currency of energy carrier</a:t>
            </a:r>
          </a:p>
        </p:txBody>
      </p:sp>
      <p:sp>
        <p:nvSpPr>
          <p:cNvPr id="5" name="Rectangle 4"/>
          <p:cNvSpPr/>
          <p:nvPr/>
        </p:nvSpPr>
        <p:spPr>
          <a:xfrm>
            <a:off x="820299" y="5941759"/>
            <a:ext cx="9651936" cy="369332"/>
          </a:xfrm>
          <a:prstGeom prst="rect">
            <a:avLst/>
          </a:prstGeom>
        </p:spPr>
        <p:txBody>
          <a:bodyPr wrap="square">
            <a:spAutoFit/>
          </a:bodyPr>
          <a:lstStyle/>
          <a:p>
            <a:pPr algn="just"/>
            <a:r>
              <a:rPr lang="en-US" b="1" dirty="0">
                <a:latin typeface="Times New Roman" panose="02020603050405020304" pitchFamily="18" charset="0"/>
              </a:rPr>
              <a:t>“hooking and unhooking that last phosphate [on ATP] is what keeps the whole world operating.”</a:t>
            </a:r>
            <a:endParaRPr lang="en-US" b="1" dirty="0"/>
          </a:p>
        </p:txBody>
      </p:sp>
      <p:sp>
        <p:nvSpPr>
          <p:cNvPr id="6" name="Rectangle 5"/>
          <p:cNvSpPr/>
          <p:nvPr/>
        </p:nvSpPr>
        <p:spPr>
          <a:xfrm>
            <a:off x="9951227" y="6311091"/>
            <a:ext cx="2068067" cy="369332"/>
          </a:xfrm>
          <a:prstGeom prst="rect">
            <a:avLst/>
          </a:prstGeom>
        </p:spPr>
        <p:txBody>
          <a:bodyPr wrap="none">
            <a:spAutoFit/>
          </a:bodyPr>
          <a:lstStyle/>
          <a:p>
            <a:r>
              <a:rPr lang="en-US" dirty="0">
                <a:latin typeface="Times New Roman" panose="02020603050405020304" pitchFamily="18" charset="0"/>
              </a:rPr>
              <a:t>(</a:t>
            </a:r>
            <a:r>
              <a:rPr lang="en-US" dirty="0" err="1">
                <a:latin typeface="Times New Roman" panose="02020603050405020304" pitchFamily="18" charset="0"/>
              </a:rPr>
              <a:t>Trefil</a:t>
            </a:r>
            <a:r>
              <a:rPr lang="en-US" dirty="0">
                <a:latin typeface="Times New Roman" panose="02020603050405020304" pitchFamily="18" charset="0"/>
              </a:rPr>
              <a:t>, 1992, p. 93) </a:t>
            </a:r>
            <a:endParaRPr lang="en-US" dirty="0"/>
          </a:p>
        </p:txBody>
      </p:sp>
    </p:spTree>
    <p:extLst>
      <p:ext uri="{BB962C8B-B14F-4D97-AF65-F5344CB8AC3E}">
        <p14:creationId xmlns:p14="http://schemas.microsoft.com/office/powerpoint/2010/main" val="73172116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309491" y="1319187"/>
            <a:ext cx="10410092" cy="2225871"/>
          </a:xfrm>
        </p:spPr>
        <p:txBody>
          <a:bodyPr>
            <a:normAutofit/>
          </a:bodyPr>
          <a:lstStyle/>
          <a:p>
            <a:pPr algn="just" eaLnBrk="1" hangingPunct="1"/>
            <a:r>
              <a:rPr lang="en-US" altLang="en-US" sz="2400" b="1" dirty="0">
                <a:solidFill>
                  <a:schemeClr val="folHlink"/>
                </a:solidFill>
                <a:latin typeface="Arial" panose="020B0604020202020204" pitchFamily="34" charset="0"/>
              </a:rPr>
              <a:t>Endergonic</a:t>
            </a:r>
            <a:r>
              <a:rPr lang="en-US" altLang="en-US" sz="2400" b="1" dirty="0">
                <a:latin typeface="Arial" panose="020B0604020202020204" pitchFamily="34" charset="0"/>
              </a:rPr>
              <a:t> reactions require energy to proceed.</a:t>
            </a:r>
          </a:p>
          <a:p>
            <a:pPr algn="just" eaLnBrk="1" hangingPunct="1"/>
            <a:r>
              <a:rPr lang="en-US" altLang="en-US" sz="2400" b="1" dirty="0">
                <a:latin typeface="Arial" panose="020B0604020202020204" pitchFamily="34" charset="0"/>
              </a:rPr>
              <a:t>Coupling an energy-requiring reaction with an energy-yielding reaction can drive endergonic reactions.</a:t>
            </a:r>
          </a:p>
          <a:p>
            <a:pPr algn="just" eaLnBrk="1" hangingPunct="1"/>
            <a:r>
              <a:rPr lang="en-US" altLang="en-US" sz="2400" b="1" dirty="0">
                <a:solidFill>
                  <a:schemeClr val="folHlink"/>
                </a:solidFill>
                <a:latin typeface="Arial" panose="020B0604020202020204" pitchFamily="34" charset="0"/>
              </a:rPr>
              <a:t>ATP</a:t>
            </a:r>
            <a:r>
              <a:rPr lang="en-US" altLang="en-US" sz="2400" b="1" dirty="0">
                <a:latin typeface="Arial" panose="020B0604020202020204" pitchFamily="34" charset="0"/>
              </a:rPr>
              <a:t> is the most common intermediate in coupled reactions.</a:t>
            </a:r>
          </a:p>
        </p:txBody>
      </p:sp>
      <p:sp>
        <p:nvSpPr>
          <p:cNvPr id="4" name="Rectangle 2"/>
          <p:cNvSpPr txBox="1">
            <a:spLocks noChangeArrowheads="1"/>
          </p:cNvSpPr>
          <p:nvPr/>
        </p:nvSpPr>
        <p:spPr>
          <a:xfrm>
            <a:off x="3437842" y="392565"/>
            <a:ext cx="4608878" cy="637636"/>
          </a:xfrm>
          <a:prstGeom prst="rect">
            <a:avLst/>
          </a:prstGeom>
          <a:ln w="25400">
            <a:solidFill>
              <a:srgbClr val="C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en-US" sz="4000" b="1">
                <a:effectLst>
                  <a:outerShdw blurRad="38100" dist="38100" dir="2700000" algn="tl">
                    <a:srgbClr val="C0C0C0"/>
                  </a:outerShdw>
                </a:effectLst>
                <a:latin typeface="Times New Roman" panose="02020603050405020304" pitchFamily="18" charset="0"/>
                <a:cs typeface="Times New Roman" panose="02020603050405020304" pitchFamily="18" charset="0"/>
              </a:rPr>
              <a:t>Importance of ATP</a:t>
            </a:r>
            <a:endPar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2970354251"/>
              </p:ext>
            </p:extLst>
          </p:nvPr>
        </p:nvGraphicFramePr>
        <p:xfrm>
          <a:off x="618978" y="3209647"/>
          <a:ext cx="8128000" cy="22860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40">
                <a:tc>
                  <a:txBody>
                    <a:bodyPr/>
                    <a:lstStyle/>
                    <a:p>
                      <a:r>
                        <a:rPr lang="en-US" sz="2000" b="1" dirty="0">
                          <a:latin typeface="Times New Roman" panose="02020603050405020304" pitchFamily="18" charset="0"/>
                          <a:cs typeface="Times New Roman" panose="02020603050405020304" pitchFamily="18" charset="0"/>
                        </a:rPr>
                        <a:t>Endergonic reaction (takes energy)</a:t>
                      </a:r>
                    </a:p>
                  </a:txBody>
                  <a:tcPr/>
                </a:tc>
                <a:tc>
                  <a:txBody>
                    <a:bodyPr/>
                    <a:lstStyle/>
                    <a:p>
                      <a:r>
                        <a:rPr lang="en-US" sz="2000" b="1" dirty="0">
                          <a:latin typeface="Times New Roman" panose="02020603050405020304" pitchFamily="18" charset="0"/>
                          <a:cs typeface="Times New Roman" panose="02020603050405020304" pitchFamily="18" charset="0"/>
                        </a:rPr>
                        <a:t>Exergonic reaction (release energy)</a:t>
                      </a:r>
                    </a:p>
                  </a:txBody>
                  <a:tcPr/>
                </a:tc>
                <a:extLst>
                  <a:ext uri="{0D108BD9-81ED-4DB2-BD59-A6C34878D82A}">
                    <a16:rowId xmlns:a16="http://schemas.microsoft.com/office/drawing/2014/main" val="10000"/>
                  </a:ext>
                </a:extLst>
              </a:tr>
              <a:tr h="370840">
                <a:tc>
                  <a:txBody>
                    <a:bodyPr/>
                    <a:lstStyle/>
                    <a:p>
                      <a:r>
                        <a:rPr lang="en-US" sz="2000" dirty="0">
                          <a:latin typeface="Times New Roman" panose="02020603050405020304" pitchFamily="18" charset="0"/>
                          <a:cs typeface="Times New Roman" panose="02020603050405020304" pitchFamily="18" charset="0"/>
                        </a:rPr>
                        <a:t>Yield products that are rich in potential energy - organisms</a:t>
                      </a:r>
                    </a:p>
                  </a:txBody>
                  <a:tcPr/>
                </a:tc>
                <a:tc>
                  <a:txBody>
                    <a:bodyPr/>
                    <a:lstStyle/>
                    <a:p>
                      <a:r>
                        <a:rPr lang="en-US" sz="2000" dirty="0">
                          <a:latin typeface="Times New Roman" panose="02020603050405020304" pitchFamily="18" charset="0"/>
                          <a:cs typeface="Times New Roman" panose="02020603050405020304" pitchFamily="18" charset="0"/>
                        </a:rPr>
                        <a:t>A</a:t>
                      </a:r>
                      <a:r>
                        <a:rPr lang="en-US" sz="2000" baseline="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chemical reaction that releases energy </a:t>
                      </a:r>
                    </a:p>
                  </a:txBody>
                  <a:tcPr/>
                </a:tc>
                <a:extLst>
                  <a:ext uri="{0D108BD9-81ED-4DB2-BD59-A6C34878D82A}">
                    <a16:rowId xmlns:a16="http://schemas.microsoft.com/office/drawing/2014/main" val="10001"/>
                  </a:ext>
                </a:extLst>
              </a:tr>
              <a:tr h="370840">
                <a:tc>
                  <a:txBody>
                    <a:bodyPr/>
                    <a:lstStyle/>
                    <a:p>
                      <a:r>
                        <a:rPr lang="en-US" sz="2000" b="1"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E</a:t>
                      </a:r>
                      <a:r>
                        <a:rPr lang="en-US" sz="2000" dirty="0">
                          <a:latin typeface="Times New Roman" panose="02020603050405020304" pitchFamily="18" charset="0"/>
                          <a:cs typeface="Times New Roman" panose="02020603050405020304" pitchFamily="18" charset="0"/>
                        </a:rPr>
                        <a:t>nergy inward </a:t>
                      </a:r>
                    </a:p>
                  </a:txBody>
                  <a:tcPr/>
                </a:tc>
                <a:tc>
                  <a:txBody>
                    <a:bodyPr/>
                    <a:lstStyle/>
                    <a:p>
                      <a:r>
                        <a:rPr lang="en-US" sz="2000" kern="1200" dirty="0">
                          <a:solidFill>
                            <a:schemeClr val="tx1"/>
                          </a:solidFill>
                          <a:latin typeface="Times New Roman" panose="02020603050405020304" pitchFamily="18" charset="0"/>
                          <a:ea typeface="+mn-ea"/>
                          <a:cs typeface="Times New Roman" panose="02020603050405020304" pitchFamily="18" charset="0"/>
                        </a:rPr>
                        <a:t>Cellular respiration </a:t>
                      </a:r>
                    </a:p>
                  </a:txBody>
                  <a:tcPr/>
                </a:tc>
                <a:extLst>
                  <a:ext uri="{0D108BD9-81ED-4DB2-BD59-A6C34878D82A}">
                    <a16:rowId xmlns:a16="http://schemas.microsoft.com/office/drawing/2014/main" val="10002"/>
                  </a:ext>
                </a:extLst>
              </a:tr>
              <a:tr h="370840">
                <a:tc>
                  <a:txBody>
                    <a:bodyPr/>
                    <a:lstStyle/>
                    <a:p>
                      <a:r>
                        <a:rPr lang="en-US" sz="2000" b="1" dirty="0">
                          <a:latin typeface="Times New Roman" panose="02020603050405020304" pitchFamily="18" charset="0"/>
                          <a:cs typeface="Times New Roman" panose="02020603050405020304" pitchFamily="18" charset="0"/>
                        </a:rPr>
                        <a:t>Photosynthesis</a:t>
                      </a:r>
                      <a:endParaRPr lang="en-US" sz="2000" dirty="0">
                        <a:latin typeface="Times New Roman" panose="02020603050405020304" pitchFamily="18" charset="0"/>
                        <a:cs typeface="Times New Roman" panose="02020603050405020304" pitchFamily="18" charset="0"/>
                      </a:endParaRPr>
                    </a:p>
                  </a:txBody>
                  <a:tcPr/>
                </a:tc>
                <a:tc>
                  <a:txBody>
                    <a:bodyPr/>
                    <a:lstStyle/>
                    <a:p>
                      <a:r>
                        <a:rPr lang="en-US" sz="2000" dirty="0">
                          <a:latin typeface="Times New Roman" panose="02020603050405020304" pitchFamily="18" charset="0"/>
                          <a:cs typeface="Times New Roman" panose="02020603050405020304" pitchFamily="18" charset="0"/>
                        </a:rPr>
                        <a:t>Burning of charcoal</a:t>
                      </a:r>
                    </a:p>
                  </a:txBody>
                  <a:tcPr/>
                </a:tc>
                <a:extLst>
                  <a:ext uri="{0D108BD9-81ED-4DB2-BD59-A6C34878D82A}">
                    <a16:rowId xmlns:a16="http://schemas.microsoft.com/office/drawing/2014/main" val="10003"/>
                  </a:ext>
                </a:extLst>
              </a:tr>
              <a:tr h="370840">
                <a:tc>
                  <a:txBody>
                    <a:bodyPr/>
                    <a:lstStyle/>
                    <a:p>
                      <a:r>
                        <a:rPr lang="en-US" sz="2000" dirty="0">
                          <a:latin typeface="Times New Roman" panose="02020603050405020304" pitchFamily="18" charset="0"/>
                          <a:cs typeface="Times New Roman" panose="02020603050405020304" pitchFamily="18" charset="0"/>
                        </a:rPr>
                        <a:t>Metabolic pathways</a:t>
                      </a:r>
                    </a:p>
                  </a:txBody>
                  <a:tcPr/>
                </a:tc>
                <a:tc>
                  <a:txBody>
                    <a:bodyPr/>
                    <a:lstStyle/>
                    <a:p>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8" name="Rectangle 7"/>
          <p:cNvSpPr/>
          <p:nvPr/>
        </p:nvSpPr>
        <p:spPr>
          <a:xfrm>
            <a:off x="309491" y="5716635"/>
            <a:ext cx="11465167" cy="830997"/>
          </a:xfrm>
          <a:prstGeom prst="rect">
            <a:avLst/>
          </a:prstGeom>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Energy coupling  </a:t>
            </a:r>
            <a:r>
              <a:rPr lang="en-US" sz="2400" dirty="0">
                <a:latin typeface="Times New Roman" panose="02020603050405020304" pitchFamily="18" charset="0"/>
                <a:cs typeface="Times New Roman" panose="02020603050405020304" pitchFamily="18" charset="0"/>
              </a:rPr>
              <a:t>the use of energy released from exergonic reactions to drive essential endergonic reactions (crucial ability of all cells) </a:t>
            </a:r>
          </a:p>
        </p:txBody>
      </p:sp>
    </p:spTree>
    <p:extLst>
      <p:ext uri="{BB962C8B-B14F-4D97-AF65-F5344CB8AC3E}">
        <p14:creationId xmlns:p14="http://schemas.microsoft.com/office/powerpoint/2010/main" val="514492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1690" y="292503"/>
            <a:ext cx="11676187" cy="1323439"/>
          </a:xfrm>
          <a:prstGeom prst="rect">
            <a:avLst/>
          </a:prstGeom>
          <a:ln w="25400">
            <a:solidFill>
              <a:srgbClr val="C00000"/>
            </a:solidFill>
          </a:ln>
        </p:spPr>
        <p:txBody>
          <a:bodyPr wrap="square">
            <a:spAutoFit/>
          </a:bodyPr>
          <a:lstStyle/>
          <a:p>
            <a:pPr algn="just"/>
            <a:r>
              <a:rPr lang="en-US" sz="2000" b="1" dirty="0">
                <a:latin typeface="Times New Roman" panose="02020603050405020304" pitchFamily="18" charset="0"/>
              </a:rPr>
              <a:t>Energy is usually liberated from the ATP molecule to do work in the cell by a reaction that removes one of the phosphate-oxygen groups, leaving adenosine </a:t>
            </a:r>
            <a:r>
              <a:rPr lang="en-US" sz="2000" b="1" i="1" dirty="0">
                <a:latin typeface="Times New Roman" panose="02020603050405020304" pitchFamily="18" charset="0"/>
              </a:rPr>
              <a:t>di</a:t>
            </a:r>
            <a:r>
              <a:rPr lang="en-US" sz="2000" b="1" dirty="0">
                <a:latin typeface="Times New Roman" panose="02020603050405020304" pitchFamily="18" charset="0"/>
              </a:rPr>
              <a:t>phosphate (ADP). When the ATP converts to ADP, the ATP is said to be </a:t>
            </a:r>
            <a:r>
              <a:rPr lang="en-US" sz="2000" b="1" i="1" dirty="0">
                <a:latin typeface="Times New Roman" panose="02020603050405020304" pitchFamily="18" charset="0"/>
              </a:rPr>
              <a:t>spent</a:t>
            </a:r>
            <a:r>
              <a:rPr lang="en-US" sz="2000" b="1" dirty="0">
                <a:latin typeface="Times New Roman" panose="02020603050405020304" pitchFamily="18" charset="0"/>
              </a:rPr>
              <a:t>. Then the ADP is usually immediately recycled in the mitochondria where it is recharged and comes out again as ATP. </a:t>
            </a:r>
            <a:endParaRPr lang="en-US" sz="2000" b="1" dirty="0"/>
          </a:p>
        </p:txBody>
      </p:sp>
      <p:sp>
        <p:nvSpPr>
          <p:cNvPr id="3" name="Rectangle 2"/>
          <p:cNvSpPr/>
          <p:nvPr/>
        </p:nvSpPr>
        <p:spPr>
          <a:xfrm>
            <a:off x="3724401" y="1785007"/>
            <a:ext cx="4012830" cy="400110"/>
          </a:xfrm>
          <a:prstGeom prst="rect">
            <a:avLst/>
          </a:prstGeom>
        </p:spPr>
        <p:txBody>
          <a:bodyPr wrap="none">
            <a:spAutoFit/>
          </a:bodyPr>
          <a:lstStyle/>
          <a:p>
            <a:r>
              <a:rPr lang="en-US" sz="2000" b="1" dirty="0">
                <a:latin typeface="Times New Roman" panose="02020603050405020304" pitchFamily="18" charset="0"/>
              </a:rPr>
              <a:t>~ one hundred trillion human cells </a:t>
            </a:r>
            <a:endParaRPr lang="en-US" sz="2000" b="1" dirty="0"/>
          </a:p>
        </p:txBody>
      </p:sp>
      <p:sp>
        <p:nvSpPr>
          <p:cNvPr id="4" name="Rectangle 3"/>
          <p:cNvSpPr/>
          <p:nvPr/>
        </p:nvSpPr>
        <p:spPr>
          <a:xfrm>
            <a:off x="2901804" y="2597482"/>
            <a:ext cx="5658024" cy="400110"/>
          </a:xfrm>
          <a:prstGeom prst="rect">
            <a:avLst/>
          </a:prstGeom>
        </p:spPr>
        <p:txBody>
          <a:bodyPr wrap="none">
            <a:spAutoFit/>
          </a:bodyPr>
          <a:lstStyle/>
          <a:p>
            <a:r>
              <a:rPr lang="en-US" sz="2000" b="1" dirty="0">
                <a:latin typeface="Times New Roman" panose="02020603050405020304" pitchFamily="18" charset="0"/>
              </a:rPr>
              <a:t>~ Each human cell contain 1 billion ATP molecule </a:t>
            </a:r>
          </a:p>
        </p:txBody>
      </p:sp>
      <p:sp>
        <p:nvSpPr>
          <p:cNvPr id="5" name="Rectangle 4"/>
          <p:cNvSpPr/>
          <p:nvPr/>
        </p:nvSpPr>
        <p:spPr>
          <a:xfrm>
            <a:off x="1540409" y="3497754"/>
            <a:ext cx="9298747" cy="400110"/>
          </a:xfrm>
          <a:prstGeom prst="rect">
            <a:avLst/>
          </a:prstGeom>
        </p:spPr>
        <p:txBody>
          <a:bodyPr wrap="square">
            <a:spAutoFit/>
          </a:bodyPr>
          <a:lstStyle/>
          <a:p>
            <a:r>
              <a:rPr lang="en-US" sz="2000" b="1" dirty="0">
                <a:latin typeface="Times New Roman" panose="02020603050405020304" pitchFamily="18" charset="0"/>
              </a:rPr>
              <a:t>For each ATP “the terminal phosphate is added and removed 3 times each minute”</a:t>
            </a:r>
          </a:p>
        </p:txBody>
      </p:sp>
      <p:sp>
        <p:nvSpPr>
          <p:cNvPr id="6" name="Rectangle 5"/>
          <p:cNvSpPr/>
          <p:nvPr/>
        </p:nvSpPr>
        <p:spPr>
          <a:xfrm>
            <a:off x="872194" y="4443231"/>
            <a:ext cx="10635176" cy="400110"/>
          </a:xfrm>
          <a:prstGeom prst="rect">
            <a:avLst/>
          </a:prstGeom>
        </p:spPr>
        <p:txBody>
          <a:bodyPr wrap="square">
            <a:spAutoFit/>
          </a:bodyPr>
          <a:lstStyle/>
          <a:p>
            <a:r>
              <a:rPr lang="en-US" sz="2000" b="1" dirty="0">
                <a:latin typeface="Times New Roman" panose="02020603050405020304" pitchFamily="18" charset="0"/>
              </a:rPr>
              <a:t>Hundred trillion cells in the average male, about 10</a:t>
            </a:r>
            <a:r>
              <a:rPr lang="en-US" sz="2000" b="1" baseline="30000" dirty="0">
                <a:latin typeface="Times New Roman" panose="02020603050405020304" pitchFamily="18" charset="0"/>
              </a:rPr>
              <a:t>23</a:t>
            </a:r>
            <a:r>
              <a:rPr lang="en-US" sz="2000" b="1" dirty="0">
                <a:latin typeface="Times New Roman" panose="02020603050405020304" pitchFamily="18" charset="0"/>
              </a:rPr>
              <a:t>  ATP molecules normally exist in the body</a:t>
            </a:r>
          </a:p>
        </p:txBody>
      </p:sp>
      <p:sp>
        <p:nvSpPr>
          <p:cNvPr id="8" name="Rectangle 7"/>
          <p:cNvSpPr/>
          <p:nvPr/>
        </p:nvSpPr>
        <p:spPr>
          <a:xfrm>
            <a:off x="4883470" y="6435539"/>
            <a:ext cx="7296443" cy="369332"/>
          </a:xfrm>
          <a:prstGeom prst="rect">
            <a:avLst/>
          </a:prstGeom>
        </p:spPr>
        <p:txBody>
          <a:bodyPr wrap="square">
            <a:spAutoFit/>
          </a:bodyPr>
          <a:lstStyle/>
          <a:p>
            <a:r>
              <a:rPr lang="en-US" sz="1400" b="1" dirty="0">
                <a:latin typeface="Times New Roman" panose="02020603050405020304" pitchFamily="18" charset="0"/>
              </a:rPr>
              <a:t>Kornberg, Arthur. 1989. </a:t>
            </a:r>
            <a:r>
              <a:rPr lang="en-US" sz="1400" b="1" i="1" dirty="0">
                <a:latin typeface="Times New Roman" panose="02020603050405020304" pitchFamily="18" charset="0"/>
              </a:rPr>
              <a:t>For the love of enzymes</a:t>
            </a:r>
            <a:r>
              <a:rPr lang="en-US" sz="1400" b="1" dirty="0">
                <a:latin typeface="Times New Roman" panose="02020603050405020304" pitchFamily="18" charset="0"/>
              </a:rPr>
              <a:t>. Harvard University Press. Cambridge, MA</a:t>
            </a:r>
            <a:r>
              <a:rPr lang="en-US" dirty="0">
                <a:latin typeface="Times New Roman" panose="02020603050405020304" pitchFamily="18" charset="0"/>
              </a:rPr>
              <a:t>.</a:t>
            </a:r>
            <a:endParaRPr lang="en-US" dirty="0"/>
          </a:p>
        </p:txBody>
      </p:sp>
      <p:sp>
        <p:nvSpPr>
          <p:cNvPr id="9" name="Rectangle 8"/>
          <p:cNvSpPr/>
          <p:nvPr/>
        </p:nvSpPr>
        <p:spPr>
          <a:xfrm>
            <a:off x="2274639" y="5524684"/>
            <a:ext cx="7830285" cy="400110"/>
          </a:xfrm>
          <a:prstGeom prst="rect">
            <a:avLst/>
          </a:prstGeom>
        </p:spPr>
        <p:txBody>
          <a:bodyPr wrap="none">
            <a:spAutoFit/>
          </a:bodyPr>
          <a:lstStyle/>
          <a:p>
            <a:r>
              <a:rPr lang="en-US" sz="2000" b="1" dirty="0">
                <a:latin typeface="Times New Roman" panose="02020603050405020304" pitchFamily="18" charset="0"/>
              </a:rPr>
              <a:t>Example- around 180kg of ATP generated by consuming 2500 calories</a:t>
            </a:r>
          </a:p>
        </p:txBody>
      </p:sp>
      <p:sp>
        <p:nvSpPr>
          <p:cNvPr id="10" name="Down Arrow 9"/>
          <p:cNvSpPr/>
          <p:nvPr/>
        </p:nvSpPr>
        <p:spPr>
          <a:xfrm>
            <a:off x="5383445" y="2151941"/>
            <a:ext cx="347371" cy="4894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5381097" y="3035860"/>
            <a:ext cx="347371" cy="4894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5367029" y="3936196"/>
            <a:ext cx="347371" cy="4894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5367034" y="4920938"/>
            <a:ext cx="347371" cy="489439"/>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60370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467171" y="322227"/>
            <a:ext cx="4608878" cy="637636"/>
          </a:xfrm>
          <a:ln w="25400">
            <a:solidFill>
              <a:srgbClr val="C00000"/>
            </a:solidFill>
          </a:ln>
        </p:spPr>
        <p:txBody>
          <a:bodyPr>
            <a:noAutofit/>
          </a:bodyPr>
          <a:lstStyle/>
          <a:p>
            <a:pPr eaLnBrk="1" hangingPunct="1">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Importance of ATP</a:t>
            </a:r>
          </a:p>
        </p:txBody>
      </p:sp>
      <p:sp>
        <p:nvSpPr>
          <p:cNvPr id="32771" name="Rectangle 4"/>
          <p:cNvSpPr>
            <a:spLocks noGrp="1" noChangeArrowheads="1"/>
          </p:cNvSpPr>
          <p:nvPr>
            <p:ph sz="half" idx="1"/>
          </p:nvPr>
        </p:nvSpPr>
        <p:spPr>
          <a:xfrm>
            <a:off x="351692" y="1543929"/>
            <a:ext cx="6583679" cy="3112477"/>
          </a:xfrm>
        </p:spPr>
        <p:txBody>
          <a:bodyPr>
            <a:normAutofit/>
          </a:bodyPr>
          <a:lstStyle/>
          <a:p>
            <a:pPr algn="just" eaLnBrk="1" hangingPunct="1"/>
            <a:r>
              <a:rPr lang="en-US" altLang="en-US" sz="2400" dirty="0">
                <a:latin typeface="Arial" panose="020B0604020202020204" pitchFamily="34" charset="0"/>
              </a:rPr>
              <a:t>ATP consists of adenosine (adenine + ribose) and a triphosphate group.</a:t>
            </a:r>
          </a:p>
          <a:p>
            <a:pPr marL="0" indent="0" algn="just" eaLnBrk="1" hangingPunct="1">
              <a:buNone/>
            </a:pPr>
            <a:endParaRPr lang="en-US" altLang="en-US" sz="2400" dirty="0">
              <a:latin typeface="Arial" panose="020B0604020202020204" pitchFamily="34" charset="0"/>
            </a:endParaRPr>
          </a:p>
          <a:p>
            <a:pPr algn="just" eaLnBrk="1" hangingPunct="1"/>
            <a:r>
              <a:rPr lang="en-US" altLang="en-US" sz="2400" dirty="0">
                <a:latin typeface="Arial" panose="020B0604020202020204" pitchFamily="34" charset="0"/>
              </a:rPr>
              <a:t>The bonds between the phosphate groups are high energy bonds.</a:t>
            </a:r>
          </a:p>
          <a:p>
            <a:pPr marL="0" indent="0" algn="just" eaLnBrk="1" hangingPunct="1">
              <a:buNone/>
            </a:pPr>
            <a:endParaRPr lang="en-US" altLang="en-US" sz="2400" dirty="0">
              <a:latin typeface="Arial" panose="020B0604020202020204" pitchFamily="34" charset="0"/>
            </a:endParaRPr>
          </a:p>
          <a:p>
            <a:pPr algn="just" eaLnBrk="1" hangingPunct="1"/>
            <a:r>
              <a:rPr lang="en-US" altLang="en-US" sz="2400" dirty="0">
                <a:latin typeface="Arial" panose="020B0604020202020204" pitchFamily="34" charset="0"/>
              </a:rPr>
              <a:t>A-P~P~P</a:t>
            </a:r>
          </a:p>
        </p:txBody>
      </p:sp>
      <p:pic>
        <p:nvPicPr>
          <p:cNvPr id="32772" name="Picture 6" descr="04_06"/>
          <p:cNvPicPr>
            <a:picLocks noChangeAspect="1" noChangeArrowheads="1"/>
          </p:cNvPicPr>
          <p:nvPr/>
        </p:nvPicPr>
        <p:blipFill rotWithShape="1">
          <a:blip r:embed="rId3">
            <a:extLst>
              <a:ext uri="{28A0092B-C50C-407E-A947-70E740481C1C}">
                <a14:useLocalDpi xmlns:a14="http://schemas.microsoft.com/office/drawing/2010/main" val="0"/>
              </a:ext>
            </a:extLst>
          </a:blip>
          <a:srcRect t="1927"/>
          <a:stretch/>
        </p:blipFill>
        <p:spPr bwMode="auto">
          <a:xfrm>
            <a:off x="7076049" y="641045"/>
            <a:ext cx="4860929" cy="5970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03117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5"/>
          <p:cNvSpPr>
            <a:spLocks noGrp="1" noChangeArrowheads="1"/>
          </p:cNvSpPr>
          <p:nvPr>
            <p:ph sz="half" idx="1"/>
          </p:nvPr>
        </p:nvSpPr>
        <p:spPr>
          <a:xfrm>
            <a:off x="506438" y="1828800"/>
            <a:ext cx="5407002" cy="2743200"/>
          </a:xfrm>
        </p:spPr>
        <p:txBody>
          <a:bodyPr>
            <a:normAutofit/>
          </a:bodyPr>
          <a:lstStyle/>
          <a:p>
            <a:pPr eaLnBrk="1" hangingPunct="1"/>
            <a:r>
              <a:rPr lang="en-US" altLang="en-US" sz="2400" dirty="0">
                <a:latin typeface="Arial" panose="020B0604020202020204" pitchFamily="34" charset="0"/>
              </a:rPr>
              <a:t>Phosphates have negative charges.</a:t>
            </a:r>
          </a:p>
          <a:p>
            <a:pPr lvl="1" eaLnBrk="1" hangingPunct="1"/>
            <a:r>
              <a:rPr lang="en-US" altLang="en-US" dirty="0">
                <a:latin typeface="Arial" panose="020B0604020202020204" pitchFamily="34" charset="0"/>
              </a:rPr>
              <a:t>Takes lots of energy to hold 3 in a row!</a:t>
            </a:r>
          </a:p>
          <a:p>
            <a:pPr lvl="1" eaLnBrk="1" hangingPunct="1"/>
            <a:r>
              <a:rPr lang="en-US" altLang="en-US" dirty="0">
                <a:latin typeface="Arial" panose="020B0604020202020204" pitchFamily="34" charset="0"/>
              </a:rPr>
              <a:t>Ready to spring apart.</a:t>
            </a:r>
          </a:p>
          <a:p>
            <a:pPr lvl="1" eaLnBrk="1" hangingPunct="1"/>
            <a:r>
              <a:rPr lang="en-US" altLang="en-US" dirty="0">
                <a:latin typeface="Arial" panose="020B0604020202020204" pitchFamily="34" charset="0"/>
              </a:rPr>
              <a:t>So, ATP is very reactive.</a:t>
            </a:r>
          </a:p>
        </p:txBody>
      </p:sp>
      <p:pic>
        <p:nvPicPr>
          <p:cNvPr id="34820" name="Picture 7" descr="04_07"/>
          <p:cNvPicPr>
            <a:picLocks noChangeAspect="1" noChangeArrowheads="1"/>
          </p:cNvPicPr>
          <p:nvPr/>
        </p:nvPicPr>
        <p:blipFill rotWithShape="1">
          <a:blip r:embed="rId3">
            <a:extLst>
              <a:ext uri="{28A0092B-C50C-407E-A947-70E740481C1C}">
                <a14:useLocalDpi xmlns:a14="http://schemas.microsoft.com/office/drawing/2010/main" val="0"/>
              </a:ext>
            </a:extLst>
          </a:blip>
          <a:srcRect t="2112"/>
          <a:stretch/>
        </p:blipFill>
        <p:spPr bwMode="auto">
          <a:xfrm>
            <a:off x="6329290" y="1223889"/>
            <a:ext cx="5398527" cy="494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3209939" y="276764"/>
            <a:ext cx="4608878" cy="637636"/>
          </a:xfrm>
          <a:prstGeom prst="rect">
            <a:avLst/>
          </a:prstGeom>
          <a:ln w="25400">
            <a:solidFill>
              <a:srgbClr val="C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Importance of ATP</a:t>
            </a:r>
          </a:p>
        </p:txBody>
      </p:sp>
    </p:spTree>
    <p:extLst>
      <p:ext uri="{BB962C8B-B14F-4D97-AF65-F5344CB8AC3E}">
        <p14:creationId xmlns:p14="http://schemas.microsoft.com/office/powerpoint/2010/main" val="16715834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4"/>
          <p:cNvSpPr>
            <a:spLocks noGrp="1" noChangeArrowheads="1"/>
          </p:cNvSpPr>
          <p:nvPr>
            <p:ph type="body" sz="half" idx="1"/>
          </p:nvPr>
        </p:nvSpPr>
        <p:spPr>
          <a:xfrm>
            <a:off x="422032" y="1977452"/>
            <a:ext cx="5345722" cy="1890543"/>
          </a:xfrm>
        </p:spPr>
        <p:txBody>
          <a:bodyPr/>
          <a:lstStyle/>
          <a:p>
            <a:pPr eaLnBrk="1" hangingPunct="1">
              <a:lnSpc>
                <a:spcPct val="90000"/>
              </a:lnSpc>
            </a:pPr>
            <a:r>
              <a:rPr lang="en-US" altLang="en-US" sz="1800" b="1" dirty="0">
                <a:latin typeface="Arial" panose="020B0604020202020204" pitchFamily="34" charset="0"/>
              </a:rPr>
              <a:t>A </a:t>
            </a:r>
            <a:r>
              <a:rPr lang="en-US" altLang="en-US" sz="1800" b="1" dirty="0">
                <a:solidFill>
                  <a:schemeClr val="folHlink"/>
                </a:solidFill>
                <a:latin typeface="Arial" panose="020B0604020202020204" pitchFamily="34" charset="0"/>
              </a:rPr>
              <a:t>coupled reaction</a:t>
            </a:r>
            <a:r>
              <a:rPr lang="en-US" altLang="en-US" sz="1800" b="1" dirty="0">
                <a:latin typeface="Arial" panose="020B0604020202020204" pitchFamily="34" charset="0"/>
              </a:rPr>
              <a:t> is a system of two reactions linked by an energy shuttle – ATP.</a:t>
            </a:r>
          </a:p>
          <a:p>
            <a:pPr eaLnBrk="1" hangingPunct="1">
              <a:lnSpc>
                <a:spcPct val="90000"/>
              </a:lnSpc>
            </a:pPr>
            <a:r>
              <a:rPr lang="en-US" altLang="en-US" sz="1800" b="1" dirty="0">
                <a:latin typeface="Arial" panose="020B0604020202020204" pitchFamily="34" charset="0"/>
              </a:rPr>
              <a:t>Substrate B is a </a:t>
            </a:r>
            <a:r>
              <a:rPr lang="en-US" altLang="en-US" sz="1800" b="1" dirty="0">
                <a:solidFill>
                  <a:schemeClr val="folHlink"/>
                </a:solidFill>
                <a:latin typeface="Arial" panose="020B0604020202020204" pitchFamily="34" charset="0"/>
              </a:rPr>
              <a:t>fuel</a:t>
            </a:r>
            <a:r>
              <a:rPr lang="en-US" altLang="en-US" sz="1800" b="1" dirty="0">
                <a:latin typeface="Arial" panose="020B0604020202020204" pitchFamily="34" charset="0"/>
              </a:rPr>
              <a:t> – like glucose or lipid.</a:t>
            </a:r>
          </a:p>
          <a:p>
            <a:pPr eaLnBrk="1" hangingPunct="1">
              <a:lnSpc>
                <a:spcPct val="90000"/>
              </a:lnSpc>
            </a:pPr>
            <a:r>
              <a:rPr lang="en-US" altLang="en-US" sz="1800" b="1" dirty="0">
                <a:latin typeface="Arial" panose="020B0604020202020204" pitchFamily="34" charset="0"/>
              </a:rPr>
              <a:t>ATP is not a storehouse of energy – used as soon as it</a:t>
            </a:r>
            <a:r>
              <a:rPr lang="ja-JP" altLang="en-US" sz="1800" b="1" dirty="0">
                <a:latin typeface="Arial" panose="020B0604020202020204" pitchFamily="34" charset="0"/>
              </a:rPr>
              <a:t>’</a:t>
            </a:r>
            <a:r>
              <a:rPr lang="en-US" altLang="ja-JP" sz="1800" b="1" dirty="0">
                <a:latin typeface="Arial" panose="020B0604020202020204" pitchFamily="34" charset="0"/>
              </a:rPr>
              <a:t>s available.</a:t>
            </a:r>
            <a:endParaRPr lang="en-US" altLang="en-US" sz="1800" b="1" dirty="0">
              <a:latin typeface="Arial" panose="020B0604020202020204" pitchFamily="34" charset="0"/>
            </a:endParaRPr>
          </a:p>
        </p:txBody>
      </p:sp>
      <p:pic>
        <p:nvPicPr>
          <p:cNvPr id="36868" name="Picture 6" descr="04_08"/>
          <p:cNvPicPr>
            <a:picLocks noChangeAspect="1" noChangeArrowheads="1"/>
          </p:cNvPicPr>
          <p:nvPr/>
        </p:nvPicPr>
        <p:blipFill rotWithShape="1">
          <a:blip r:embed="rId3">
            <a:extLst>
              <a:ext uri="{28A0092B-C50C-407E-A947-70E740481C1C}">
                <a14:useLocalDpi xmlns:a14="http://schemas.microsoft.com/office/drawing/2010/main" val="0"/>
              </a:ext>
            </a:extLst>
          </a:blip>
          <a:srcRect t="2157"/>
          <a:stretch/>
        </p:blipFill>
        <p:spPr bwMode="auto">
          <a:xfrm>
            <a:off x="6673511" y="1096769"/>
            <a:ext cx="4871621" cy="399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22032" y="5389309"/>
            <a:ext cx="11507371" cy="1200329"/>
          </a:xfrm>
          <a:prstGeom prst="rect">
            <a:avLst/>
          </a:prstGeom>
        </p:spPr>
        <p:txBody>
          <a:bodyPr wrap="square">
            <a:spAutoFit/>
          </a:bodyPr>
          <a:lstStyle/>
          <a:p>
            <a:pPr algn="just"/>
            <a:r>
              <a:rPr lang="en-US" b="1" dirty="0">
                <a:latin typeface="Arial" panose="020B0604020202020204" pitchFamily="34" charset="0"/>
              </a:rPr>
              <a:t>Endergonic reactions are frequently found in biological organisms, because the organism needs to assemble complex molecules such as fats and amino acids, etc., Although these reactions use up energy, the organism has the ability to use other types of molecules, such as sugars as fuel. Endergonic reactions can never occur without a power source.</a:t>
            </a:r>
          </a:p>
        </p:txBody>
      </p:sp>
      <p:sp>
        <p:nvSpPr>
          <p:cNvPr id="3" name="TextBox 2"/>
          <p:cNvSpPr txBox="1"/>
          <p:nvPr/>
        </p:nvSpPr>
        <p:spPr>
          <a:xfrm>
            <a:off x="422032" y="4871372"/>
            <a:ext cx="3200400" cy="461665"/>
          </a:xfrm>
          <a:prstGeom prst="rect">
            <a:avLst/>
          </a:prstGeom>
          <a:noFill/>
        </p:spPr>
        <p:txBody>
          <a:bodyPr wrap="square" rtlCol="0">
            <a:spAutoFit/>
          </a:bodyPr>
          <a:lstStyle/>
          <a:p>
            <a:r>
              <a:rPr lang="en-US" sz="2400" b="1" dirty="0">
                <a:solidFill>
                  <a:srgbClr val="C00000"/>
                </a:solidFill>
              </a:rPr>
              <a:t>Biological reaction</a:t>
            </a:r>
          </a:p>
        </p:txBody>
      </p:sp>
      <p:sp>
        <p:nvSpPr>
          <p:cNvPr id="7" name="Rectangle 2"/>
          <p:cNvSpPr txBox="1">
            <a:spLocks noChangeArrowheads="1"/>
          </p:cNvSpPr>
          <p:nvPr/>
        </p:nvSpPr>
        <p:spPr>
          <a:xfrm>
            <a:off x="3094893" y="279652"/>
            <a:ext cx="4608878" cy="637636"/>
          </a:xfrm>
          <a:prstGeom prst="rect">
            <a:avLst/>
          </a:prstGeom>
          <a:ln w="25400">
            <a:solidFill>
              <a:srgbClr val="C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Importance of ATP</a:t>
            </a:r>
          </a:p>
        </p:txBody>
      </p:sp>
    </p:spTree>
    <p:extLst>
      <p:ext uri="{BB962C8B-B14F-4D97-AF65-F5344CB8AC3E}">
        <p14:creationId xmlns:p14="http://schemas.microsoft.com/office/powerpoint/2010/main" val="1468912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27628" y="351506"/>
            <a:ext cx="11364038" cy="954107"/>
          </a:xfrm>
          <a:prstGeom prst="rect">
            <a:avLst/>
          </a:prstGeom>
          <a:ln w="25400">
            <a:solidFill>
              <a:srgbClr val="C00000"/>
            </a:solidFill>
          </a:ln>
        </p:spPr>
        <p:txBody>
          <a:bodyPr wrap="square">
            <a:spAutoFit/>
          </a:bodyPr>
          <a:lstStyle/>
          <a:p>
            <a:pPr algn="just"/>
            <a:r>
              <a:rPr lang="en-US" sz="2800" b="1" dirty="0">
                <a:latin typeface="Times New Roman" panose="02020603050405020304" pitchFamily="18" charset="0"/>
              </a:rPr>
              <a:t>All cells transform energy. They extract energy from their environment and use this energy to convert simple molecules into cellular components.</a:t>
            </a:r>
            <a:endParaRPr lang="en-US" sz="2800" b="1" dirty="0"/>
          </a:p>
        </p:txBody>
      </p:sp>
      <p:pic>
        <p:nvPicPr>
          <p:cNvPr id="5" name="Picture 9" descr="04_10"/>
          <p:cNvPicPr>
            <a:picLocks noChangeAspect="1" noChangeArrowheads="1"/>
          </p:cNvPicPr>
          <p:nvPr/>
        </p:nvPicPr>
        <p:blipFill rotWithShape="1">
          <a:blip r:embed="rId2">
            <a:extLst>
              <a:ext uri="{28A0092B-C50C-407E-A947-70E740481C1C}">
                <a14:useLocalDpi xmlns:a14="http://schemas.microsoft.com/office/drawing/2010/main" val="0"/>
              </a:ext>
            </a:extLst>
          </a:blip>
          <a:srcRect t="2692"/>
          <a:stretch/>
        </p:blipFill>
        <p:spPr bwMode="auto">
          <a:xfrm>
            <a:off x="7083951" y="1519312"/>
            <a:ext cx="4707715" cy="519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txBox="1">
            <a:spLocks noChangeArrowheads="1"/>
          </p:cNvSpPr>
          <p:nvPr/>
        </p:nvSpPr>
        <p:spPr>
          <a:xfrm>
            <a:off x="427628" y="1769012"/>
            <a:ext cx="6521812" cy="41253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dirty="0">
                <a:latin typeface="Times New Roman" panose="02020603050405020304" pitchFamily="18" charset="0"/>
                <a:cs typeface="Times New Roman" panose="02020603050405020304" pitchFamily="18" charset="0"/>
              </a:rPr>
              <a:t>Food is digested to break it into smaller pieces – no energy production here.</a:t>
            </a:r>
          </a:p>
          <a:p>
            <a:pPr algn="just"/>
            <a:r>
              <a:rPr lang="en-US" altLang="en-US" sz="2400" b="1" dirty="0">
                <a:solidFill>
                  <a:schemeClr val="folHlink"/>
                </a:solidFill>
                <a:latin typeface="Times New Roman" panose="02020603050405020304" pitchFamily="18" charset="0"/>
                <a:cs typeface="Times New Roman" panose="02020603050405020304" pitchFamily="18" charset="0"/>
              </a:rPr>
              <a:t>Glycolysis</a:t>
            </a:r>
            <a:r>
              <a:rPr lang="en-US" altLang="en-US" sz="2400" dirty="0">
                <a:latin typeface="Times New Roman" panose="02020603050405020304" pitchFamily="18" charset="0"/>
                <a:cs typeface="Times New Roman" panose="02020603050405020304" pitchFamily="18" charset="0"/>
              </a:rPr>
              <a:t> – coupled reactions used to make ATP.</a:t>
            </a:r>
          </a:p>
          <a:p>
            <a:pPr lvl="1" algn="just"/>
            <a:r>
              <a:rPr lang="en-US" altLang="en-US" dirty="0">
                <a:latin typeface="Times New Roman" panose="02020603050405020304" pitchFamily="18" charset="0"/>
                <a:cs typeface="Times New Roman" panose="02020603050405020304" pitchFamily="18" charset="0"/>
              </a:rPr>
              <a:t>Occurs in cytoplasm</a:t>
            </a:r>
          </a:p>
          <a:p>
            <a:pPr lvl="1" algn="just"/>
            <a:r>
              <a:rPr lang="en-US" altLang="en-US" dirty="0" err="1">
                <a:latin typeface="Times New Roman" panose="02020603050405020304" pitchFamily="18" charset="0"/>
                <a:cs typeface="Times New Roman" panose="02020603050405020304" pitchFamily="18" charset="0"/>
              </a:rPr>
              <a:t>Doesn</a:t>
            </a:r>
            <a:r>
              <a:rPr lang="ja-JP" altLang="en-US" dirty="0">
                <a:latin typeface="Times New Roman" panose="02020603050405020304" pitchFamily="18" charset="0"/>
                <a:cs typeface="Times New Roman" panose="02020603050405020304" pitchFamily="18" charset="0"/>
              </a:rPr>
              <a:t>’</a:t>
            </a:r>
            <a:r>
              <a:rPr lang="en-US" altLang="ja-JP" dirty="0">
                <a:latin typeface="Times New Roman" panose="02020603050405020304" pitchFamily="18" charset="0"/>
                <a:cs typeface="Times New Roman" panose="02020603050405020304" pitchFamily="18" charset="0"/>
              </a:rPr>
              <a:t>t require O</a:t>
            </a:r>
            <a:r>
              <a:rPr lang="en-US" altLang="ja-JP" baseline="-25000" dirty="0">
                <a:latin typeface="Times New Roman" panose="02020603050405020304" pitchFamily="18" charset="0"/>
                <a:cs typeface="Times New Roman" panose="02020603050405020304" pitchFamily="18" charset="0"/>
              </a:rPr>
              <a:t>2</a:t>
            </a:r>
          </a:p>
          <a:p>
            <a:pPr algn="just"/>
            <a:r>
              <a:rPr lang="en-US" altLang="en-US" sz="2400" b="1" dirty="0">
                <a:solidFill>
                  <a:schemeClr val="folHlink"/>
                </a:solidFill>
                <a:latin typeface="Times New Roman" panose="02020603050405020304" pitchFamily="18" charset="0"/>
                <a:cs typeface="Times New Roman" panose="02020603050405020304" pitchFamily="18" charset="0"/>
              </a:rPr>
              <a:t>Oxidation</a:t>
            </a:r>
            <a:r>
              <a:rPr lang="en-US" altLang="en-US" sz="2400" dirty="0">
                <a:latin typeface="Times New Roman" panose="02020603050405020304" pitchFamily="18" charset="0"/>
                <a:cs typeface="Times New Roman" panose="02020603050405020304" pitchFamily="18" charset="0"/>
              </a:rPr>
              <a:t> – harvests electrons and uses their energy to power ATP production.</a:t>
            </a:r>
          </a:p>
          <a:p>
            <a:pPr lvl="1" algn="just"/>
            <a:r>
              <a:rPr lang="en-US" altLang="en-US" dirty="0">
                <a:latin typeface="Times New Roman" panose="02020603050405020304" pitchFamily="18" charset="0"/>
                <a:cs typeface="Times New Roman" panose="02020603050405020304" pitchFamily="18" charset="0"/>
              </a:rPr>
              <a:t>Only in mitochondria</a:t>
            </a:r>
          </a:p>
          <a:p>
            <a:pPr lvl="1" algn="just"/>
            <a:r>
              <a:rPr lang="en-US" altLang="en-US" dirty="0">
                <a:latin typeface="Times New Roman" panose="02020603050405020304" pitchFamily="18" charset="0"/>
                <a:cs typeface="Times New Roman" panose="02020603050405020304" pitchFamily="18" charset="0"/>
              </a:rPr>
              <a:t>More powerful</a:t>
            </a:r>
          </a:p>
        </p:txBody>
      </p:sp>
    </p:spTree>
    <p:extLst>
      <p:ext uri="{BB962C8B-B14F-4D97-AF65-F5344CB8AC3E}">
        <p14:creationId xmlns:p14="http://schemas.microsoft.com/office/powerpoint/2010/main" val="19785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186310" y="365125"/>
            <a:ext cx="2495843" cy="647749"/>
          </a:xfrm>
          <a:ln w="25400">
            <a:solidFill>
              <a:srgbClr val="C00000"/>
            </a:solidFill>
          </a:ln>
        </p:spPr>
        <p:txBody>
          <a:bodyPr>
            <a:noAutofit/>
          </a:bodyPr>
          <a:lstStyle/>
          <a:p>
            <a:pPr eaLnBrk="1" hangingPunct="1">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Glycolysis</a:t>
            </a:r>
          </a:p>
        </p:txBody>
      </p:sp>
      <p:sp>
        <p:nvSpPr>
          <p:cNvPr id="55299" name="Rectangle 3"/>
          <p:cNvSpPr>
            <a:spLocks noGrp="1" noChangeArrowheads="1"/>
          </p:cNvSpPr>
          <p:nvPr>
            <p:ph idx="1"/>
          </p:nvPr>
        </p:nvSpPr>
        <p:spPr>
          <a:xfrm>
            <a:off x="838200" y="1825624"/>
            <a:ext cx="10515600" cy="2746375"/>
          </a:xfrm>
        </p:spPr>
        <p:txBody>
          <a:bodyPr>
            <a:noAutofit/>
          </a:bodyPr>
          <a:lstStyle/>
          <a:p>
            <a:pPr eaLnBrk="1" hangingPunct="1"/>
            <a:r>
              <a:rPr lang="en-US" altLang="en-US" b="1" dirty="0">
                <a:latin typeface="Times New Roman" panose="02020603050405020304" pitchFamily="18" charset="0"/>
                <a:cs typeface="Times New Roman" panose="02020603050405020304" pitchFamily="18" charset="0"/>
              </a:rPr>
              <a:t>Glycolysis</a:t>
            </a:r>
            <a:r>
              <a:rPr lang="en-US" altLang="en-US" dirty="0">
                <a:latin typeface="Times New Roman" panose="02020603050405020304" pitchFamily="18" charset="0"/>
                <a:cs typeface="Times New Roman" panose="02020603050405020304" pitchFamily="18" charset="0"/>
              </a:rPr>
              <a:t> – the first stage in cellular respiration.</a:t>
            </a:r>
          </a:p>
          <a:p>
            <a:pPr lvl="1" eaLnBrk="1" hangingPunct="1"/>
            <a:r>
              <a:rPr lang="en-US" altLang="en-US" sz="2800" dirty="0">
                <a:latin typeface="Times New Roman" panose="02020603050405020304" pitchFamily="18" charset="0"/>
                <a:cs typeface="Times New Roman" panose="02020603050405020304" pitchFamily="18" charset="0"/>
              </a:rPr>
              <a:t>A series of enzyme catalyzed reactions.</a:t>
            </a:r>
          </a:p>
          <a:p>
            <a:pPr lvl="1" eaLnBrk="1" hangingPunct="1"/>
            <a:r>
              <a:rPr lang="en-US" altLang="en-US" sz="2800" dirty="0">
                <a:latin typeface="Times New Roman" panose="02020603050405020304" pitchFamily="18" charset="0"/>
                <a:cs typeface="Times New Roman" panose="02020603050405020304" pitchFamily="18" charset="0"/>
              </a:rPr>
              <a:t>Glucose converted to pyruvic acid.</a:t>
            </a:r>
          </a:p>
          <a:p>
            <a:pPr lvl="1" eaLnBrk="1" hangingPunct="1"/>
            <a:r>
              <a:rPr lang="en-US" altLang="en-US" sz="2800" dirty="0">
                <a:latin typeface="Times New Roman" panose="02020603050405020304" pitchFamily="18" charset="0"/>
                <a:cs typeface="Times New Roman" panose="02020603050405020304" pitchFamily="18" charset="0"/>
              </a:rPr>
              <a:t>Small number of ATPs made (2 per glucose molecule), but it is possible in the absence of oxygen.</a:t>
            </a:r>
          </a:p>
          <a:p>
            <a:pPr lvl="1" eaLnBrk="1" hangingPunct="1"/>
            <a:r>
              <a:rPr lang="en-US" altLang="en-US" sz="2800" dirty="0">
                <a:latin typeface="Times New Roman" panose="02020603050405020304" pitchFamily="18" charset="0"/>
                <a:cs typeface="Times New Roman" panose="02020603050405020304" pitchFamily="18" charset="0"/>
              </a:rPr>
              <a:t>All living organisms use glycolysis.</a:t>
            </a:r>
          </a:p>
        </p:txBody>
      </p:sp>
    </p:spTree>
    <p:extLst>
      <p:ext uri="{BB962C8B-B14F-4D97-AF65-F5344CB8AC3E}">
        <p14:creationId xmlns:p14="http://schemas.microsoft.com/office/powerpoint/2010/main" val="40638772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descr="04_11"/>
          <p:cNvPicPr>
            <a:picLocks noChangeAspect="1" noChangeArrowheads="1"/>
          </p:cNvPicPr>
          <p:nvPr/>
        </p:nvPicPr>
        <p:blipFill rotWithShape="1">
          <a:blip r:embed="rId3">
            <a:extLst>
              <a:ext uri="{28A0092B-C50C-407E-A947-70E740481C1C}">
                <a14:useLocalDpi xmlns:a14="http://schemas.microsoft.com/office/drawing/2010/main" val="0"/>
              </a:ext>
            </a:extLst>
          </a:blip>
          <a:srcRect t="3125"/>
          <a:stretch/>
        </p:blipFill>
        <p:spPr bwMode="auto">
          <a:xfrm>
            <a:off x="6553202" y="309489"/>
            <a:ext cx="5052328" cy="624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4"/>
          <p:cNvSpPr>
            <a:spLocks noGrp="1" noChangeArrowheads="1"/>
          </p:cNvSpPr>
          <p:nvPr>
            <p:ph type="title"/>
          </p:nvPr>
        </p:nvSpPr>
        <p:spPr>
          <a:xfrm>
            <a:off x="1791924" y="309489"/>
            <a:ext cx="2484656" cy="848652"/>
          </a:xfrm>
          <a:ln w="25400">
            <a:solidFill>
              <a:srgbClr val="C00000"/>
            </a:solidFill>
          </a:ln>
        </p:spPr>
        <p:txBody>
          <a:bodyPr>
            <a:noAutofit/>
          </a:bodyPr>
          <a:lstStyle/>
          <a:p>
            <a:pPr eaLnBrk="1" hangingPunct="1">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Glycolysis</a:t>
            </a:r>
          </a:p>
        </p:txBody>
      </p:sp>
      <p:sp>
        <p:nvSpPr>
          <p:cNvPr id="57348" name="Rectangle 5"/>
          <p:cNvSpPr>
            <a:spLocks noGrp="1" noChangeArrowheads="1"/>
          </p:cNvSpPr>
          <p:nvPr>
            <p:ph sz="half" idx="1"/>
          </p:nvPr>
        </p:nvSpPr>
        <p:spPr>
          <a:xfrm>
            <a:off x="309490" y="1371600"/>
            <a:ext cx="6243712" cy="5486400"/>
          </a:xfrm>
        </p:spPr>
        <p:txBody>
          <a:bodyPr>
            <a:normAutofit/>
          </a:bodyPr>
          <a:lstStyle/>
          <a:p>
            <a:pPr eaLnBrk="1" hangingPunct="1">
              <a:lnSpc>
                <a:spcPct val="80000"/>
              </a:lnSpc>
            </a:pPr>
            <a:r>
              <a:rPr lang="en-US" altLang="en-US" dirty="0">
                <a:latin typeface="Times New Roman" panose="02020603050405020304" pitchFamily="18" charset="0"/>
                <a:cs typeface="Times New Roman" panose="02020603050405020304" pitchFamily="18" charset="0"/>
              </a:rPr>
              <a:t>Top portion primes the fuel with phosphates.</a:t>
            </a:r>
          </a:p>
          <a:p>
            <a:pPr lvl="1" eaLnBrk="1" hangingPunct="1">
              <a:lnSpc>
                <a:spcPct val="80000"/>
              </a:lnSpc>
            </a:pPr>
            <a:r>
              <a:rPr lang="en-US" altLang="en-US" sz="2800" dirty="0">
                <a:latin typeface="Times New Roman" panose="02020603050405020304" pitchFamily="18" charset="0"/>
                <a:cs typeface="Times New Roman" panose="02020603050405020304" pitchFamily="18" charset="0"/>
              </a:rPr>
              <a:t>Uses 2 ATPs</a:t>
            </a:r>
          </a:p>
          <a:p>
            <a:pPr eaLnBrk="1" hangingPunct="1">
              <a:lnSpc>
                <a:spcPct val="80000"/>
              </a:lnSpc>
            </a:pPr>
            <a:r>
              <a:rPr lang="en-US" altLang="en-US" dirty="0">
                <a:latin typeface="Times New Roman" panose="02020603050405020304" pitchFamily="18" charset="0"/>
                <a:cs typeface="Times New Roman" panose="02020603050405020304" pitchFamily="18" charset="0"/>
              </a:rPr>
              <a:t>Fuel is cleaved into 3-C sugars which undergo oxidation.</a:t>
            </a:r>
          </a:p>
          <a:p>
            <a:pPr lvl="1" eaLnBrk="1" hangingPunct="1">
              <a:lnSpc>
                <a:spcPct val="80000"/>
              </a:lnSpc>
            </a:pPr>
            <a:r>
              <a:rPr lang="en-US" altLang="en-US" sz="2800" dirty="0">
                <a:latin typeface="Times New Roman" panose="02020603050405020304" pitchFamily="18" charset="0"/>
                <a:cs typeface="Times New Roman" panose="02020603050405020304" pitchFamily="18" charset="0"/>
              </a:rPr>
              <a:t>NAD+ accepts e-s &amp; 1 H+ to produce NADH</a:t>
            </a:r>
          </a:p>
          <a:p>
            <a:pPr lvl="1" eaLnBrk="1" hangingPunct="1">
              <a:lnSpc>
                <a:spcPct val="80000"/>
              </a:lnSpc>
            </a:pPr>
            <a:r>
              <a:rPr lang="en-US" altLang="en-US" sz="2800" dirty="0">
                <a:latin typeface="Times New Roman" panose="02020603050405020304" pitchFamily="18" charset="0"/>
                <a:cs typeface="Times New Roman" panose="02020603050405020304" pitchFamily="18" charset="0"/>
              </a:rPr>
              <a:t>NADH serves as a carrier to move high energy e-s to the final electron transport chain.</a:t>
            </a:r>
          </a:p>
          <a:p>
            <a:pPr eaLnBrk="1" hangingPunct="1">
              <a:lnSpc>
                <a:spcPct val="80000"/>
              </a:lnSpc>
            </a:pPr>
            <a:r>
              <a:rPr lang="en-US" altLang="en-US" dirty="0">
                <a:latin typeface="Times New Roman" panose="02020603050405020304" pitchFamily="18" charset="0"/>
                <a:cs typeface="Times New Roman" panose="02020603050405020304" pitchFamily="18" charset="0"/>
              </a:rPr>
              <a:t>Downward portion produces 2 ATPs per 3-C sugar (4 total).</a:t>
            </a:r>
          </a:p>
          <a:p>
            <a:pPr lvl="1" eaLnBrk="1" hangingPunct="1">
              <a:lnSpc>
                <a:spcPct val="80000"/>
              </a:lnSpc>
            </a:pPr>
            <a:r>
              <a:rPr lang="en-US" altLang="en-US" sz="2800" dirty="0">
                <a:latin typeface="Times New Roman" panose="02020603050405020304" pitchFamily="18" charset="0"/>
                <a:cs typeface="Times New Roman" panose="02020603050405020304" pitchFamily="18" charset="0"/>
              </a:rPr>
              <a:t>Net production of 2 ATPs per glucose molecule.</a:t>
            </a:r>
          </a:p>
        </p:txBody>
      </p:sp>
    </p:spTree>
    <p:extLst>
      <p:ext uri="{BB962C8B-B14F-4D97-AF65-F5344CB8AC3E}">
        <p14:creationId xmlns:p14="http://schemas.microsoft.com/office/powerpoint/2010/main" val="1190978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Rectangle 5"/>
          <p:cNvSpPr>
            <a:spLocks noGrp="1" noChangeArrowheads="1"/>
          </p:cNvSpPr>
          <p:nvPr>
            <p:ph type="title"/>
          </p:nvPr>
        </p:nvSpPr>
        <p:spPr>
          <a:xfrm>
            <a:off x="2270225" y="290831"/>
            <a:ext cx="5143450" cy="750178"/>
          </a:xfrm>
          <a:ln w="25400">
            <a:solidFill>
              <a:srgbClr val="C00000"/>
            </a:solidFill>
          </a:ln>
        </p:spPr>
        <p:txBody>
          <a:bodyPr>
            <a:noAutofit/>
          </a:bodyPr>
          <a:lstStyle/>
          <a:p>
            <a:pPr eaLnBrk="1" hangingPunct="1">
              <a:defRPr/>
            </a:pPr>
            <a:r>
              <a:rPr lang="en-US" altLang="en-US" sz="4000" b="1" dirty="0">
                <a:effectLst>
                  <a:outerShdw blurRad="38100" dist="38100" dir="2700000" algn="tl">
                    <a:srgbClr val="C0C0C0"/>
                  </a:outerShdw>
                </a:effectLst>
                <a:latin typeface="Times New Roman" panose="02020603050405020304" pitchFamily="18" charset="0"/>
                <a:cs typeface="Times New Roman" panose="02020603050405020304" pitchFamily="18" charset="0"/>
              </a:rPr>
              <a:t>Producing Acetyl-CoA</a:t>
            </a:r>
          </a:p>
        </p:txBody>
      </p:sp>
      <p:sp>
        <p:nvSpPr>
          <p:cNvPr id="63491" name="Rectangle 6"/>
          <p:cNvSpPr>
            <a:spLocks noGrp="1" noChangeArrowheads="1"/>
          </p:cNvSpPr>
          <p:nvPr>
            <p:ph sz="half" idx="1"/>
          </p:nvPr>
        </p:nvSpPr>
        <p:spPr>
          <a:xfrm>
            <a:off x="422031" y="2092570"/>
            <a:ext cx="5205046" cy="4153486"/>
          </a:xfrm>
        </p:spPr>
        <p:txBody>
          <a:bodyPr>
            <a:normAutofit/>
          </a:bodyPr>
          <a:lstStyle/>
          <a:p>
            <a:pPr algn="just" eaLnBrk="1" hangingPunct="1"/>
            <a:r>
              <a:rPr lang="en-US" altLang="en-US" sz="2400" dirty="0">
                <a:latin typeface="Times New Roman" panose="02020603050405020304" pitchFamily="18" charset="0"/>
                <a:cs typeface="Times New Roman" panose="02020603050405020304" pitchFamily="18" charset="0"/>
              </a:rPr>
              <a:t>The 3-carbon pyruvate loses a carbon producing an acetyl group.</a:t>
            </a:r>
          </a:p>
          <a:p>
            <a:pPr algn="just" eaLnBrk="1" hangingPunct="1"/>
            <a:r>
              <a:rPr lang="en-US" altLang="en-US" sz="2400" dirty="0">
                <a:latin typeface="Times New Roman" panose="02020603050405020304" pitchFamily="18" charset="0"/>
                <a:cs typeface="Times New Roman" panose="02020603050405020304" pitchFamily="18" charset="0"/>
              </a:rPr>
              <a:t>Electrons are transferred to NAD+ forming NADH.</a:t>
            </a:r>
          </a:p>
          <a:p>
            <a:pPr algn="just" eaLnBrk="1" hangingPunct="1"/>
            <a:r>
              <a:rPr lang="en-US" altLang="en-US" sz="2400" dirty="0">
                <a:latin typeface="Times New Roman" panose="02020603050405020304" pitchFamily="18" charset="0"/>
                <a:cs typeface="Times New Roman" panose="02020603050405020304" pitchFamily="18" charset="0"/>
              </a:rPr>
              <a:t>The acetyl group combines with CoA forming Acetyl-CoA.</a:t>
            </a:r>
          </a:p>
          <a:p>
            <a:pPr algn="just" eaLnBrk="1" hangingPunct="1"/>
            <a:r>
              <a:rPr lang="en-US" altLang="en-US" sz="2400" dirty="0">
                <a:latin typeface="Times New Roman" panose="02020603050405020304" pitchFamily="18" charset="0"/>
                <a:cs typeface="Times New Roman" panose="02020603050405020304" pitchFamily="18" charset="0"/>
              </a:rPr>
              <a:t>Ready for use in Krebs cycle.</a:t>
            </a:r>
          </a:p>
        </p:txBody>
      </p:sp>
      <p:pic>
        <p:nvPicPr>
          <p:cNvPr id="63492" name="Picture 9" descr="04_12"/>
          <p:cNvPicPr>
            <a:picLocks noChangeAspect="1" noChangeArrowheads="1"/>
          </p:cNvPicPr>
          <p:nvPr/>
        </p:nvPicPr>
        <p:blipFill rotWithShape="1">
          <a:blip r:embed="rId3">
            <a:extLst>
              <a:ext uri="{28A0092B-C50C-407E-A947-70E740481C1C}">
                <a14:useLocalDpi xmlns:a14="http://schemas.microsoft.com/office/drawing/2010/main" val="0"/>
              </a:ext>
            </a:extLst>
          </a:blip>
          <a:srcRect t="2100"/>
          <a:stretch/>
        </p:blipFill>
        <p:spPr bwMode="auto">
          <a:xfrm>
            <a:off x="6019801" y="1069144"/>
            <a:ext cx="5846833" cy="543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1924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2699</TotalTime>
  <Words>5199</Words>
  <Application>Microsoft Macintosh PowerPoint</Application>
  <PresentationFormat>Widescreen</PresentationFormat>
  <Paragraphs>1619</Paragraphs>
  <Slides>110</Slides>
  <Notes>39</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110</vt:i4>
      </vt:variant>
    </vt:vector>
  </HeadingPairs>
  <TitlesOfParts>
    <vt:vector size="127" baseType="lpstr">
      <vt:lpstr>MS Gothic</vt:lpstr>
      <vt:lpstr>Aharoni</vt:lpstr>
      <vt:lpstr>Algerian</vt:lpstr>
      <vt:lpstr>Arial</vt:lpstr>
      <vt:lpstr>Arial Black</vt:lpstr>
      <vt:lpstr>Arial Rounded MT Bold</vt:lpstr>
      <vt:lpstr>Calibri</vt:lpstr>
      <vt:lpstr>Calibri Light</vt:lpstr>
      <vt:lpstr>Comic Sans MS</vt:lpstr>
      <vt:lpstr>Constantia</vt:lpstr>
      <vt:lpstr>Narkisim</vt:lpstr>
      <vt:lpstr>Times New Roman</vt:lpstr>
      <vt:lpstr>Verdana</vt:lpstr>
      <vt:lpstr>Wingdings</vt:lpstr>
      <vt:lpstr>Wingdings 2</vt:lpstr>
      <vt:lpstr>Office Theme</vt:lpstr>
      <vt:lpstr>MSPhotoEd.3</vt:lpstr>
      <vt:lpstr>PowerPoint Presentation</vt:lpstr>
      <vt:lpstr>PowerPoint Presentation</vt:lpstr>
      <vt:lpstr>PowerPoint Presentation</vt:lpstr>
      <vt:lpstr>Antony van Leeuwenhoek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L-asparaginase  screening from fungal strains (Gulati et al., 1997)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CHLOROPLASTS</vt:lpstr>
      <vt:lpstr>CHLOROPHYLL </vt:lpstr>
      <vt:lpstr>MITOCHONDRIA </vt:lpstr>
      <vt:lpstr>RIBOSOMES  </vt:lpstr>
      <vt:lpstr>ENDOPLASMIC RETICULUM</vt:lpstr>
      <vt:lpstr>GOLGI BODIES </vt:lpstr>
      <vt:lpstr>VACUOLES </vt:lpstr>
      <vt:lpstr>LYSOSOMES (LI suh sohmz) </vt:lpstr>
      <vt:lpstr>FROM CELL TO ORGANISM</vt:lpstr>
      <vt:lpstr>PowerPoint Presentation</vt:lpstr>
      <vt:lpstr>NAME THE ORGANELLE</vt:lpstr>
      <vt:lpstr>PowerPoint Presentation</vt:lpstr>
      <vt:lpstr>DNA Structure</vt:lpstr>
      <vt:lpstr>Nucleotides</vt:lpstr>
      <vt:lpstr>Nucleotides</vt:lpstr>
      <vt:lpstr>Nucleotides</vt:lpstr>
      <vt:lpstr>Nucleotides</vt:lpstr>
      <vt:lpstr>DNA Structure</vt:lpstr>
      <vt:lpstr>PowerPoint Presentation</vt:lpstr>
      <vt:lpstr>DNA Structure</vt:lpstr>
      <vt:lpstr>DNA Structure</vt:lpstr>
      <vt:lpstr>RNA AND  PROTEIN SYNTHESIS</vt:lpstr>
      <vt:lpstr>How your cell makes very important proteins</vt:lpstr>
      <vt:lpstr>DNA  RNA  Protein</vt:lpstr>
      <vt:lpstr>Before making proteins, Your cell must first make RNA </vt:lpstr>
      <vt:lpstr>RNA differs from DNA</vt:lpstr>
      <vt:lpstr>PowerPoint Presentation</vt:lpstr>
      <vt:lpstr>1.  Transcription</vt:lpstr>
      <vt:lpstr>1. Transcription OR  RNA production</vt:lpstr>
      <vt:lpstr>1.  Transcription</vt:lpstr>
      <vt:lpstr>Types of RNA</vt:lpstr>
      <vt:lpstr>mRNA</vt:lpstr>
      <vt:lpstr>A. Messenger RNA (mRNA)</vt:lpstr>
      <vt:lpstr>PowerPoint Presentation</vt:lpstr>
      <vt:lpstr>rRNA</vt:lpstr>
      <vt:lpstr>B. Transfer RNA (tRNA)</vt:lpstr>
      <vt:lpstr>2. RNA Processing</vt:lpstr>
      <vt:lpstr>2. RNA Processing</vt:lpstr>
      <vt:lpstr>2. RNA Processing</vt:lpstr>
      <vt:lpstr>Ribosomes</vt:lpstr>
      <vt:lpstr>3. Translation - making proteins</vt:lpstr>
      <vt:lpstr>3. Translation</vt:lpstr>
      <vt:lpstr>3. Translation</vt:lpstr>
      <vt:lpstr>Initiation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Product</vt:lpstr>
      <vt:lpstr>Question: quiz</vt:lpstr>
      <vt:lpstr>Answer:</vt:lpstr>
      <vt:lpstr>PowerPoint Presentation</vt:lpstr>
      <vt:lpstr>PowerPoint Presentation</vt:lpstr>
      <vt:lpstr>PowerPoint Presentation</vt:lpstr>
      <vt:lpstr>Importance of ATP</vt:lpstr>
      <vt:lpstr>PowerPoint Presentation</vt:lpstr>
      <vt:lpstr>PowerPoint Presentation</vt:lpstr>
      <vt:lpstr>PowerPoint Presentation</vt:lpstr>
      <vt:lpstr>Glycolysis</vt:lpstr>
      <vt:lpstr>Glycolysis</vt:lpstr>
      <vt:lpstr>Producing Acetyl-CoA</vt:lpstr>
      <vt:lpstr>A Little Krebs Cycle History</vt:lpstr>
      <vt:lpstr>The Krebs Cycle</vt:lpstr>
      <vt:lpstr>PowerPoint Presentation</vt:lpstr>
      <vt:lpstr>PowerPoint Presentation</vt:lpstr>
      <vt:lpstr>PowerPoint Presentation</vt:lpstr>
      <vt:lpstr>PowerPoint Presentation</vt:lpstr>
      <vt:lpstr>PowerPoint Presentation</vt:lpstr>
      <vt:lpstr>Fermentation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Santhos</dc:creator>
  <cp:lastModifiedBy>Dr Santhosh Kumar Devarai</cp:lastModifiedBy>
  <cp:revision>250</cp:revision>
  <cp:lastPrinted>2015-08-10T20:52:42Z</cp:lastPrinted>
  <dcterms:created xsi:type="dcterms:W3CDTF">2014-07-25T04:52:35Z</dcterms:created>
  <dcterms:modified xsi:type="dcterms:W3CDTF">2021-08-16T01:51:57Z</dcterms:modified>
</cp:coreProperties>
</file>